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3" r:id="rId2"/>
    <p:sldId id="258" r:id="rId3"/>
    <p:sldId id="265" r:id="rId4"/>
    <p:sldId id="266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FF99"/>
    <a:srgbClr val="FF0066"/>
    <a:srgbClr val="66FF33"/>
    <a:srgbClr val="FFFF99"/>
    <a:srgbClr val="66FF99"/>
    <a:srgbClr val="00FF99"/>
    <a:srgbClr val="FF00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95" autoAdjust="0"/>
  </p:normalViewPr>
  <p:slideViewPr>
    <p:cSldViewPr>
      <p:cViewPr>
        <p:scale>
          <a:sx n="66" d="100"/>
          <a:sy n="66" d="100"/>
        </p:scale>
        <p:origin x="-58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8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8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6A880-D3C7-4CEA-AE19-0E9E18FE2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15E4A-E316-445D-8563-8CD64AC4C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345A9-42CD-49A2-910E-056057CCD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43A26-6493-4EC5-A7B1-B85C83380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17478-2005-4D98-AE4D-7679808D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D503F-3D99-49C8-8A51-1C62A1351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D4EE-936D-4324-9EF6-07532AA0D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7FC44-1FC4-4147-B9A3-6039CF40C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7DA3D-ABEB-4376-96D7-697F95E7D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40AF-5A3E-4484-B467-88EB0B635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40E72-4F6F-4C31-9C93-68264421E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024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5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2D655A0-7DB5-4345-A567-D573A42DB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9.wmf"/><Relationship Id="rId2" Type="http://schemas.openxmlformats.org/officeDocument/2006/relationships/audio" Target="file:///G:\Nhac%20TNTP\Nhac%20TNTP\Di_hoc_(Bui_Dinh_Thao).mp3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wmf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6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8440" name="WordArt 8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8446" name="Picture 14" descr="tran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2050" y="1524000"/>
            <a:ext cx="681831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31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3" name="WordArt 32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309563" y="14906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Truyện :</a:t>
            </a:r>
            <a:r>
              <a:rPr lang="en-US" sz="2400"/>
              <a:t> </a:t>
            </a:r>
            <a:r>
              <a:rPr lang="en-US" sz="2400" b="1">
                <a:solidFill>
                  <a:srgbClr val="FFFF00"/>
                </a:solidFill>
              </a:rPr>
              <a:t>Th</a:t>
            </a:r>
            <a:r>
              <a:rPr lang="vi-VN" sz="2400" b="1">
                <a:solidFill>
                  <a:srgbClr val="FFFF00"/>
                </a:solidFill>
              </a:rPr>
              <a:t>ă</a:t>
            </a:r>
            <a:r>
              <a:rPr lang="en-US" sz="2400" b="1">
                <a:solidFill>
                  <a:srgbClr val="FFFF00"/>
                </a:solidFill>
              </a:rPr>
              <a:t>m mộ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328613" y="1981200"/>
            <a:ext cx="2033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Câu  hỏi :</a:t>
            </a: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276225" y="2362200"/>
            <a:ext cx="8867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1. Nhân ngày Tết cổ truyền sắp </a:t>
            </a:r>
            <a:r>
              <a:rPr lang="vi-VN" sz="2000"/>
              <a:t>đ</a:t>
            </a:r>
            <a:r>
              <a:rPr lang="en-US" sz="2000"/>
              <a:t>ến, bố của Việt </a:t>
            </a:r>
            <a:r>
              <a:rPr lang="vi-VN" sz="2000"/>
              <a:t>đ</a:t>
            </a:r>
            <a:r>
              <a:rPr lang="en-US" sz="2000"/>
              <a:t>ã làm gì </a:t>
            </a:r>
            <a:r>
              <a:rPr lang="vi-VN" sz="2000"/>
              <a:t>đ</a:t>
            </a:r>
            <a:r>
              <a:rPr lang="en-US" sz="2000"/>
              <a:t>ể tỏ lòng nhớ </a:t>
            </a:r>
            <a:r>
              <a:rPr lang="vi-VN" sz="2000"/>
              <a:t>ơ</a:t>
            </a:r>
            <a:r>
              <a:rPr lang="en-US" sz="2000"/>
              <a:t>n tổ tiên ?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61938" y="3684588"/>
            <a:ext cx="9010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2. Theo em, bố muốn nhắc nhở Việt </a:t>
            </a:r>
            <a:r>
              <a:rPr lang="vi-VN" sz="2000"/>
              <a:t>đ</a:t>
            </a:r>
            <a:r>
              <a:rPr lang="en-US" sz="2000"/>
              <a:t>iều gì  khi  kể về tổ tiên ?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42888" y="4799013"/>
            <a:ext cx="5700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3. Vì sao Việt muốn lau dọn bàn thờ giúp mẹ ?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257175" y="3032125"/>
            <a:ext cx="8658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Nhân ngày Tết cổ truyền sắp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ến, bố của Việt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ã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i th</a:t>
            </a:r>
            <a:r>
              <a:rPr lang="vi-VN" sz="2000">
                <a:solidFill>
                  <a:srgbClr val="FFFF00"/>
                </a:solidFill>
              </a:rPr>
              <a:t>ă</a:t>
            </a:r>
            <a:r>
              <a:rPr lang="en-US" sz="2000">
                <a:solidFill>
                  <a:srgbClr val="FFFF00"/>
                </a:solidFill>
              </a:rPr>
              <a:t>m mộ ông nội ngoài nghĩa trang .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257175" y="4070350"/>
            <a:ext cx="90106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Theo em, bố muốn nhắc nhở Việt phải biết </a:t>
            </a:r>
            <a:r>
              <a:rPr lang="vi-VN" sz="2000">
                <a:solidFill>
                  <a:srgbClr val="FFFF00"/>
                </a:solidFill>
              </a:rPr>
              <a:t>ơ</a:t>
            </a:r>
            <a:r>
              <a:rPr lang="en-US" sz="2000">
                <a:solidFill>
                  <a:srgbClr val="FFFF00"/>
                </a:solidFill>
              </a:rPr>
              <a:t>n  tổ tiên  và gìn giữ  phát huy truyền thống của gia </a:t>
            </a:r>
            <a:r>
              <a:rPr lang="vi-VN" sz="2000">
                <a:solidFill>
                  <a:srgbClr val="FFFF00"/>
                </a:solidFill>
              </a:rPr>
              <a:t>đ</a:t>
            </a:r>
            <a:r>
              <a:rPr lang="en-US" sz="2000">
                <a:solidFill>
                  <a:srgbClr val="FFFF00"/>
                </a:solidFill>
              </a:rPr>
              <a:t>ình .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09550" y="5218113"/>
            <a:ext cx="6877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-&gt; </a:t>
            </a:r>
            <a:r>
              <a:rPr lang="en-US" sz="2000">
                <a:solidFill>
                  <a:srgbClr val="FFFF00"/>
                </a:solidFill>
              </a:rPr>
              <a:t>Vì Việt muốn thể hiện lòng biết </a:t>
            </a:r>
            <a:r>
              <a:rPr lang="vi-VN" sz="2000">
                <a:solidFill>
                  <a:srgbClr val="FFFF00"/>
                </a:solidFill>
              </a:rPr>
              <a:t>ơ</a:t>
            </a:r>
            <a:r>
              <a:rPr lang="en-US" sz="2000">
                <a:solidFill>
                  <a:srgbClr val="FFFF00"/>
                </a:solidFill>
              </a:rPr>
              <a:t>n của mình với tổ tiên .</a:t>
            </a:r>
          </a:p>
        </p:txBody>
      </p:sp>
      <p:sp>
        <p:nvSpPr>
          <p:cNvPr id="5132" name="Text Box 42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  <p:bldP spid="4130" grpId="0"/>
      <p:bldP spid="4131" grpId="0"/>
      <p:bldP spid="4133" grpId="0"/>
      <p:bldP spid="4134" grpId="0"/>
      <p:bldP spid="4135" grpId="0"/>
      <p:bldP spid="4136" grpId="0"/>
      <p:bldP spid="41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8624888" cy="701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 </a:t>
            </a:r>
            <a:r>
              <a:rPr lang="en-US" sz="2000" b="1" i="1">
                <a:solidFill>
                  <a:srgbClr val="FFFF00"/>
                </a:solidFill>
              </a:rPr>
              <a:t>Mỗi ng</a:t>
            </a:r>
            <a:r>
              <a:rPr lang="vi-VN" sz="2000" b="1" i="1">
                <a:solidFill>
                  <a:srgbClr val="FFFF00"/>
                </a:solidFill>
              </a:rPr>
              <a:t>ư</a:t>
            </a:r>
            <a:r>
              <a:rPr lang="en-US" sz="2000" b="1" i="1">
                <a:solidFill>
                  <a:srgbClr val="FFFF00"/>
                </a:solidFill>
              </a:rPr>
              <a:t>ời phải biết </a:t>
            </a:r>
            <a:r>
              <a:rPr lang="vi-VN" sz="2000" b="1" i="1">
                <a:solidFill>
                  <a:srgbClr val="FFFF00"/>
                </a:solidFill>
              </a:rPr>
              <a:t>ơ</a:t>
            </a:r>
            <a:r>
              <a:rPr lang="en-US" sz="2000" b="1" i="1">
                <a:solidFill>
                  <a:srgbClr val="FFFF00"/>
                </a:solidFill>
              </a:rPr>
              <a:t>n tổ tiên và có trách nhiệm giữ gìn , phát huy truyền thống tốt </a:t>
            </a:r>
            <a:r>
              <a:rPr lang="vi-VN" sz="2000" b="1" i="1">
                <a:solidFill>
                  <a:srgbClr val="FFFF00"/>
                </a:solidFill>
              </a:rPr>
              <a:t>đ</a:t>
            </a:r>
            <a:r>
              <a:rPr lang="en-US" sz="2000" b="1" i="1">
                <a:solidFill>
                  <a:srgbClr val="FFFF00"/>
                </a:solidFill>
              </a:rPr>
              <a:t>ẹp của gia </a:t>
            </a:r>
            <a:r>
              <a:rPr lang="vi-VN" sz="2000" b="1" i="1">
                <a:solidFill>
                  <a:srgbClr val="FFFF00"/>
                </a:solidFill>
              </a:rPr>
              <a:t>đ</a:t>
            </a:r>
            <a:r>
              <a:rPr lang="en-US" sz="2000" b="1" i="1">
                <a:solidFill>
                  <a:srgbClr val="FFFF00"/>
                </a:solidFill>
              </a:rPr>
              <a:t>ình , dòng họ .</a:t>
            </a:r>
            <a:r>
              <a:rPr lang="en-US" sz="2000">
                <a:solidFill>
                  <a:srgbClr val="FFFF00"/>
                </a:solidFill>
              </a:rPr>
              <a:t>                                                 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1000" y="1295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Ghi nhớ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42900" y="3405188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Bài tập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7163" y="3895725"/>
            <a:ext cx="9144000" cy="2617788"/>
          </a:xfrm>
          <a:prstGeom prst="rect">
            <a:avLst/>
          </a:prstGeom>
          <a:solidFill>
            <a:srgbClr val="0066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1. Những việc làm nào d</a:t>
            </a:r>
            <a:r>
              <a:rPr lang="vi-VN"/>
              <a:t>ư</a:t>
            </a:r>
            <a:r>
              <a:rPr lang="en-US"/>
              <a:t>ới </a:t>
            </a:r>
            <a:r>
              <a:rPr lang="vi-VN"/>
              <a:t>đ</a:t>
            </a:r>
            <a:r>
              <a:rPr lang="en-US"/>
              <a:t>ây biểu hiện lòng biết </a:t>
            </a:r>
            <a:r>
              <a:rPr lang="vi-VN"/>
              <a:t>ơ</a:t>
            </a:r>
            <a:r>
              <a:rPr lang="en-US"/>
              <a:t>n tổ tiên ?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a)  Cố gắng học tập , rèn luyện </a:t>
            </a:r>
            <a:r>
              <a:rPr lang="vi-VN"/>
              <a:t>đ</a:t>
            </a:r>
            <a:r>
              <a:rPr lang="en-US"/>
              <a:t>ể trở thành ng</a:t>
            </a:r>
            <a:r>
              <a:rPr lang="vi-VN"/>
              <a:t>ư</a:t>
            </a:r>
            <a:r>
              <a:rPr lang="en-US"/>
              <a:t>ời có ích cho gia </a:t>
            </a:r>
            <a:r>
              <a:rPr lang="vi-VN"/>
              <a:t>đ</a:t>
            </a:r>
            <a:r>
              <a:rPr lang="en-US"/>
              <a:t>ình , quê h</a:t>
            </a:r>
            <a:r>
              <a:rPr lang="vi-VN"/>
              <a:t>ươ</a:t>
            </a:r>
            <a:r>
              <a:rPr lang="en-US"/>
              <a:t>ng , 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vi-VN"/>
              <a:t>đ</a:t>
            </a:r>
            <a:r>
              <a:rPr lang="en-US"/>
              <a:t>ất n</a:t>
            </a:r>
            <a:r>
              <a:rPr lang="vi-VN"/>
              <a:t>ư</a:t>
            </a:r>
            <a:r>
              <a:rPr lang="en-US"/>
              <a:t>ớc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b)  Không coi trọng các kỉ vật của gia </a:t>
            </a:r>
            <a:r>
              <a:rPr lang="vi-VN"/>
              <a:t>đ</a:t>
            </a:r>
            <a:r>
              <a:rPr lang="en-US"/>
              <a:t>ình , dòng họ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c)  Gìn giữ nền nếp tốt của gia </a:t>
            </a:r>
            <a:r>
              <a:rPr lang="vi-VN"/>
              <a:t>đ</a:t>
            </a:r>
            <a:r>
              <a:rPr lang="en-US"/>
              <a:t>ình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d)  Th</a:t>
            </a:r>
            <a:r>
              <a:rPr lang="vi-VN"/>
              <a:t>ă</a:t>
            </a:r>
            <a:r>
              <a:rPr lang="en-US"/>
              <a:t>m mộ tổ tiên , ông bà .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  </a:t>
            </a:r>
            <a:r>
              <a:rPr lang="vi-VN"/>
              <a:t>đ</a:t>
            </a:r>
            <a:r>
              <a:rPr lang="en-US"/>
              <a:t>)  Dù ở xa nh</a:t>
            </a:r>
            <a:r>
              <a:rPr lang="vi-VN"/>
              <a:t>ư</a:t>
            </a:r>
            <a:r>
              <a:rPr lang="en-US"/>
              <a:t>ng mỗi dịp giỗ , Tết </a:t>
            </a:r>
            <a:r>
              <a:rPr lang="vi-VN"/>
              <a:t>đ</a:t>
            </a:r>
            <a:r>
              <a:rPr lang="en-US"/>
              <a:t>ều không quên viết th</a:t>
            </a:r>
            <a:r>
              <a:rPr lang="vi-VN"/>
              <a:t>ư</a:t>
            </a:r>
            <a:r>
              <a:rPr lang="en-US"/>
              <a:t> về th</a:t>
            </a:r>
            <a:r>
              <a:rPr lang="vi-VN"/>
              <a:t>ă</a:t>
            </a:r>
            <a:r>
              <a:rPr lang="en-US"/>
              <a:t>m hỏi gia </a:t>
            </a:r>
            <a:r>
              <a:rPr lang="vi-VN"/>
              <a:t>đ</a:t>
            </a:r>
            <a:r>
              <a:rPr lang="en-US"/>
              <a:t>ình , </a:t>
            </a:r>
          </a:p>
          <a:p>
            <a:pPr marL="342900" indent="-342900">
              <a:lnSpc>
                <a:spcPct val="70000"/>
              </a:lnSpc>
              <a:spcBef>
                <a:spcPct val="50000"/>
              </a:spcBef>
            </a:pPr>
            <a:r>
              <a:rPr lang="en-US"/>
              <a:t>họ hàng .</a:t>
            </a: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242888" y="4195763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228600" y="4724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Oval 12"/>
          <p:cNvSpPr>
            <a:spLocks noChangeArrowheads="1"/>
          </p:cNvSpPr>
          <p:nvPr/>
        </p:nvSpPr>
        <p:spPr bwMode="auto">
          <a:xfrm>
            <a:off x="228600" y="5105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257175" y="5486400"/>
            <a:ext cx="384175" cy="384175"/>
          </a:xfrm>
          <a:prstGeom prst="ellipse">
            <a:avLst/>
          </a:prstGeom>
          <a:solidFill>
            <a:schemeClr val="accent1">
              <a:alpha val="0"/>
            </a:schemeClr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04800" y="2409825"/>
            <a:ext cx="8615363" cy="1006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</a:rPr>
              <a:t>                                         </a:t>
            </a:r>
            <a:r>
              <a:rPr lang="en-US" sz="2000">
                <a:solidFill>
                  <a:srgbClr val="FFFF00"/>
                </a:solidFill>
              </a:rPr>
              <a:t>Con ng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ời có tổ , có tông</a:t>
            </a:r>
          </a:p>
          <a:p>
            <a:pPr algn="ctr"/>
            <a:r>
              <a:rPr lang="en-US" sz="2000">
                <a:solidFill>
                  <a:srgbClr val="FFFF00"/>
                </a:solidFill>
              </a:rPr>
              <a:t>                                        Nh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 cây có cội , nh</a:t>
            </a:r>
            <a:r>
              <a:rPr lang="vi-VN" sz="2000">
                <a:solidFill>
                  <a:srgbClr val="FFFF00"/>
                </a:solidFill>
              </a:rPr>
              <a:t>ư</a:t>
            </a:r>
            <a:r>
              <a:rPr lang="en-US" sz="2000">
                <a:solidFill>
                  <a:srgbClr val="FFFF00"/>
                </a:solidFill>
              </a:rPr>
              <a:t> sông có nguồn . </a:t>
            </a:r>
          </a:p>
          <a:p>
            <a:pPr algn="ctr"/>
            <a:r>
              <a:rPr lang="en-US" sz="2000">
                <a:solidFill>
                  <a:srgbClr val="FFFF00"/>
                </a:solidFill>
              </a:rPr>
              <a:t>                                                                              Ca dao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/>
      <p:bldP spid="26632" grpId="0"/>
      <p:bldP spid="26633" grpId="0" animBg="1"/>
      <p:bldP spid="26634" grpId="0" animBg="1"/>
      <p:bldP spid="26635" grpId="0" animBg="1"/>
      <p:bldP spid="26636" grpId="0" animBg="1"/>
      <p:bldP spid="26637" grpId="0" animBg="1"/>
      <p:bldP spid="266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"/>
          <p:cNvSpPr>
            <a:spLocks noChangeArrowheads="1" noChangeShapeType="1" noTextEdit="1"/>
          </p:cNvSpPr>
          <p:nvPr/>
        </p:nvSpPr>
        <p:spPr bwMode="auto">
          <a:xfrm>
            <a:off x="1676400" y="838200"/>
            <a:ext cx="1409700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15875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>
                    <a:alpha val="9294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Đạo đức :</a:t>
            </a:r>
            <a:endParaRPr lang="en-US" sz="2800" b="1" kern="10">
              <a:ln w="15875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>
                  <a:alpha val="92940"/>
                </a:srgb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3257550" y="812800"/>
            <a:ext cx="2943225" cy="447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Nhớ ơn tổ tiên</a:t>
            </a:r>
            <a:endParaRPr lang="en-US" sz="32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7653" name="Picture 5" descr="images1030241_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114800"/>
            <a:ext cx="4191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6" descr="94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114800"/>
            <a:ext cx="4191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7" descr="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409700"/>
            <a:ext cx="41719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Picture 8" descr="banthotoHV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43450" y="1409700"/>
            <a:ext cx="41719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6400800" y="9017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( Tiết 1 )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1092200" y="2122488"/>
            <a:ext cx="7172325" cy="5842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17796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noFill/>
                <a:latin typeface="Arial"/>
                <a:cs typeface="Arial"/>
              </a:rPr>
              <a:t>XIN CHÂN THÀNH CẢM ƠN CÁC THẦY GIÁO, CÔ GIÁO</a:t>
            </a:r>
          </a:p>
          <a:p>
            <a:pPr algn="ctr"/>
            <a:r>
              <a:rPr lang="vi-VN" sz="2800" b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noFill/>
                <a:latin typeface="Arial"/>
                <a:cs typeface="Arial"/>
              </a:rPr>
              <a:t> ĐÃ VỀ DỰ TIẾT HỌC HÔM NAY.</a:t>
            </a:r>
            <a:endParaRPr lang="en-US" sz="2800" b="1" kern="10">
              <a:ln w="9525">
                <a:solidFill>
                  <a:srgbClr val="FFFF99"/>
                </a:solidFill>
                <a:round/>
                <a:headEnd/>
                <a:tailEnd/>
              </a:ln>
              <a:noFill/>
              <a:latin typeface="Arial"/>
              <a:cs typeface="Arial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41275" y="0"/>
            <a:ext cx="9039225" cy="6734175"/>
          </a:xfrm>
          <a:prstGeom prst="rect">
            <a:avLst/>
          </a:prstGeom>
          <a:noFill/>
          <a:ln w="76200" cmpd="tri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9" name="Picture 4" descr="BARBRSH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53488" y="820738"/>
            <a:ext cx="825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5" descr="COMMLINE"/>
          <p:cNvPicPr>
            <a:picLocks noChangeAspect="1" noChangeArrowheads="1"/>
          </p:cNvPicPr>
          <p:nvPr/>
        </p:nvPicPr>
        <p:blipFill>
          <a:blip r:embed="rId5">
            <a:lum contrast="100000"/>
          </a:blip>
          <a:srcRect/>
          <a:stretch>
            <a:fillRect/>
          </a:stretch>
        </p:blipFill>
        <p:spPr bwMode="auto">
          <a:xfrm>
            <a:off x="1719263" y="6356350"/>
            <a:ext cx="571500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6372225" y="4862513"/>
          <a:ext cx="2514600" cy="1831975"/>
        </p:xfrm>
        <a:graphic>
          <a:graphicData uri="http://schemas.openxmlformats.org/presentationml/2006/ole">
            <p:oleObj spid="_x0000_s1026" name="Clip" r:id="rId6" imgW="1999793" imgH="1831543" progId="MS_ClipArt_Gallery.2">
              <p:embed/>
            </p:oleObj>
          </a:graphicData>
        </a:graphic>
      </p:graphicFrame>
      <p:pic>
        <p:nvPicPr>
          <p:cNvPr id="1031" name="Picture 7" descr="CRNRC09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345113"/>
            <a:ext cx="151288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BARBRSH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892175"/>
            <a:ext cx="825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190500" y="139700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4" name="Picture 10" descr="BOOK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27413" y="3536950"/>
            <a:ext cx="226060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04800" y="4814888"/>
            <a:ext cx="434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</a:rPr>
              <a:t>Hẹn gặp lại!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652963" y="3805238"/>
            <a:ext cx="83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986213" y="38100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>
                <a:solidFill>
                  <a:srgbClr val="FF0000"/>
                </a:solidFill>
              </a:rPr>
              <a:t>9</a:t>
            </a:r>
          </a:p>
        </p:txBody>
      </p:sp>
      <p:pic>
        <p:nvPicPr>
          <p:cNvPr id="8208" name="Di_hoc_(Bui_Dinh_Thao)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839200" y="685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18779" fill="hold"/>
                                        <p:tgtEl>
                                          <p:spTgt spid="82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8"/>
                </p:tgtEl>
              </p:cMediaNode>
            </p:audio>
          </p:childTnLst>
        </p:cTn>
      </p:par>
    </p:tnLst>
    <p:bldLst>
      <p:bldP spid="8194" grpId="0" animBg="1"/>
      <p:bldP spid="8201" grpId="0" animBg="1"/>
      <p:bldP spid="8201" grpId="1" animBg="1"/>
      <p:bldP spid="8203" grpId="0"/>
      <p:bldP spid="8205" grpId="0"/>
      <p:bldP spid="8206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675</TotalTime>
  <Words>404</Words>
  <Application>Microsoft Office PowerPoint</Application>
  <PresentationFormat>On-screen Show (4:3)</PresentationFormat>
  <Paragraphs>39</Paragraphs>
  <Slides>5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Mountain Top</vt:lpstr>
      <vt:lpstr>Microsoft Clip Gallery</vt:lpstr>
      <vt:lpstr>Slide 1</vt:lpstr>
      <vt:lpstr>Slide 2</vt:lpstr>
      <vt:lpstr>Slide 3</vt:lpstr>
      <vt:lpstr>Slide 4</vt:lpstr>
      <vt:lpstr>Slide 5</vt:lpstr>
    </vt:vector>
  </TitlesOfParts>
  <Company>INFOTECH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CSTeam</cp:lastModifiedBy>
  <cp:revision>35</cp:revision>
  <dcterms:created xsi:type="dcterms:W3CDTF">2009-02-10T07:09:57Z</dcterms:created>
  <dcterms:modified xsi:type="dcterms:W3CDTF">2016-06-30T02:31:03Z</dcterms:modified>
</cp:coreProperties>
</file>