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sldIdLst>
    <p:sldId id="397" r:id="rId2"/>
    <p:sldId id="406" r:id="rId3"/>
    <p:sldId id="403" r:id="rId4"/>
    <p:sldId id="259" r:id="rId5"/>
    <p:sldId id="361" r:id="rId6"/>
    <p:sldId id="352" r:id="rId7"/>
    <p:sldId id="372" r:id="rId8"/>
    <p:sldId id="318" r:id="rId9"/>
    <p:sldId id="405" r:id="rId10"/>
    <p:sldId id="393" r:id="rId11"/>
    <p:sldId id="376" r:id="rId12"/>
    <p:sldId id="384" r:id="rId13"/>
    <p:sldId id="382" r:id="rId14"/>
    <p:sldId id="385" r:id="rId15"/>
    <p:sldId id="329"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99FF"/>
    <a:srgbClr val="66FF99"/>
    <a:srgbClr val="00FF99"/>
    <a:srgbClr val="0099FF"/>
    <a:srgbClr val="FF3300"/>
    <a:srgbClr val="FF66FF"/>
    <a:srgbClr val="3399FF"/>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99" autoAdjust="0"/>
    <p:restoredTop sz="94660"/>
  </p:normalViewPr>
  <p:slideViewPr>
    <p:cSldViewPr>
      <p:cViewPr>
        <p:scale>
          <a:sx n="66" d="100"/>
          <a:sy n="66" d="100"/>
        </p:scale>
        <p:origin x="-57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68BACC57-92B0-4F13-8C21-B6B858A6121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583DB48-69AE-4D31-B902-0E71CA52E75B}"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01BE34-D46C-4F39-91D6-1B1584F5F36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9D94936-1CF2-494E-B4C3-745DB3012CE5}"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EA739D-9840-4265-BEB2-7A731D65E28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8E27773-17D8-464B-90BA-4E477644A96D}"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61E76E-A964-4EAC-A2FC-6B1F66EF92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30C9706-C5A3-4FA5-A40C-959DA047355C}"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0F68CC-21AC-493A-A6D3-A87D080A254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C1B7936-55E4-41AA-B71F-5233643031F3}"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317937-3CE3-4250-A3D5-2848594193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8548FF8-D5D3-4FC7-AE57-6B17E185491D}" type="datetime1">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5AAF04-8A94-432D-888D-50A07FD217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D7D2236-B548-4F40-853E-11119D2E0C1F}" type="datetime1">
              <a:rPr lang="en-US"/>
              <a:pPr>
                <a:defRPr/>
              </a:pPr>
              <a:t>6/30/2016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292016-4B83-4B2A-AE3C-3BDEFD8DB4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08C43B8-A406-4755-8F71-B698DD3327BC}" type="datetime1">
              <a:rPr lang="en-US"/>
              <a:pPr>
                <a:defRPr/>
              </a:pPr>
              <a:t>6/30/2016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15B66E-2411-4E3D-91DC-0ADD7B71BE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0997461-3096-426C-9B7D-42C56BA5889B}" type="datetime1">
              <a:rPr lang="en-US"/>
              <a:pPr>
                <a:defRPr/>
              </a:pPr>
              <a:t>6/30/2016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3F1D73-C9B7-4B89-B3F6-917F4310FD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6325DC-F9F1-4648-A3BB-14C295626D28}" type="datetime1">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9D2810-640B-4F8B-9262-DC3B81B2B8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8268FC-128C-48ED-B853-0A1CF505B734}" type="datetime1">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8AC9FC-404F-4F03-ADE2-E29F49B81ED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1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fld id="{157222EB-66FE-4E5F-8F99-8FADE556BF70}" type="datetime1">
              <a:rPr lang="en-US"/>
              <a:pPr>
                <a:defRPr/>
              </a:pPr>
              <a:t>6/30/2016</a:t>
            </a:fld>
            <a:endParaRPr lang="en-US"/>
          </a:p>
        </p:txBody>
      </p:sp>
      <p:sp>
        <p:nvSpPr>
          <p:cNvPr id="171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71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B54BCF0F-43BE-446D-9052-473F076CA6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WordArt 2"/>
          <p:cNvSpPr>
            <a:spLocks noChangeArrowheads="1" noChangeShapeType="1" noTextEdit="1"/>
          </p:cNvSpPr>
          <p:nvPr/>
        </p:nvSpPr>
        <p:spPr bwMode="auto">
          <a:xfrm>
            <a:off x="1143000" y="1143000"/>
            <a:ext cx="7772400" cy="2590800"/>
          </a:xfrm>
          <a:prstGeom prst="rect">
            <a:avLst/>
          </a:prstGeom>
        </p:spPr>
        <p:txBody>
          <a:bodyPr wrap="none" fromWordArt="1">
            <a:prstTxWarp prst="textInflateBottom">
              <a:avLst>
                <a:gd name="adj" fmla="val 68083"/>
              </a:avLst>
            </a:prstTxWarp>
          </a:bodyPr>
          <a:lstStyle/>
          <a:p>
            <a:pPr algn="ctr">
              <a:defRPr/>
            </a:pPr>
            <a:r>
              <a:rPr lang="en-US" sz="3600" b="1" kern="10">
                <a:ln w="9525">
                  <a:solidFill>
                    <a:srgbClr val="FF0000"/>
                  </a:solidFill>
                  <a:round/>
                  <a:headEnd/>
                  <a:tailEnd/>
                </a:ln>
                <a:gradFill rotWithShape="0">
                  <a:gsLst>
                    <a:gs pos="0">
                      <a:srgbClr val="FFE701">
                        <a:alpha val="28999"/>
                      </a:srgbClr>
                    </a:gs>
                    <a:gs pos="50000">
                      <a:srgbClr val="FE3E02"/>
                    </a:gs>
                    <a:gs pos="100000">
                      <a:srgbClr val="FFE701">
                        <a:alpha val="28999"/>
                      </a:srgbClr>
                    </a:gs>
                  </a:gsLst>
                  <a:lin ang="2700000" scaled="1"/>
                </a:gradFill>
                <a:effectLst>
                  <a:outerShdw dist="107763" dir="18900000" algn="ctr" rotWithShape="0">
                    <a:srgbClr val="868686">
                      <a:alpha val="50000"/>
                    </a:srgbClr>
                  </a:outerShdw>
                </a:effectLst>
                <a:latin typeface="Arial"/>
                <a:cs typeface="Times New Roman"/>
              </a:rPr>
              <a:t>Chính tả</a:t>
            </a:r>
          </a:p>
        </p:txBody>
      </p:sp>
      <p:pic>
        <p:nvPicPr>
          <p:cNvPr id="3077" name="Picture 3" descr="BLULINE"/>
          <p:cNvPicPr>
            <a:picLocks noChangeAspect="1" noChangeArrowheads="1"/>
          </p:cNvPicPr>
          <p:nvPr/>
        </p:nvPicPr>
        <p:blipFill>
          <a:blip r:embed="rId3"/>
          <a:srcRect/>
          <a:stretch>
            <a:fillRect/>
          </a:stretch>
        </p:blipFill>
        <p:spPr bwMode="auto">
          <a:xfrm>
            <a:off x="1295400" y="5943600"/>
            <a:ext cx="7543800" cy="130175"/>
          </a:xfrm>
          <a:prstGeom prst="rect">
            <a:avLst/>
          </a:prstGeom>
          <a:noFill/>
          <a:ln w="9525">
            <a:noFill/>
            <a:miter lim="800000"/>
            <a:headEnd/>
            <a:tailEnd/>
          </a:ln>
        </p:spPr>
      </p:pic>
      <p:pic>
        <p:nvPicPr>
          <p:cNvPr id="3078" name="Picture 4" descr="thin bar"/>
          <p:cNvPicPr>
            <a:picLocks noChangeAspect="1" noChangeArrowheads="1" noCrop="1"/>
          </p:cNvPicPr>
          <p:nvPr/>
        </p:nvPicPr>
        <p:blipFill>
          <a:blip r:embed="rId4"/>
          <a:srcRect/>
          <a:stretch>
            <a:fillRect/>
          </a:stretch>
        </p:blipFill>
        <p:spPr bwMode="auto">
          <a:xfrm rot="10800000" flipV="1">
            <a:off x="3048000" y="6172200"/>
            <a:ext cx="6096000" cy="107950"/>
          </a:xfrm>
          <a:prstGeom prst="rect">
            <a:avLst/>
          </a:prstGeom>
          <a:noFill/>
          <a:ln w="9525">
            <a:noFill/>
            <a:miter lim="800000"/>
            <a:headEnd/>
            <a:tailEnd/>
          </a:ln>
        </p:spPr>
      </p:pic>
      <p:pic>
        <p:nvPicPr>
          <p:cNvPr id="3079" name="Picture 5" descr="BLULINE"/>
          <p:cNvPicPr>
            <a:picLocks noChangeAspect="1" noChangeArrowheads="1"/>
          </p:cNvPicPr>
          <p:nvPr/>
        </p:nvPicPr>
        <p:blipFill>
          <a:blip r:embed="rId3"/>
          <a:srcRect/>
          <a:stretch>
            <a:fillRect/>
          </a:stretch>
        </p:blipFill>
        <p:spPr bwMode="auto">
          <a:xfrm>
            <a:off x="1295400" y="6096000"/>
            <a:ext cx="7543800" cy="130175"/>
          </a:xfrm>
          <a:prstGeom prst="rect">
            <a:avLst/>
          </a:prstGeom>
          <a:noFill/>
          <a:ln w="9525">
            <a:noFill/>
            <a:miter lim="800000"/>
            <a:headEnd/>
            <a:tailEnd/>
          </a:ln>
        </p:spPr>
      </p:pic>
      <p:grpSp>
        <p:nvGrpSpPr>
          <p:cNvPr id="3080" name="Group 6"/>
          <p:cNvGrpSpPr>
            <a:grpSpLocks/>
          </p:cNvGrpSpPr>
          <p:nvPr/>
        </p:nvGrpSpPr>
        <p:grpSpPr bwMode="auto">
          <a:xfrm>
            <a:off x="-381000" y="3962400"/>
            <a:ext cx="3429000" cy="2209800"/>
            <a:chOff x="2256" y="1536"/>
            <a:chExt cx="1176" cy="744"/>
          </a:xfrm>
        </p:grpSpPr>
        <p:pic>
          <p:nvPicPr>
            <p:cNvPr id="3081" name="Picture 7" descr="pretty_flower_purple_hb"/>
            <p:cNvPicPr>
              <a:picLocks noChangeAspect="1" noChangeArrowheads="1" noCrop="1"/>
            </p:cNvPicPr>
            <p:nvPr/>
          </p:nvPicPr>
          <p:blipFill>
            <a:blip r:embed="rId5"/>
            <a:srcRect/>
            <a:stretch>
              <a:fillRect/>
            </a:stretch>
          </p:blipFill>
          <p:spPr bwMode="auto">
            <a:xfrm>
              <a:off x="2784" y="1632"/>
              <a:ext cx="648" cy="648"/>
            </a:xfrm>
            <a:prstGeom prst="rect">
              <a:avLst/>
            </a:prstGeom>
            <a:noFill/>
            <a:ln w="9525">
              <a:noFill/>
              <a:miter lim="800000"/>
              <a:headEnd/>
              <a:tailEnd/>
            </a:ln>
          </p:spPr>
        </p:pic>
        <p:grpSp>
          <p:nvGrpSpPr>
            <p:cNvPr id="3082" name="Group 8"/>
            <p:cNvGrpSpPr>
              <a:grpSpLocks/>
            </p:cNvGrpSpPr>
            <p:nvPr/>
          </p:nvGrpSpPr>
          <p:grpSpPr bwMode="auto">
            <a:xfrm>
              <a:off x="2256" y="1536"/>
              <a:ext cx="864" cy="744"/>
              <a:chOff x="2256" y="1536"/>
              <a:chExt cx="864" cy="744"/>
            </a:xfrm>
          </p:grpSpPr>
          <p:pic>
            <p:nvPicPr>
              <p:cNvPr id="3083" name="Picture 9" descr="pretty_flower_red_hb"/>
              <p:cNvPicPr>
                <a:picLocks noChangeAspect="1" noChangeArrowheads="1" noCrop="1"/>
              </p:cNvPicPr>
              <p:nvPr/>
            </p:nvPicPr>
            <p:blipFill>
              <a:blip r:embed="rId6"/>
              <a:srcRect/>
              <a:stretch>
                <a:fillRect/>
              </a:stretch>
            </p:blipFill>
            <p:spPr bwMode="auto">
              <a:xfrm>
                <a:off x="2544" y="1680"/>
                <a:ext cx="576" cy="576"/>
              </a:xfrm>
              <a:prstGeom prst="rect">
                <a:avLst/>
              </a:prstGeom>
              <a:noFill/>
              <a:ln w="9525">
                <a:noFill/>
                <a:miter lim="800000"/>
                <a:headEnd/>
                <a:tailEnd/>
              </a:ln>
            </p:spPr>
          </p:pic>
          <p:pic>
            <p:nvPicPr>
              <p:cNvPr id="3084" name="Picture 10" descr="pretty_flower_yellow_hb"/>
              <p:cNvPicPr>
                <a:picLocks noChangeAspect="1" noChangeArrowheads="1" noCrop="1"/>
              </p:cNvPicPr>
              <p:nvPr/>
            </p:nvPicPr>
            <p:blipFill>
              <a:blip r:embed="rId7"/>
              <a:srcRect/>
              <a:stretch>
                <a:fillRect/>
              </a:stretch>
            </p:blipFill>
            <p:spPr bwMode="auto">
              <a:xfrm>
                <a:off x="2400" y="1536"/>
                <a:ext cx="552" cy="552"/>
              </a:xfrm>
              <a:prstGeom prst="rect">
                <a:avLst/>
              </a:prstGeom>
              <a:noFill/>
              <a:ln w="9525">
                <a:noFill/>
                <a:miter lim="800000"/>
                <a:headEnd/>
                <a:tailEnd/>
              </a:ln>
            </p:spPr>
          </p:pic>
          <p:pic>
            <p:nvPicPr>
              <p:cNvPr id="3085" name="Picture 11" descr="pretty_flower_orange_hb"/>
              <p:cNvPicPr>
                <a:picLocks noChangeAspect="1" noChangeArrowheads="1" noCrop="1"/>
              </p:cNvPicPr>
              <p:nvPr/>
            </p:nvPicPr>
            <p:blipFill>
              <a:blip r:embed="rId8"/>
              <a:srcRect/>
              <a:stretch>
                <a:fillRect/>
              </a:stretch>
            </p:blipFill>
            <p:spPr bwMode="auto">
              <a:xfrm>
                <a:off x="2256" y="1632"/>
                <a:ext cx="648" cy="648"/>
              </a:xfrm>
              <a:prstGeom prst="rect">
                <a:avLst/>
              </a:prstGeom>
              <a:noFill/>
              <a:ln w="9525">
                <a:noFill/>
                <a:miter lim="800000"/>
                <a:headEnd/>
                <a:tailEnd/>
              </a:ln>
            </p:spPr>
          </p:pic>
        </p:grpSp>
      </p:grpSp>
    </p:spTree>
  </p:cSld>
  <p:clrMapOvr>
    <a:masterClrMapping/>
  </p:clrMapOvr>
  <p:transition advClick="0">
    <p:sndAc>
      <p:stSnd>
        <p:snd r:embed="rId2" name="trafficjam.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990600"/>
            <a:ext cx="7391400" cy="366713"/>
          </a:xfrm>
          <a:prstGeom prst="rect">
            <a:avLst/>
          </a:prstGeom>
          <a:noFill/>
          <a:ln w="9525">
            <a:noFill/>
            <a:miter lim="800000"/>
            <a:headEnd/>
            <a:tailEnd/>
          </a:ln>
        </p:spPr>
        <p:txBody>
          <a:bodyPr>
            <a:spAutoFit/>
          </a:bodyPr>
          <a:lstStyle/>
          <a:p>
            <a:pPr>
              <a:spcBef>
                <a:spcPct val="50000"/>
              </a:spcBef>
            </a:pPr>
            <a:endParaRPr lang="en-US"/>
          </a:p>
        </p:txBody>
      </p:sp>
      <p:sp>
        <p:nvSpPr>
          <p:cNvPr id="12291" name="Text Box 3"/>
          <p:cNvSpPr txBox="1">
            <a:spLocks noChangeArrowheads="1"/>
          </p:cNvSpPr>
          <p:nvPr/>
        </p:nvSpPr>
        <p:spPr bwMode="auto">
          <a:xfrm>
            <a:off x="0" y="0"/>
            <a:ext cx="8915400" cy="7232650"/>
          </a:xfrm>
          <a:prstGeom prst="rect">
            <a:avLst/>
          </a:prstGeom>
          <a:noFill/>
          <a:ln w="9525">
            <a:noFill/>
            <a:miter lim="800000"/>
            <a:headEnd/>
            <a:tailEnd/>
          </a:ln>
        </p:spPr>
        <p:txBody>
          <a:bodyPr>
            <a:spAutoFit/>
          </a:bodyPr>
          <a:lstStyle/>
          <a:p>
            <a:pPr>
              <a:spcBef>
                <a:spcPct val="50000"/>
              </a:spcBef>
            </a:pPr>
            <a:r>
              <a:rPr lang="en-US" sz="3600" b="1"/>
              <a:t>Pi-e trầm ngâm nhìn cô bé. Rồi vừa lúi húi gỡ mảnh giấy ghi giá tiền, anh vừa hỏi:</a:t>
            </a:r>
          </a:p>
          <a:p>
            <a:pPr>
              <a:spcBef>
                <a:spcPct val="50000"/>
              </a:spcBef>
            </a:pPr>
            <a:r>
              <a:rPr lang="en-US" sz="3600" b="1"/>
              <a:t>   -Cháu tên gì?</a:t>
            </a:r>
          </a:p>
          <a:p>
            <a:pPr>
              <a:spcBef>
                <a:spcPct val="50000"/>
              </a:spcBef>
            </a:pPr>
            <a:r>
              <a:rPr lang="en-US" sz="3600" b="1"/>
              <a:t>   -Cháu là Gioan.</a:t>
            </a:r>
          </a:p>
          <a:p>
            <a:pPr>
              <a:spcBef>
                <a:spcPct val="50000"/>
              </a:spcBef>
            </a:pPr>
            <a:r>
              <a:rPr lang="en-US" sz="3600" b="1"/>
              <a:t>   Anh đưa Gioan chuỗi ngọc gói trong bao lụa đỏ:</a:t>
            </a:r>
          </a:p>
          <a:p>
            <a:pPr>
              <a:spcBef>
                <a:spcPct val="50000"/>
              </a:spcBef>
            </a:pPr>
            <a:r>
              <a:rPr lang="en-US" sz="3600" b="1"/>
              <a:t>   - Đừng đánh rơi nhé!</a:t>
            </a:r>
          </a:p>
          <a:p>
            <a:pPr>
              <a:spcBef>
                <a:spcPct val="50000"/>
              </a:spcBef>
            </a:pPr>
            <a:r>
              <a:rPr lang="en-US" sz="3600" b="1"/>
              <a:t>   Cô bé mỉm cười rạng rỡ, chạy vụt đi.</a:t>
            </a:r>
          </a:p>
          <a:p>
            <a:pPr>
              <a:spcBef>
                <a:spcPct val="50000"/>
              </a:spcBef>
            </a:pPr>
            <a:r>
              <a:rPr lang="en-US" sz="3600" b="1">
                <a:cs typeface="Times New Roman" pitchFamily="18" charset="0"/>
              </a:rPr>
              <a:t> </a:t>
            </a:r>
          </a:p>
        </p:txBody>
      </p:sp>
      <p:cxnSp>
        <p:nvCxnSpPr>
          <p:cNvPr id="13" name="Straight Connector 12"/>
          <p:cNvCxnSpPr/>
          <p:nvPr/>
        </p:nvCxnSpPr>
        <p:spPr>
          <a:xfrm>
            <a:off x="1143000" y="609600"/>
            <a:ext cx="22098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 name="Straight Connector 12"/>
          <p:cNvCxnSpPr/>
          <p:nvPr/>
        </p:nvCxnSpPr>
        <p:spPr>
          <a:xfrm>
            <a:off x="2438400" y="3352800"/>
            <a:ext cx="14986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 name="Straight Connector 12"/>
          <p:cNvCxnSpPr/>
          <p:nvPr/>
        </p:nvCxnSpPr>
        <p:spPr>
          <a:xfrm>
            <a:off x="4191000" y="6400800"/>
            <a:ext cx="14986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457200" y="609600"/>
            <a:ext cx="8229600" cy="701675"/>
          </a:xfrm>
          <a:prstGeom prst="rect">
            <a:avLst/>
          </a:prstGeom>
          <a:noFill/>
          <a:ln w="9525">
            <a:noFill/>
            <a:miter lim="800000"/>
            <a:headEnd/>
            <a:tailEnd/>
          </a:ln>
        </p:spPr>
        <p:txBody>
          <a:bodyPr>
            <a:spAutoFit/>
          </a:bodyPr>
          <a:lstStyle/>
          <a:p>
            <a:r>
              <a:rPr lang="en-US" sz="4000" b="1"/>
              <a:t>Bài tập 3:</a:t>
            </a:r>
            <a:endParaRPr lang="en-US" sz="3200" b="1"/>
          </a:p>
        </p:txBody>
      </p:sp>
      <p:pic>
        <p:nvPicPr>
          <p:cNvPr id="13315" name="Picture 3" descr="teddy_bear_reading_st_a_hc"/>
          <p:cNvPicPr>
            <a:picLocks noChangeAspect="1" noChangeArrowheads="1" noCrop="1"/>
          </p:cNvPicPr>
          <p:nvPr/>
        </p:nvPicPr>
        <p:blipFill>
          <a:blip r:embed="rId2"/>
          <a:srcRect/>
          <a:stretch>
            <a:fillRect/>
          </a:stretch>
        </p:blipFill>
        <p:spPr bwMode="auto">
          <a:xfrm>
            <a:off x="6019800" y="4876800"/>
            <a:ext cx="2238375" cy="2306638"/>
          </a:xfrm>
          <a:prstGeom prst="rect">
            <a:avLst/>
          </a:prstGeom>
          <a:noFill/>
          <a:ln w="9525">
            <a:noFill/>
            <a:miter lim="800000"/>
            <a:headEnd/>
            <a:tailEnd/>
          </a:ln>
        </p:spPr>
      </p:pic>
      <p:sp>
        <p:nvSpPr>
          <p:cNvPr id="196612" name="AutoShape 4"/>
          <p:cNvSpPr>
            <a:spLocks noChangeArrowheads="1"/>
          </p:cNvSpPr>
          <p:nvPr/>
        </p:nvSpPr>
        <p:spPr bwMode="auto">
          <a:xfrm>
            <a:off x="914400" y="1752600"/>
            <a:ext cx="7694613" cy="2249488"/>
          </a:xfrm>
          <a:prstGeom prst="cloudCallout">
            <a:avLst>
              <a:gd name="adj1" fmla="val 23593"/>
              <a:gd name="adj2" fmla="val 117426"/>
            </a:avLst>
          </a:prstGeom>
          <a:solidFill>
            <a:srgbClr val="FF99FF"/>
          </a:solidFill>
          <a:ln w="28575">
            <a:solidFill>
              <a:srgbClr val="FF9933"/>
            </a:solidFill>
            <a:round/>
            <a:headEnd/>
            <a:tailEnd/>
          </a:ln>
        </p:spPr>
        <p:txBody>
          <a:bodyPr>
            <a:spAutoFit/>
          </a:bodyPr>
          <a:lstStyle/>
          <a:p>
            <a:pPr algn="ctr" eaLnBrk="0" hangingPunct="0">
              <a:spcBef>
                <a:spcPct val="50000"/>
              </a:spcBef>
            </a:pPr>
            <a:r>
              <a:rPr lang="en-US" sz="3600" b="1">
                <a:solidFill>
                  <a:schemeClr val="accent2"/>
                </a:solidFill>
              </a:rPr>
              <a:t>Em hãy đọc yêu cầu</a:t>
            </a:r>
          </a:p>
          <a:p>
            <a:pPr algn="ctr" eaLnBrk="0" hangingPunct="0">
              <a:spcBef>
                <a:spcPct val="50000"/>
              </a:spcBef>
            </a:pPr>
            <a:endParaRPr lang="en-US" sz="3600" b="1">
              <a:solidFill>
                <a:schemeClr val="accent2"/>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6610"/>
                                        </p:tgtEl>
                                        <p:attrNameLst>
                                          <p:attrName>style.visibility</p:attrName>
                                        </p:attrNameLst>
                                      </p:cBhvr>
                                      <p:to>
                                        <p:strVal val="visible"/>
                                      </p:to>
                                    </p:set>
                                    <p:anim calcmode="lin" valueType="num">
                                      <p:cBhvr>
                                        <p:cTn id="7" dur="500" fill="hold"/>
                                        <p:tgtEl>
                                          <p:spTgt spid="196610"/>
                                        </p:tgtEl>
                                        <p:attrNameLst>
                                          <p:attrName>ppt_w</p:attrName>
                                        </p:attrNameLst>
                                      </p:cBhvr>
                                      <p:tavLst>
                                        <p:tav tm="0">
                                          <p:val>
                                            <p:fltVal val="0"/>
                                          </p:val>
                                        </p:tav>
                                        <p:tav tm="100000">
                                          <p:val>
                                            <p:strVal val="#ppt_w"/>
                                          </p:val>
                                        </p:tav>
                                      </p:tavLst>
                                    </p:anim>
                                    <p:anim calcmode="lin" valueType="num">
                                      <p:cBhvr>
                                        <p:cTn id="8" dur="500" fill="hold"/>
                                        <p:tgtEl>
                                          <p:spTgt spid="196610"/>
                                        </p:tgtEl>
                                        <p:attrNameLst>
                                          <p:attrName>ppt_h</p:attrName>
                                        </p:attrNameLst>
                                      </p:cBhvr>
                                      <p:tavLst>
                                        <p:tav tm="0">
                                          <p:val>
                                            <p:fltVal val="0"/>
                                          </p:val>
                                        </p:tav>
                                        <p:tav tm="100000">
                                          <p:val>
                                            <p:strVal val="#ppt_h"/>
                                          </p:val>
                                        </p:tav>
                                      </p:tavLst>
                                    </p:anim>
                                    <p:animEffect transition="in" filter="fade">
                                      <p:cBhvr>
                                        <p:cTn id="9" dur="500"/>
                                        <p:tgtEl>
                                          <p:spTgt spid="1966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6612"/>
                                        </p:tgtEl>
                                        <p:attrNameLst>
                                          <p:attrName>style.visibility</p:attrName>
                                        </p:attrNameLst>
                                      </p:cBhvr>
                                      <p:to>
                                        <p:strVal val="visible"/>
                                      </p:to>
                                    </p:set>
                                    <p:anim calcmode="lin" valueType="num">
                                      <p:cBhvr additive="base">
                                        <p:cTn id="14" dur="500" fill="hold"/>
                                        <p:tgtEl>
                                          <p:spTgt spid="196612"/>
                                        </p:tgtEl>
                                        <p:attrNameLst>
                                          <p:attrName>ppt_x</p:attrName>
                                        </p:attrNameLst>
                                      </p:cBhvr>
                                      <p:tavLst>
                                        <p:tav tm="0">
                                          <p:val>
                                            <p:strVal val="#ppt_x"/>
                                          </p:val>
                                        </p:tav>
                                        <p:tav tm="100000">
                                          <p:val>
                                            <p:strVal val="#ppt_x"/>
                                          </p:val>
                                        </p:tav>
                                      </p:tavLst>
                                    </p:anim>
                                    <p:anim calcmode="lin" valueType="num">
                                      <p:cBhvr additive="base">
                                        <p:cTn id="15" dur="500" fill="hold"/>
                                        <p:tgtEl>
                                          <p:spTgt spid="19661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grpId="1" nodeType="clickEffect">
                                  <p:stCondLst>
                                    <p:cond delay="0"/>
                                  </p:stCondLst>
                                  <p:childTnLst>
                                    <p:anim calcmode="lin" valueType="num">
                                      <p:cBhvr additive="base">
                                        <p:cTn id="19" dur="500"/>
                                        <p:tgtEl>
                                          <p:spTgt spid="196612"/>
                                        </p:tgtEl>
                                        <p:attrNameLst>
                                          <p:attrName>ppt_x</p:attrName>
                                        </p:attrNameLst>
                                      </p:cBhvr>
                                      <p:tavLst>
                                        <p:tav tm="0">
                                          <p:val>
                                            <p:strVal val="ppt_x"/>
                                          </p:val>
                                        </p:tav>
                                        <p:tav tm="100000">
                                          <p:val>
                                            <p:strVal val="ppt_x"/>
                                          </p:val>
                                        </p:tav>
                                      </p:tavLst>
                                    </p:anim>
                                    <p:anim calcmode="lin" valueType="num">
                                      <p:cBhvr additive="base">
                                        <p:cTn id="20" dur="500"/>
                                        <p:tgtEl>
                                          <p:spTgt spid="196612"/>
                                        </p:tgtEl>
                                        <p:attrNameLst>
                                          <p:attrName>ppt_y</p:attrName>
                                        </p:attrNameLst>
                                      </p:cBhvr>
                                      <p:tavLst>
                                        <p:tav tm="0">
                                          <p:val>
                                            <p:strVal val="ppt_y"/>
                                          </p:val>
                                        </p:tav>
                                        <p:tav tm="100000">
                                          <p:val>
                                            <p:strVal val="1+ppt_h/2"/>
                                          </p:val>
                                        </p:tav>
                                      </p:tavLst>
                                    </p:anim>
                                    <p:set>
                                      <p:cBhvr>
                                        <p:cTn id="21" dur="1" fill="hold">
                                          <p:stCondLst>
                                            <p:cond delay="499"/>
                                          </p:stCondLst>
                                        </p:cTn>
                                        <p:tgtEl>
                                          <p:spTgt spid="1966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2" grpId="0" animBg="1"/>
      <p:bldP spid="1966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2"/>
          <p:cNvGraphicFramePr>
            <a:graphicFrameLocks noChangeAspect="1"/>
          </p:cNvGraphicFramePr>
          <p:nvPr>
            <p:ph idx="4294967295"/>
          </p:nvPr>
        </p:nvGraphicFramePr>
        <p:xfrm>
          <a:off x="0" y="0"/>
          <a:ext cx="9144000" cy="6858000"/>
        </p:xfrm>
        <a:graphic>
          <a:graphicData uri="http://schemas.openxmlformats.org/presentationml/2006/ole">
            <p:oleObj spid="_x0000_s1026" name="Bitmap Image" r:id="rId3" imgW="3428571" imgH="2619048" progId="Paint.Picture">
              <p:embed/>
            </p:oleObj>
          </a:graphicData>
        </a:graphic>
      </p:graphicFrame>
      <p:sp>
        <p:nvSpPr>
          <p:cNvPr id="1027" name="Text Box 21"/>
          <p:cNvSpPr txBox="1">
            <a:spLocks noChangeArrowheads="1"/>
          </p:cNvSpPr>
          <p:nvPr/>
        </p:nvSpPr>
        <p:spPr bwMode="auto">
          <a:xfrm>
            <a:off x="0" y="304800"/>
            <a:ext cx="9144000" cy="3416300"/>
          </a:xfrm>
          <a:prstGeom prst="rect">
            <a:avLst/>
          </a:prstGeom>
          <a:noFill/>
          <a:ln w="9525">
            <a:noFill/>
            <a:miter lim="800000"/>
            <a:headEnd/>
            <a:tailEnd/>
          </a:ln>
        </p:spPr>
        <p:txBody>
          <a:bodyPr>
            <a:spAutoFit/>
          </a:bodyPr>
          <a:lstStyle/>
          <a:p>
            <a:pPr marL="53975" indent="34925"/>
            <a:r>
              <a:rPr lang="en-US" sz="5400" b="1" i="1"/>
              <a:t>Điền tiếng thích hợp với mỗi ô trống để hoàn chỉnh mẩu tin sau. Biết rằng:</a:t>
            </a:r>
          </a:p>
          <a:p>
            <a:pPr marL="53975" indent="34925"/>
            <a:endParaRPr lang="en-US" sz="5400" b="1" i="1"/>
          </a:p>
        </p:txBody>
      </p:sp>
      <p:sp>
        <p:nvSpPr>
          <p:cNvPr id="1028" name="Text Box 4"/>
          <p:cNvSpPr txBox="1">
            <a:spLocks noChangeArrowheads="1"/>
          </p:cNvSpPr>
          <p:nvPr/>
        </p:nvSpPr>
        <p:spPr bwMode="auto">
          <a:xfrm>
            <a:off x="0" y="3200400"/>
            <a:ext cx="609600" cy="461963"/>
          </a:xfrm>
          <a:prstGeom prst="rect">
            <a:avLst/>
          </a:prstGeom>
          <a:solidFill>
            <a:srgbClr val="0066FF"/>
          </a:solidFill>
          <a:ln w="38100">
            <a:solidFill>
              <a:schemeClr val="tx1"/>
            </a:solidFill>
            <a:miter lim="800000"/>
            <a:headEnd/>
            <a:tailEnd/>
          </a:ln>
        </p:spPr>
        <p:txBody>
          <a:bodyPr>
            <a:spAutoFit/>
          </a:bodyPr>
          <a:lstStyle/>
          <a:p>
            <a:pPr algn="ctr">
              <a:spcBef>
                <a:spcPct val="50000"/>
              </a:spcBef>
            </a:pPr>
            <a:r>
              <a:rPr lang="en-US" sz="2400" b="1">
                <a:solidFill>
                  <a:srgbClr val="CC0000"/>
                </a:solidFill>
              </a:rPr>
              <a:t>1</a:t>
            </a:r>
          </a:p>
        </p:txBody>
      </p:sp>
      <p:sp>
        <p:nvSpPr>
          <p:cNvPr id="1029" name="Text Box 6"/>
          <p:cNvSpPr txBox="1">
            <a:spLocks noChangeArrowheads="1"/>
          </p:cNvSpPr>
          <p:nvPr/>
        </p:nvSpPr>
        <p:spPr bwMode="auto">
          <a:xfrm>
            <a:off x="914400" y="3048000"/>
            <a:ext cx="8229600" cy="762000"/>
          </a:xfrm>
          <a:prstGeom prst="rect">
            <a:avLst/>
          </a:prstGeom>
          <a:solidFill>
            <a:srgbClr val="0066FF"/>
          </a:solidFill>
          <a:ln w="9525">
            <a:noFill/>
            <a:miter lim="800000"/>
            <a:headEnd/>
            <a:tailEnd/>
          </a:ln>
        </p:spPr>
        <p:txBody>
          <a:bodyPr>
            <a:spAutoFit/>
          </a:bodyPr>
          <a:lstStyle/>
          <a:p>
            <a:pPr>
              <a:spcBef>
                <a:spcPct val="50000"/>
              </a:spcBef>
            </a:pPr>
            <a:r>
              <a:rPr lang="en-US" sz="4400" b="1"/>
              <a:t>chứa tiếng có vần ao hoặc au</a:t>
            </a:r>
          </a:p>
        </p:txBody>
      </p:sp>
      <p:sp>
        <p:nvSpPr>
          <p:cNvPr id="1030" name="Text Box 7"/>
          <p:cNvSpPr txBox="1">
            <a:spLocks noChangeArrowheads="1"/>
          </p:cNvSpPr>
          <p:nvPr/>
        </p:nvSpPr>
        <p:spPr bwMode="auto">
          <a:xfrm>
            <a:off x="228600" y="4724400"/>
            <a:ext cx="609600" cy="461963"/>
          </a:xfrm>
          <a:prstGeom prst="rect">
            <a:avLst/>
          </a:prstGeom>
          <a:solidFill>
            <a:srgbClr val="FF66FF"/>
          </a:solidFill>
          <a:ln w="38100">
            <a:solidFill>
              <a:schemeClr val="tx1"/>
            </a:solidFill>
            <a:miter lim="800000"/>
            <a:headEnd/>
            <a:tailEnd/>
          </a:ln>
        </p:spPr>
        <p:txBody>
          <a:bodyPr>
            <a:spAutoFit/>
          </a:bodyPr>
          <a:lstStyle/>
          <a:p>
            <a:pPr algn="ctr">
              <a:spcBef>
                <a:spcPct val="50000"/>
              </a:spcBef>
            </a:pPr>
            <a:r>
              <a:rPr lang="en-US" sz="2400" b="1">
                <a:solidFill>
                  <a:srgbClr val="CC0000"/>
                </a:solidFill>
              </a:rPr>
              <a:t>2</a:t>
            </a:r>
          </a:p>
        </p:txBody>
      </p:sp>
      <p:sp>
        <p:nvSpPr>
          <p:cNvPr id="1031" name="Text Box 8"/>
          <p:cNvSpPr txBox="1">
            <a:spLocks noChangeArrowheads="1"/>
          </p:cNvSpPr>
          <p:nvPr/>
        </p:nvSpPr>
        <p:spPr bwMode="auto">
          <a:xfrm>
            <a:off x="1066800" y="4419600"/>
            <a:ext cx="7772400" cy="1446213"/>
          </a:xfrm>
          <a:prstGeom prst="rect">
            <a:avLst/>
          </a:prstGeom>
          <a:solidFill>
            <a:srgbClr val="FF66FF"/>
          </a:solidFill>
          <a:ln w="9525">
            <a:noFill/>
            <a:miter lim="800000"/>
            <a:headEnd/>
            <a:tailEnd/>
          </a:ln>
        </p:spPr>
        <p:txBody>
          <a:bodyPr>
            <a:spAutoFit/>
          </a:bodyPr>
          <a:lstStyle/>
          <a:p>
            <a:pPr>
              <a:spcBef>
                <a:spcPct val="50000"/>
              </a:spcBef>
            </a:pPr>
            <a:r>
              <a:rPr lang="en-US" sz="4400" b="1"/>
              <a:t>chứa tiếng bắt đầu bằng tr hoặc ch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0" y="381000"/>
            <a:ext cx="9144000" cy="6075363"/>
          </a:xfrm>
          <a:prstGeom prst="rect">
            <a:avLst/>
          </a:prstGeom>
          <a:solidFill>
            <a:schemeClr val="bg1"/>
          </a:solidFill>
          <a:ln w="9525">
            <a:solidFill>
              <a:srgbClr val="FF9900"/>
            </a:solidFill>
            <a:miter lim="800000"/>
            <a:headEnd/>
            <a:tailEnd/>
          </a:ln>
        </p:spPr>
        <p:txBody>
          <a:bodyPr anchor="ctr">
            <a:spAutoFit/>
          </a:bodyPr>
          <a:lstStyle/>
          <a:p>
            <a:r>
              <a:rPr lang="en-US" sz="3200" b="1"/>
              <a:t>                 </a:t>
            </a:r>
            <a:r>
              <a:rPr lang="en-US" sz="3000" b="1">
                <a:solidFill>
                  <a:srgbClr val="FF0000"/>
                </a:solidFill>
              </a:rPr>
              <a:t>Nhà môi trường 18 tuổi</a:t>
            </a:r>
          </a:p>
          <a:p>
            <a:r>
              <a:rPr lang="en-US" sz="3000" b="1"/>
              <a:t>Người dân hòn        Ha-oai rất tự       về bãi biển Cu-a-loa vì vẻ đẹp mê hồn của thiên nhiên ở đây. Nhưng đã có một         , môi trường ven biển bị đe doạ trầm         do nguồn rác từ các         đánh cá, những vỉa san hô chết, cá, rùa bị mắc bẫy,…tấp        bờ.         tình hình đó, một cô gái tên là Na-ka-mu-ra, 18 tuổi đã thành lập nhóm Hành động vì môi        gồm 60 thành viên. Họ đã giăng những tấm lưới khổng lồ ngăn rác tấp          bờ. Tháng 3 năm 2000, chỉ trong 8 ngày nghỉ cuối tuần, 7 xe rác khổng lồ đã được           đi,                   .      lại vẻ đẹp cho bãi biển.</a:t>
            </a:r>
          </a:p>
        </p:txBody>
      </p:sp>
      <p:sp>
        <p:nvSpPr>
          <p:cNvPr id="14339" name="Text Box 10"/>
          <p:cNvSpPr txBox="1">
            <a:spLocks noChangeArrowheads="1"/>
          </p:cNvSpPr>
          <p:nvPr/>
        </p:nvSpPr>
        <p:spPr bwMode="auto">
          <a:xfrm>
            <a:off x="6096000" y="838200"/>
            <a:ext cx="533400" cy="461963"/>
          </a:xfrm>
          <a:prstGeom prst="rect">
            <a:avLst/>
          </a:prstGeom>
          <a:solidFill>
            <a:srgbClr val="0066FF"/>
          </a:solidFill>
          <a:ln w="38100">
            <a:solidFill>
              <a:schemeClr val="tx1"/>
            </a:solidFill>
            <a:miter lim="800000"/>
            <a:headEnd/>
            <a:tailEnd/>
          </a:ln>
        </p:spPr>
        <p:txBody>
          <a:bodyPr>
            <a:spAutoFit/>
          </a:bodyPr>
          <a:lstStyle/>
          <a:p>
            <a:pPr algn="ctr">
              <a:spcBef>
                <a:spcPct val="50000"/>
              </a:spcBef>
            </a:pPr>
            <a:r>
              <a:rPr lang="en-US" sz="2400" b="1">
                <a:solidFill>
                  <a:srgbClr val="CC0000"/>
                </a:solidFill>
              </a:rPr>
              <a:t>1</a:t>
            </a:r>
          </a:p>
        </p:txBody>
      </p:sp>
      <p:sp>
        <p:nvSpPr>
          <p:cNvPr id="14340" name="Text Box 11"/>
          <p:cNvSpPr txBox="1">
            <a:spLocks noChangeArrowheads="1"/>
          </p:cNvSpPr>
          <p:nvPr/>
        </p:nvSpPr>
        <p:spPr bwMode="auto">
          <a:xfrm>
            <a:off x="3048000" y="914400"/>
            <a:ext cx="533400" cy="461963"/>
          </a:xfrm>
          <a:prstGeom prst="rect">
            <a:avLst/>
          </a:prstGeom>
          <a:solidFill>
            <a:srgbClr val="FF9999"/>
          </a:solidFill>
          <a:ln w="38100">
            <a:solidFill>
              <a:schemeClr val="tx1"/>
            </a:solidFill>
            <a:miter lim="800000"/>
            <a:headEnd/>
            <a:tailEnd/>
          </a:ln>
        </p:spPr>
        <p:txBody>
          <a:bodyPr>
            <a:spAutoFit/>
          </a:bodyPr>
          <a:lstStyle/>
          <a:p>
            <a:pPr algn="ctr">
              <a:spcBef>
                <a:spcPct val="50000"/>
              </a:spcBef>
            </a:pPr>
            <a:r>
              <a:rPr lang="en-US" sz="2400" b="1">
                <a:solidFill>
                  <a:srgbClr val="CC0000"/>
                </a:solidFill>
              </a:rPr>
              <a:t>1</a:t>
            </a:r>
          </a:p>
        </p:txBody>
      </p:sp>
      <p:sp>
        <p:nvSpPr>
          <p:cNvPr id="14341" name="Text Box 13"/>
          <p:cNvSpPr txBox="1">
            <a:spLocks noChangeArrowheads="1"/>
          </p:cNvSpPr>
          <p:nvPr/>
        </p:nvSpPr>
        <p:spPr bwMode="auto">
          <a:xfrm>
            <a:off x="3581400" y="1828800"/>
            <a:ext cx="533400" cy="461963"/>
          </a:xfrm>
          <a:prstGeom prst="rect">
            <a:avLst/>
          </a:prstGeom>
          <a:solidFill>
            <a:srgbClr val="0066FF"/>
          </a:solidFill>
          <a:ln w="38100">
            <a:solidFill>
              <a:schemeClr val="tx1"/>
            </a:solidFill>
            <a:miter lim="800000"/>
            <a:headEnd/>
            <a:tailEnd/>
          </a:ln>
        </p:spPr>
        <p:txBody>
          <a:bodyPr>
            <a:spAutoFit/>
          </a:bodyPr>
          <a:lstStyle/>
          <a:p>
            <a:pPr algn="ctr">
              <a:spcBef>
                <a:spcPct val="50000"/>
              </a:spcBef>
            </a:pPr>
            <a:r>
              <a:rPr lang="en-US" sz="2400" b="1">
                <a:solidFill>
                  <a:srgbClr val="CC0000"/>
                </a:solidFill>
              </a:rPr>
              <a:t>1</a:t>
            </a:r>
          </a:p>
        </p:txBody>
      </p:sp>
      <p:sp>
        <p:nvSpPr>
          <p:cNvPr id="14342" name="Text Box 16"/>
          <p:cNvSpPr txBox="1">
            <a:spLocks noChangeArrowheads="1"/>
          </p:cNvSpPr>
          <p:nvPr/>
        </p:nvSpPr>
        <p:spPr bwMode="auto">
          <a:xfrm>
            <a:off x="2438400" y="2286000"/>
            <a:ext cx="609600" cy="400050"/>
          </a:xfrm>
          <a:prstGeom prst="rect">
            <a:avLst/>
          </a:prstGeom>
          <a:solidFill>
            <a:srgbClr val="FF66FF"/>
          </a:solidFill>
          <a:ln w="38100">
            <a:solidFill>
              <a:schemeClr val="tx1"/>
            </a:solidFill>
            <a:miter lim="800000"/>
            <a:headEnd/>
            <a:tailEnd/>
          </a:ln>
        </p:spPr>
        <p:txBody>
          <a:bodyPr>
            <a:spAutoFit/>
          </a:bodyPr>
          <a:lstStyle/>
          <a:p>
            <a:pPr algn="ctr">
              <a:spcBef>
                <a:spcPct val="50000"/>
              </a:spcBef>
            </a:pPr>
            <a:r>
              <a:rPr lang="en-US" sz="2000" b="1">
                <a:solidFill>
                  <a:srgbClr val="CC0000"/>
                </a:solidFill>
              </a:rPr>
              <a:t>2</a:t>
            </a:r>
          </a:p>
        </p:txBody>
      </p:sp>
      <p:sp>
        <p:nvSpPr>
          <p:cNvPr id="14343" name="Text Box 17"/>
          <p:cNvSpPr txBox="1">
            <a:spLocks noChangeArrowheads="1"/>
          </p:cNvSpPr>
          <p:nvPr/>
        </p:nvSpPr>
        <p:spPr bwMode="auto">
          <a:xfrm>
            <a:off x="7086600" y="2286000"/>
            <a:ext cx="533400" cy="461963"/>
          </a:xfrm>
          <a:prstGeom prst="rect">
            <a:avLst/>
          </a:prstGeom>
          <a:solidFill>
            <a:srgbClr val="0066FF"/>
          </a:solidFill>
          <a:ln w="38100">
            <a:solidFill>
              <a:schemeClr val="tx1"/>
            </a:solidFill>
            <a:miter lim="800000"/>
            <a:headEnd/>
            <a:tailEnd/>
          </a:ln>
        </p:spPr>
        <p:txBody>
          <a:bodyPr>
            <a:spAutoFit/>
          </a:bodyPr>
          <a:lstStyle/>
          <a:p>
            <a:pPr algn="ctr">
              <a:spcBef>
                <a:spcPct val="50000"/>
              </a:spcBef>
            </a:pPr>
            <a:r>
              <a:rPr lang="en-US" sz="2400" b="1">
                <a:solidFill>
                  <a:srgbClr val="CC0000"/>
                </a:solidFill>
              </a:rPr>
              <a:t>1</a:t>
            </a:r>
          </a:p>
        </p:txBody>
      </p:sp>
      <p:sp>
        <p:nvSpPr>
          <p:cNvPr id="14344" name="Text Box 18"/>
          <p:cNvSpPr txBox="1">
            <a:spLocks noChangeArrowheads="1"/>
          </p:cNvSpPr>
          <p:nvPr/>
        </p:nvSpPr>
        <p:spPr bwMode="auto">
          <a:xfrm>
            <a:off x="1981200" y="3200400"/>
            <a:ext cx="533400" cy="461963"/>
          </a:xfrm>
          <a:prstGeom prst="rect">
            <a:avLst/>
          </a:prstGeom>
          <a:solidFill>
            <a:srgbClr val="0066FF"/>
          </a:solidFill>
          <a:ln w="38100">
            <a:solidFill>
              <a:schemeClr val="tx1"/>
            </a:solidFill>
            <a:miter lim="800000"/>
            <a:headEnd/>
            <a:tailEnd/>
          </a:ln>
        </p:spPr>
        <p:txBody>
          <a:bodyPr>
            <a:spAutoFit/>
          </a:bodyPr>
          <a:lstStyle/>
          <a:p>
            <a:pPr algn="ctr">
              <a:spcBef>
                <a:spcPct val="50000"/>
              </a:spcBef>
            </a:pPr>
            <a:r>
              <a:rPr lang="en-US" sz="2400" b="1">
                <a:solidFill>
                  <a:srgbClr val="CC0000"/>
                </a:solidFill>
              </a:rPr>
              <a:t>1</a:t>
            </a:r>
          </a:p>
        </p:txBody>
      </p:sp>
      <p:sp>
        <p:nvSpPr>
          <p:cNvPr id="14345" name="Text Box 19"/>
          <p:cNvSpPr txBox="1">
            <a:spLocks noChangeArrowheads="1"/>
          </p:cNvSpPr>
          <p:nvPr/>
        </p:nvSpPr>
        <p:spPr bwMode="auto">
          <a:xfrm>
            <a:off x="3505200" y="4114800"/>
            <a:ext cx="609600" cy="400050"/>
          </a:xfrm>
          <a:prstGeom prst="rect">
            <a:avLst/>
          </a:prstGeom>
          <a:solidFill>
            <a:srgbClr val="FF66FF"/>
          </a:solidFill>
          <a:ln w="38100">
            <a:solidFill>
              <a:schemeClr val="tx1"/>
            </a:solidFill>
            <a:miter lim="800000"/>
            <a:headEnd/>
            <a:tailEnd/>
          </a:ln>
        </p:spPr>
        <p:txBody>
          <a:bodyPr>
            <a:spAutoFit/>
          </a:bodyPr>
          <a:lstStyle/>
          <a:p>
            <a:pPr algn="ctr">
              <a:spcBef>
                <a:spcPct val="50000"/>
              </a:spcBef>
            </a:pPr>
            <a:r>
              <a:rPr lang="en-US" sz="2000" b="1">
                <a:solidFill>
                  <a:srgbClr val="CC0000"/>
                </a:solidFill>
              </a:rPr>
              <a:t>2</a:t>
            </a:r>
          </a:p>
        </p:txBody>
      </p:sp>
      <p:sp>
        <p:nvSpPr>
          <p:cNvPr id="14346" name="Text Box 24"/>
          <p:cNvSpPr txBox="1">
            <a:spLocks noChangeArrowheads="1"/>
          </p:cNvSpPr>
          <p:nvPr/>
        </p:nvSpPr>
        <p:spPr bwMode="auto">
          <a:xfrm>
            <a:off x="3505200" y="3200400"/>
            <a:ext cx="609600" cy="400050"/>
          </a:xfrm>
          <a:prstGeom prst="rect">
            <a:avLst/>
          </a:prstGeom>
          <a:solidFill>
            <a:srgbClr val="FF66FF"/>
          </a:solidFill>
          <a:ln w="38100">
            <a:solidFill>
              <a:schemeClr val="tx1"/>
            </a:solidFill>
            <a:miter lim="800000"/>
            <a:headEnd/>
            <a:tailEnd/>
          </a:ln>
        </p:spPr>
        <p:txBody>
          <a:bodyPr>
            <a:spAutoFit/>
          </a:bodyPr>
          <a:lstStyle/>
          <a:p>
            <a:pPr algn="ctr">
              <a:spcBef>
                <a:spcPct val="50000"/>
              </a:spcBef>
            </a:pPr>
            <a:r>
              <a:rPr lang="en-US" sz="2000" b="1">
                <a:solidFill>
                  <a:srgbClr val="CC0000"/>
                </a:solidFill>
              </a:rPr>
              <a:t>2</a:t>
            </a:r>
          </a:p>
        </p:txBody>
      </p:sp>
      <p:sp>
        <p:nvSpPr>
          <p:cNvPr id="14347" name="Text Box 25"/>
          <p:cNvSpPr txBox="1">
            <a:spLocks noChangeArrowheads="1"/>
          </p:cNvSpPr>
          <p:nvPr/>
        </p:nvSpPr>
        <p:spPr bwMode="auto">
          <a:xfrm>
            <a:off x="127000" y="6019800"/>
            <a:ext cx="609600" cy="400050"/>
          </a:xfrm>
          <a:prstGeom prst="rect">
            <a:avLst/>
          </a:prstGeom>
          <a:solidFill>
            <a:srgbClr val="FF66FF"/>
          </a:solidFill>
          <a:ln w="38100">
            <a:solidFill>
              <a:schemeClr val="tx1"/>
            </a:solidFill>
            <a:miter lim="800000"/>
            <a:headEnd/>
            <a:tailEnd/>
          </a:ln>
        </p:spPr>
        <p:txBody>
          <a:bodyPr>
            <a:spAutoFit/>
          </a:bodyPr>
          <a:lstStyle/>
          <a:p>
            <a:pPr algn="ctr">
              <a:spcBef>
                <a:spcPct val="50000"/>
              </a:spcBef>
            </a:pPr>
            <a:r>
              <a:rPr lang="en-US" sz="2000" b="1">
                <a:solidFill>
                  <a:srgbClr val="CC0000"/>
                </a:solidFill>
              </a:rPr>
              <a:t>2</a:t>
            </a:r>
          </a:p>
        </p:txBody>
      </p:sp>
      <p:sp>
        <p:nvSpPr>
          <p:cNvPr id="14348" name="Text Box 26"/>
          <p:cNvSpPr txBox="1">
            <a:spLocks noChangeArrowheads="1"/>
          </p:cNvSpPr>
          <p:nvPr/>
        </p:nvSpPr>
        <p:spPr bwMode="auto">
          <a:xfrm>
            <a:off x="7086600" y="5562600"/>
            <a:ext cx="609600" cy="400050"/>
          </a:xfrm>
          <a:prstGeom prst="rect">
            <a:avLst/>
          </a:prstGeom>
          <a:solidFill>
            <a:srgbClr val="FF66FF"/>
          </a:solidFill>
          <a:ln w="38100">
            <a:solidFill>
              <a:schemeClr val="tx1"/>
            </a:solidFill>
            <a:miter lim="800000"/>
            <a:headEnd/>
            <a:tailEnd/>
          </a:ln>
        </p:spPr>
        <p:txBody>
          <a:bodyPr>
            <a:spAutoFit/>
          </a:bodyPr>
          <a:lstStyle/>
          <a:p>
            <a:pPr algn="ctr">
              <a:spcBef>
                <a:spcPct val="50000"/>
              </a:spcBef>
            </a:pPr>
            <a:r>
              <a:rPr lang="en-US" sz="2000" b="1">
                <a:solidFill>
                  <a:srgbClr val="CC0000"/>
                </a:solidFill>
              </a:rPr>
              <a:t>2</a:t>
            </a:r>
          </a:p>
        </p:txBody>
      </p:sp>
      <p:sp>
        <p:nvSpPr>
          <p:cNvPr id="14349" name="Text Box 28"/>
          <p:cNvSpPr txBox="1">
            <a:spLocks noChangeArrowheads="1"/>
          </p:cNvSpPr>
          <p:nvPr/>
        </p:nvSpPr>
        <p:spPr bwMode="auto">
          <a:xfrm>
            <a:off x="8305800" y="4572000"/>
            <a:ext cx="533400" cy="461963"/>
          </a:xfrm>
          <a:prstGeom prst="rect">
            <a:avLst/>
          </a:prstGeom>
          <a:solidFill>
            <a:srgbClr val="0066FF"/>
          </a:solidFill>
          <a:ln w="38100">
            <a:solidFill>
              <a:schemeClr val="tx1"/>
            </a:solidFill>
            <a:miter lim="800000"/>
            <a:headEnd/>
            <a:tailEnd/>
          </a:ln>
        </p:spPr>
        <p:txBody>
          <a:bodyPr>
            <a:spAutoFit/>
          </a:bodyPr>
          <a:lstStyle/>
          <a:p>
            <a:pPr algn="ctr">
              <a:spcBef>
                <a:spcPct val="50000"/>
              </a:spcBef>
            </a:pPr>
            <a:r>
              <a:rPr lang="en-US" sz="2400" b="1">
                <a:solidFill>
                  <a:srgbClr val="CC0000"/>
                </a:solidFill>
              </a:rPr>
              <a:t>1</a:t>
            </a:r>
          </a:p>
        </p:txBody>
      </p:sp>
      <p:sp>
        <p:nvSpPr>
          <p:cNvPr id="14350" name="Text Box 29"/>
          <p:cNvSpPr txBox="1">
            <a:spLocks noChangeArrowheads="1"/>
          </p:cNvSpPr>
          <p:nvPr/>
        </p:nvSpPr>
        <p:spPr bwMode="auto">
          <a:xfrm>
            <a:off x="3048000" y="914400"/>
            <a:ext cx="533400" cy="461963"/>
          </a:xfrm>
          <a:prstGeom prst="rect">
            <a:avLst/>
          </a:prstGeom>
          <a:solidFill>
            <a:srgbClr val="0066FF"/>
          </a:solidFill>
          <a:ln w="38100">
            <a:solidFill>
              <a:schemeClr val="tx1"/>
            </a:solidFill>
            <a:miter lim="800000"/>
            <a:headEnd/>
            <a:tailEnd/>
          </a:ln>
        </p:spPr>
        <p:txBody>
          <a:bodyPr>
            <a:spAutoFit/>
          </a:bodyPr>
          <a:lstStyle/>
          <a:p>
            <a:pPr algn="ctr">
              <a:spcBef>
                <a:spcPct val="50000"/>
              </a:spcBef>
            </a:pPr>
            <a:r>
              <a:rPr lang="en-US" sz="2400" b="1">
                <a:solidFill>
                  <a:srgbClr val="CC0000"/>
                </a:solidFill>
              </a:rPr>
              <a:t>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42863"/>
            <a:ext cx="9144000" cy="6924676"/>
          </a:xfrm>
          <a:prstGeom prst="rect">
            <a:avLst/>
          </a:prstGeom>
          <a:solidFill>
            <a:schemeClr val="bg1"/>
          </a:solidFill>
          <a:ln w="9525">
            <a:solidFill>
              <a:srgbClr val="FF9900"/>
            </a:solidFill>
            <a:miter lim="800000"/>
            <a:headEnd/>
            <a:tailEnd/>
          </a:ln>
        </p:spPr>
        <p:txBody>
          <a:bodyPr anchor="ctr">
            <a:spAutoFit/>
          </a:bodyPr>
          <a:lstStyle/>
          <a:p>
            <a:r>
              <a:rPr lang="en-US" sz="3200" b="1"/>
              <a:t>                 </a:t>
            </a:r>
            <a:r>
              <a:rPr lang="en-US" sz="3200" b="1">
                <a:solidFill>
                  <a:srgbClr val="FF0000"/>
                </a:solidFill>
              </a:rPr>
              <a:t>Nhà môi trường 18 tuổi</a:t>
            </a:r>
          </a:p>
          <a:p>
            <a:r>
              <a:rPr lang="en-US" sz="3200" b="1"/>
              <a:t>Người dân hòn </a:t>
            </a:r>
            <a:r>
              <a:rPr lang="en-US" sz="3200" b="1" u="sng">
                <a:solidFill>
                  <a:srgbClr val="CC0000"/>
                </a:solidFill>
              </a:rPr>
              <a:t>đảo</a:t>
            </a:r>
            <a:r>
              <a:rPr lang="en-US" sz="3200" b="1"/>
              <a:t> Ha-oai rất tự </a:t>
            </a:r>
            <a:r>
              <a:rPr lang="en-US" sz="3200" b="1" u="sng">
                <a:solidFill>
                  <a:srgbClr val="CC0000"/>
                </a:solidFill>
              </a:rPr>
              <a:t>hào </a:t>
            </a:r>
            <a:r>
              <a:rPr lang="en-US" sz="3200" b="1"/>
              <a:t>về bãi biển Cu-a-loa vì vẻ đẹp mê hồn của thiên nhiên ở đây. Nhưng đã có một </a:t>
            </a:r>
            <a:r>
              <a:rPr lang="en-US" sz="3200" b="1" u="sng">
                <a:solidFill>
                  <a:srgbClr val="CC0000"/>
                </a:solidFill>
              </a:rPr>
              <a:t>dạo</a:t>
            </a:r>
            <a:r>
              <a:rPr lang="en-US" sz="3200" b="1"/>
              <a:t> , môi trường ven biển bị đe doạ trầm </a:t>
            </a:r>
            <a:r>
              <a:rPr lang="en-US" sz="3200" b="1" u="sng">
                <a:solidFill>
                  <a:srgbClr val="CC0000"/>
                </a:solidFill>
              </a:rPr>
              <a:t>trọng </a:t>
            </a:r>
            <a:r>
              <a:rPr lang="en-US" sz="3200" b="1"/>
              <a:t>do nguồn rác từ các </a:t>
            </a:r>
            <a:r>
              <a:rPr lang="en-US" sz="3200" b="1" u="sng">
                <a:solidFill>
                  <a:srgbClr val="CC0000"/>
                </a:solidFill>
              </a:rPr>
              <a:t>tàu</a:t>
            </a:r>
            <a:r>
              <a:rPr lang="en-US" sz="3200" b="1"/>
              <a:t> đánh cá, những vỉa san hô chết, cá, rùa bị mắc bẫy,…tấp </a:t>
            </a:r>
            <a:r>
              <a:rPr lang="en-US" sz="3200" b="1" u="sng">
                <a:solidFill>
                  <a:srgbClr val="CC0000"/>
                </a:solidFill>
              </a:rPr>
              <a:t>vào</a:t>
            </a:r>
            <a:r>
              <a:rPr lang="en-US" sz="3200" b="1"/>
              <a:t> bờ. </a:t>
            </a:r>
            <a:r>
              <a:rPr lang="en-US" sz="3200" b="1" u="sng">
                <a:solidFill>
                  <a:srgbClr val="CC0000"/>
                </a:solidFill>
              </a:rPr>
              <a:t>Trước </a:t>
            </a:r>
            <a:r>
              <a:rPr lang="en-US" sz="3200" b="1"/>
              <a:t>tình hình đó, một cô gái tên là Na-ka-mu-ra, 18 tuổi đã thành lập nhóm Hành động vì môi </a:t>
            </a:r>
            <a:r>
              <a:rPr lang="en-US" sz="3200" b="1" u="sng">
                <a:solidFill>
                  <a:srgbClr val="CC0000"/>
                </a:solidFill>
              </a:rPr>
              <a:t>trường</a:t>
            </a:r>
            <a:r>
              <a:rPr lang="en-US" sz="3200" b="1"/>
              <a:t> gồm 60 thành viên. Họ đã giăng những tấm lưới khổng lồ ngăn rác tấp        </a:t>
            </a:r>
            <a:r>
              <a:rPr lang="en-US" sz="3200" b="1" u="sng">
                <a:solidFill>
                  <a:srgbClr val="CC0000"/>
                </a:solidFill>
              </a:rPr>
              <a:t>vào </a:t>
            </a:r>
            <a:r>
              <a:rPr lang="en-US" sz="3200" b="1"/>
              <a:t>bờ. Tháng 3 năm 2000, chỉ trong 8 ngày nghỉ cuối tuần, 7 xe rác khổng lồ đã được </a:t>
            </a:r>
            <a:r>
              <a:rPr lang="en-US" sz="3200" b="1" u="sng">
                <a:solidFill>
                  <a:srgbClr val="CC0000"/>
                </a:solidFill>
              </a:rPr>
              <a:t>chở </a:t>
            </a:r>
            <a:r>
              <a:rPr lang="en-US" sz="3200" b="1"/>
              <a:t>đi,  </a:t>
            </a:r>
            <a:r>
              <a:rPr lang="en-US" sz="3200" b="1" u="sng">
                <a:solidFill>
                  <a:srgbClr val="CC0000"/>
                </a:solidFill>
              </a:rPr>
              <a:t>trả </a:t>
            </a:r>
            <a:r>
              <a:rPr lang="en-US" sz="3200" b="1"/>
              <a:t>   lại vẻ đẹp cho bãi biển.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1905000" y="1295400"/>
            <a:ext cx="5486400" cy="701675"/>
          </a:xfrm>
          <a:prstGeom prst="rect">
            <a:avLst/>
          </a:prstGeom>
          <a:noFill/>
          <a:ln w="9525">
            <a:noFill/>
            <a:miter lim="800000"/>
            <a:headEnd/>
            <a:tailEnd/>
          </a:ln>
        </p:spPr>
        <p:txBody>
          <a:bodyPr>
            <a:spAutoFit/>
          </a:bodyPr>
          <a:lstStyle/>
          <a:p>
            <a:pPr>
              <a:spcBef>
                <a:spcPct val="50000"/>
              </a:spcBef>
            </a:pPr>
            <a:r>
              <a:rPr lang="en-US"/>
              <a:t> </a:t>
            </a:r>
            <a:r>
              <a:rPr lang="en-US" sz="4000" b="1">
                <a:solidFill>
                  <a:schemeClr val="accent2"/>
                </a:solidFill>
              </a:rPr>
              <a:t>Nhận xét tiết học</a:t>
            </a:r>
          </a:p>
        </p:txBody>
      </p:sp>
      <p:sp>
        <p:nvSpPr>
          <p:cNvPr id="108550" name="Text Box 6"/>
          <p:cNvSpPr txBox="1">
            <a:spLocks noChangeArrowheads="1"/>
          </p:cNvSpPr>
          <p:nvPr/>
        </p:nvSpPr>
        <p:spPr bwMode="auto">
          <a:xfrm>
            <a:off x="762000" y="2743200"/>
            <a:ext cx="8153400" cy="1616075"/>
          </a:xfrm>
          <a:prstGeom prst="rect">
            <a:avLst/>
          </a:prstGeom>
          <a:noFill/>
          <a:ln w="9525">
            <a:noFill/>
            <a:miter lim="800000"/>
            <a:headEnd/>
            <a:tailEnd/>
          </a:ln>
        </p:spPr>
        <p:txBody>
          <a:bodyPr>
            <a:spAutoFit/>
          </a:bodyPr>
          <a:lstStyle/>
          <a:p>
            <a:pPr>
              <a:spcBef>
                <a:spcPct val="50000"/>
              </a:spcBef>
            </a:pPr>
            <a:r>
              <a:rPr lang="en-US" sz="4000" b="1">
                <a:solidFill>
                  <a:schemeClr val="accent2"/>
                </a:solidFill>
              </a:rPr>
              <a:t>Chuẩn bị :</a:t>
            </a:r>
            <a:r>
              <a:rPr lang="en-US" sz="4000" b="1">
                <a:solidFill>
                  <a:schemeClr val="bg1"/>
                </a:solidFill>
              </a:rPr>
              <a:t> </a:t>
            </a:r>
          </a:p>
          <a:p>
            <a:pPr>
              <a:spcBef>
                <a:spcPct val="50000"/>
              </a:spcBef>
            </a:pPr>
            <a:r>
              <a:rPr lang="en-US" sz="4000" b="1">
                <a:solidFill>
                  <a:schemeClr val="bg1"/>
                </a:solidFill>
              </a:rPr>
              <a:t>        </a:t>
            </a:r>
            <a:r>
              <a:rPr lang="en-US" sz="4000" b="1">
                <a:solidFill>
                  <a:srgbClr val="FF3300"/>
                </a:solidFill>
              </a:rPr>
              <a:t>Buôn Chư Lênh đón cô giáo</a:t>
            </a:r>
          </a:p>
        </p:txBody>
      </p:sp>
      <p:pic>
        <p:nvPicPr>
          <p:cNvPr id="16388" name="Picture 7" descr="WhitecornerFlower"/>
          <p:cNvPicPr>
            <a:picLocks noChangeAspect="1" noChangeArrowheads="1"/>
          </p:cNvPicPr>
          <p:nvPr/>
        </p:nvPicPr>
        <p:blipFill>
          <a:blip r:embed="rId2"/>
          <a:srcRect/>
          <a:stretch>
            <a:fillRect/>
          </a:stretch>
        </p:blipFill>
        <p:spPr bwMode="auto">
          <a:xfrm>
            <a:off x="228600" y="0"/>
            <a:ext cx="2743200" cy="2743200"/>
          </a:xfrm>
          <a:prstGeom prst="rect">
            <a:avLst/>
          </a:prstGeom>
          <a:noFill/>
          <a:ln w="9525">
            <a:noFill/>
            <a:miter lim="800000"/>
            <a:headEnd/>
            <a:tailEnd/>
          </a:ln>
        </p:spPr>
      </p:pic>
      <p:pic>
        <p:nvPicPr>
          <p:cNvPr id="16389" name="Picture 8" descr="WhitecornerFlower"/>
          <p:cNvPicPr>
            <a:picLocks noChangeAspect="1" noChangeArrowheads="1"/>
          </p:cNvPicPr>
          <p:nvPr/>
        </p:nvPicPr>
        <p:blipFill>
          <a:blip r:embed="rId3"/>
          <a:srcRect/>
          <a:stretch>
            <a:fillRect/>
          </a:stretch>
        </p:blipFill>
        <p:spPr bwMode="auto">
          <a:xfrm>
            <a:off x="6858000" y="4572000"/>
            <a:ext cx="2286000" cy="22860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550">
                                            <p:txEl>
                                              <p:pRg st="0" end="0"/>
                                            </p:txEl>
                                          </p:spTgt>
                                        </p:tgtEl>
                                        <p:attrNameLst>
                                          <p:attrName>style.visibility</p:attrName>
                                        </p:attrNameLst>
                                      </p:cBhvr>
                                      <p:to>
                                        <p:strVal val="visible"/>
                                      </p:to>
                                    </p:set>
                                    <p:anim calcmode="lin" valueType="num">
                                      <p:cBhvr additive="base">
                                        <p:cTn id="7" dur="500" fill="hold"/>
                                        <p:tgtEl>
                                          <p:spTgt spid="1085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08550">
                                            <p:txEl>
                                              <p:pRg st="1" end="1"/>
                                            </p:txEl>
                                          </p:spTgt>
                                        </p:tgtEl>
                                        <p:attrNameLst>
                                          <p:attrName>style.visibility</p:attrName>
                                        </p:attrNameLst>
                                      </p:cBhvr>
                                      <p:to>
                                        <p:strVal val="visible"/>
                                      </p:to>
                                    </p:set>
                                    <p:anim calcmode="lin" valueType="num">
                                      <p:cBhvr>
                                        <p:cTn id="13" dur="500" fill="hold"/>
                                        <p:tgtEl>
                                          <p:spTgt spid="10855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8550">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085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mtClean="0"/>
          </a:p>
        </p:txBody>
      </p:sp>
      <p:pic>
        <p:nvPicPr>
          <p:cNvPr id="4099" name="Picture 3" descr="singingpic1"/>
          <p:cNvPicPr>
            <a:picLocks noChangeAspect="1" noChangeArrowheads="1"/>
          </p:cNvPicPr>
          <p:nvPr>
            <p:ph type="body" idx="1"/>
          </p:nvPr>
        </p:nvPicPr>
        <p:blipFill>
          <a:blip r:embed="rId2">
            <a:lum bright="-12000"/>
          </a:blip>
          <a:srcRect/>
          <a:stretch>
            <a:fillRect/>
          </a:stretch>
        </p:blipFill>
        <p:spPr>
          <a:xfrm>
            <a:off x="0" y="0"/>
            <a:ext cx="9144000" cy="6858000"/>
          </a:xfrm>
          <a:noFill/>
        </p:spPr>
      </p:pic>
      <p:sp>
        <p:nvSpPr>
          <p:cNvPr id="4100" name="WordArt 4"/>
          <p:cNvSpPr>
            <a:spLocks noChangeArrowheads="1" noChangeShapeType="1" noTextEdit="1"/>
          </p:cNvSpPr>
          <p:nvPr/>
        </p:nvSpPr>
        <p:spPr bwMode="auto">
          <a:xfrm>
            <a:off x="2057400" y="4572000"/>
            <a:ext cx="5943600" cy="1752600"/>
          </a:xfrm>
          <a:prstGeom prst="rect">
            <a:avLst/>
          </a:prstGeom>
        </p:spPr>
        <p:txBody>
          <a:bodyPr wrap="none" fromWordArt="1">
            <a:prstTxWarp prst="textWave2">
              <a:avLst>
                <a:gd name="adj1" fmla="val 13005"/>
                <a:gd name="adj2" fmla="val 0"/>
              </a:avLst>
            </a:prstTxWarp>
          </a:bodyPr>
          <a:lstStyle/>
          <a:p>
            <a:pPr algn="ctr"/>
            <a:r>
              <a:rPr lang="vi-VN" sz="3600" b="1" kern="10">
                <a:ln w="9525">
                  <a:solidFill>
                    <a:srgbClr val="FF3300"/>
                  </a:solidFill>
                  <a:round/>
                  <a:headEnd/>
                  <a:tailEnd/>
                </a:ln>
                <a:solidFill>
                  <a:srgbClr val="FFFF00"/>
                </a:solidFill>
                <a:effectLst>
                  <a:outerShdw dist="53882" dir="2700000" algn="ctr" rotWithShape="0">
                    <a:srgbClr val="C0C0C0">
                      <a:alpha val="79999"/>
                    </a:srgbClr>
                  </a:outerShdw>
                </a:effectLst>
                <a:latin typeface="Arial"/>
                <a:cs typeface="Arial"/>
              </a:rPr>
              <a:t>HÁT LÊN BẠN ƠI</a:t>
            </a:r>
            <a:endParaRPr lang="en-US" sz="3600" b="1" kern="10">
              <a:ln w="9525">
                <a:solidFill>
                  <a:srgbClr val="FF3300"/>
                </a:solidFill>
                <a:round/>
                <a:headEnd/>
                <a:tailEnd/>
              </a:ln>
              <a:solidFill>
                <a:srgbClr val="FFFF00"/>
              </a:solidFill>
              <a:effectLst>
                <a:outerShdw dist="53882" dir="2700000" algn="ctr" rotWithShape="0">
                  <a:srgbClr val="C0C0C0">
                    <a:alpha val="79999"/>
                  </a:srgbClr>
                </a:outerShdw>
              </a:effectLst>
              <a:latin typeface="Arial"/>
              <a:cs typeface="Arial"/>
            </a:endParaRPr>
          </a:p>
        </p:txBody>
      </p:sp>
      <p:pic>
        <p:nvPicPr>
          <p:cNvPr id="4101" name="Picture 5" descr="ImageX[50]"/>
          <p:cNvPicPr>
            <a:picLocks noChangeAspect="1" noChangeArrowheads="1" noCrop="1"/>
          </p:cNvPicPr>
          <p:nvPr/>
        </p:nvPicPr>
        <p:blipFill>
          <a:blip r:embed="rId3"/>
          <a:srcRect/>
          <a:stretch>
            <a:fillRect/>
          </a:stretch>
        </p:blipFill>
        <p:spPr bwMode="auto">
          <a:xfrm>
            <a:off x="6858000" y="381000"/>
            <a:ext cx="1905000"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z="4000" smtClean="0"/>
          </a:p>
        </p:txBody>
      </p:sp>
      <p:sp>
        <p:nvSpPr>
          <p:cNvPr id="5123" name="Rectangle 3"/>
          <p:cNvSpPr>
            <a:spLocks noGrp="1" noChangeArrowheads="1"/>
          </p:cNvSpPr>
          <p:nvPr>
            <p:ph type="body" idx="1"/>
          </p:nvPr>
        </p:nvSpPr>
        <p:spPr/>
        <p:txBody>
          <a:bodyPr/>
          <a:lstStyle/>
          <a:p>
            <a:pPr eaLnBrk="1" hangingPunct="1"/>
            <a:endParaRPr lang="en-US" sz="2800" smtClean="0"/>
          </a:p>
        </p:txBody>
      </p:sp>
      <p:pic>
        <p:nvPicPr>
          <p:cNvPr id="5124" name="Picture 4" descr="A04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7573" name="AutoShape 5"/>
          <p:cNvSpPr>
            <a:spLocks noChangeArrowheads="1"/>
          </p:cNvSpPr>
          <p:nvPr/>
        </p:nvSpPr>
        <p:spPr bwMode="auto">
          <a:xfrm>
            <a:off x="1066800" y="457200"/>
            <a:ext cx="7467600" cy="2133600"/>
          </a:xfrm>
          <a:prstGeom prst="wedgeEllipseCallout">
            <a:avLst>
              <a:gd name="adj1" fmla="val -31759"/>
              <a:gd name="adj2" fmla="val 83481"/>
            </a:avLst>
          </a:prstGeom>
          <a:solidFill>
            <a:srgbClr val="99FFCC"/>
          </a:solidFill>
          <a:ln w="9525">
            <a:solidFill>
              <a:schemeClr val="tx1"/>
            </a:solidFill>
            <a:miter lim="800000"/>
            <a:headEnd/>
            <a:tailEnd/>
          </a:ln>
        </p:spPr>
        <p:txBody>
          <a:bodyPr/>
          <a:lstStyle/>
          <a:p>
            <a:pPr algn="ctr"/>
            <a:endParaRPr lang="en-US" sz="3600" b="1">
              <a:solidFill>
                <a:srgbClr val="0000CC"/>
              </a:solidFill>
            </a:endParaRPr>
          </a:p>
        </p:txBody>
      </p:sp>
      <p:sp>
        <p:nvSpPr>
          <p:cNvPr id="237574" name="WordArt 6"/>
          <p:cNvSpPr>
            <a:spLocks noChangeArrowheads="1" noChangeShapeType="1" noTextEdit="1"/>
          </p:cNvSpPr>
          <p:nvPr/>
        </p:nvSpPr>
        <p:spPr bwMode="auto">
          <a:xfrm>
            <a:off x="533400" y="3581400"/>
            <a:ext cx="5638800" cy="1828800"/>
          </a:xfrm>
          <a:prstGeom prst="rect">
            <a:avLst/>
          </a:prstGeom>
        </p:spPr>
        <p:txBody>
          <a:bodyPr wrap="none" fromWordArt="1">
            <a:prstTxWarp prst="textPlain">
              <a:avLst>
                <a:gd name="adj" fmla="val 50000"/>
              </a:avLst>
            </a:prstTxWarp>
          </a:bodyPr>
          <a:lstStyle/>
          <a:p>
            <a:pPr algn="ctr"/>
            <a:r>
              <a:rPr lang="en-US" sz="3200" b="1" kern="10">
                <a:ln w="9525">
                  <a:solidFill>
                    <a:srgbClr val="FF6600"/>
                  </a:solidFill>
                  <a:round/>
                  <a:headEnd/>
                  <a:tailEnd/>
                </a:ln>
                <a:solidFill>
                  <a:srgbClr val="FFFF00"/>
                </a:solidFill>
                <a:effectLst>
                  <a:prstShdw prst="shdw13" dist="12700" dir="10800000">
                    <a:srgbClr val="B2B2B2">
                      <a:alpha val="50000"/>
                    </a:srgbClr>
                  </a:prstShdw>
                </a:effectLst>
                <a:latin typeface="Arial"/>
                <a:cs typeface="Arial"/>
              </a:rPr>
              <a:t>Hành trình của bầy ong</a:t>
            </a:r>
          </a:p>
        </p:txBody>
      </p:sp>
      <p:grpSp>
        <p:nvGrpSpPr>
          <p:cNvPr id="2" name="Group 5"/>
          <p:cNvGrpSpPr>
            <a:grpSpLocks/>
          </p:cNvGrpSpPr>
          <p:nvPr/>
        </p:nvGrpSpPr>
        <p:grpSpPr bwMode="auto">
          <a:xfrm rot="758202">
            <a:off x="6486525" y="3201988"/>
            <a:ext cx="2327275" cy="2847975"/>
            <a:chOff x="4368" y="192"/>
            <a:chExt cx="1152" cy="1432"/>
          </a:xfrm>
        </p:grpSpPr>
        <p:sp>
          <p:nvSpPr>
            <p:cNvPr id="5129" name="AutoShape 6"/>
            <p:cNvSpPr>
              <a:spLocks noChangeArrowheads="1"/>
            </p:cNvSpPr>
            <p:nvPr/>
          </p:nvSpPr>
          <p:spPr bwMode="auto">
            <a:xfrm rot="-884770">
              <a:off x="4368" y="192"/>
              <a:ext cx="1152" cy="1392"/>
            </a:xfrm>
            <a:prstGeom prst="verticalScroll">
              <a:avLst>
                <a:gd name="adj" fmla="val 12500"/>
              </a:avLst>
            </a:prstGeom>
            <a:gradFill rotWithShape="1">
              <a:gsLst>
                <a:gs pos="0">
                  <a:srgbClr val="FFFF00"/>
                </a:gs>
                <a:gs pos="100000">
                  <a:srgbClr val="FFFFFF"/>
                </a:gs>
              </a:gsLst>
              <a:lin ang="5400000" scaled="1"/>
            </a:gradFill>
            <a:ln w="57150">
              <a:solidFill>
                <a:srgbClr val="333300"/>
              </a:solidFill>
              <a:round/>
              <a:headEnd/>
              <a:tailEnd/>
            </a:ln>
          </p:spPr>
          <p:txBody>
            <a:bodyPr anchor="ctr"/>
            <a:lstStyle/>
            <a:p>
              <a:pPr algn="ctr"/>
              <a:endParaRPr lang="vi-VN" sz="2800">
                <a:solidFill>
                  <a:srgbClr val="FF3300"/>
                </a:solidFill>
              </a:endParaRPr>
            </a:p>
          </p:txBody>
        </p:sp>
        <p:sp>
          <p:nvSpPr>
            <p:cNvPr id="5130" name="Text Box 7"/>
            <p:cNvSpPr txBox="1">
              <a:spLocks noChangeArrowheads="1"/>
            </p:cNvSpPr>
            <p:nvPr/>
          </p:nvSpPr>
          <p:spPr bwMode="auto">
            <a:xfrm rot="-887498">
              <a:off x="4469" y="495"/>
              <a:ext cx="1009" cy="1129"/>
            </a:xfrm>
            <a:prstGeom prst="rect">
              <a:avLst/>
            </a:prstGeom>
            <a:noFill/>
            <a:ln w="9525">
              <a:noFill/>
              <a:miter lim="800000"/>
              <a:headEnd/>
              <a:tailEnd/>
            </a:ln>
          </p:spPr>
          <p:txBody>
            <a:bodyPr>
              <a:spAutoFit/>
            </a:bodyPr>
            <a:lstStyle/>
            <a:p>
              <a:pPr algn="ctr">
                <a:spcBef>
                  <a:spcPct val="50000"/>
                </a:spcBef>
              </a:pPr>
              <a:r>
                <a:rPr lang="en-US" sz="4000" b="1">
                  <a:solidFill>
                    <a:srgbClr val="FF0066"/>
                  </a:solidFill>
                </a:rPr>
                <a:t>Viết </a:t>
              </a:r>
            </a:p>
            <a:p>
              <a:pPr algn="ctr">
                <a:spcBef>
                  <a:spcPct val="50000"/>
                </a:spcBef>
              </a:pPr>
              <a:r>
                <a:rPr lang="en-US" sz="4000" b="1">
                  <a:solidFill>
                    <a:srgbClr val="FF0066"/>
                  </a:solidFill>
                </a:rPr>
                <a:t>bảng con</a:t>
              </a:r>
            </a:p>
          </p:txBody>
        </p:sp>
      </p:grpSp>
      <p:sp>
        <p:nvSpPr>
          <p:cNvPr id="237578" name="WordArt 10"/>
          <p:cNvSpPr>
            <a:spLocks noChangeArrowheads="1" noChangeShapeType="1" noTextEdit="1"/>
          </p:cNvSpPr>
          <p:nvPr/>
        </p:nvSpPr>
        <p:spPr bwMode="auto">
          <a:xfrm>
            <a:off x="2667000" y="685800"/>
            <a:ext cx="4419600" cy="1524000"/>
          </a:xfrm>
          <a:prstGeom prst="rect">
            <a:avLst/>
          </a:prstGeom>
        </p:spPr>
        <p:txBody>
          <a:bodyPr wrap="none" fromWordArt="1">
            <a:prstTxWarp prst="textPlain">
              <a:avLst>
                <a:gd name="adj" fmla="val 50000"/>
              </a:avLst>
            </a:prstTxWarp>
          </a:bodyPr>
          <a:lstStyle/>
          <a:p>
            <a:pPr algn="ctr"/>
            <a:r>
              <a:rPr lang="en-US" sz="2000" b="1" i="1" kern="10">
                <a:ln w="9525">
                  <a:pattFill prst="pct90">
                    <a:fgClr>
                      <a:srgbClr val="008000"/>
                    </a:fgClr>
                    <a:bgClr>
                      <a:srgbClr val="FFFFFF"/>
                    </a:bgClr>
                  </a:pattFill>
                  <a:round/>
                  <a:headEnd/>
                  <a:tailEnd/>
                </a:ln>
                <a:gradFill rotWithShape="1">
                  <a:gsLst>
                    <a:gs pos="0">
                      <a:schemeClr val="bg1">
                        <a:alpha val="96001"/>
                      </a:schemeClr>
                    </a:gs>
                    <a:gs pos="100000">
                      <a:srgbClr val="FF3399"/>
                    </a:gs>
                  </a:gsLst>
                  <a:lin ang="5400000" scaled="1"/>
                </a:gradFill>
                <a:latin typeface="Arial"/>
                <a:cs typeface="Arial"/>
              </a:rPr>
              <a:t>Kiểm tra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237573"/>
                                        </p:tgtEl>
                                        <p:attrNameLst>
                                          <p:attrName>style.visibility</p:attrName>
                                        </p:attrNameLst>
                                      </p:cBhvr>
                                      <p:to>
                                        <p:strVal val="visible"/>
                                      </p:to>
                                    </p:set>
                                    <p:animEffect transition="in" filter="strips(downLeft)">
                                      <p:cBhvr>
                                        <p:cTn id="7" dur="500"/>
                                        <p:tgtEl>
                                          <p:spTgt spid="237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37578"/>
                                        </p:tgtEl>
                                        <p:attrNameLst>
                                          <p:attrName>style.visibility</p:attrName>
                                        </p:attrNameLst>
                                      </p:cBhvr>
                                      <p:to>
                                        <p:strVal val="visible"/>
                                      </p:to>
                                    </p:set>
                                    <p:anim calcmode="lin" valueType="num">
                                      <p:cBhvr>
                                        <p:cTn id="12" dur="500" fill="hold"/>
                                        <p:tgtEl>
                                          <p:spTgt spid="237578"/>
                                        </p:tgtEl>
                                        <p:attrNameLst>
                                          <p:attrName>ppt_w</p:attrName>
                                        </p:attrNameLst>
                                      </p:cBhvr>
                                      <p:tavLst>
                                        <p:tav tm="0">
                                          <p:val>
                                            <p:fltVal val="0"/>
                                          </p:val>
                                        </p:tav>
                                        <p:tav tm="100000">
                                          <p:val>
                                            <p:strVal val="#ppt_w"/>
                                          </p:val>
                                        </p:tav>
                                      </p:tavLst>
                                    </p:anim>
                                    <p:anim calcmode="lin" valueType="num">
                                      <p:cBhvr>
                                        <p:cTn id="13" dur="500" fill="hold"/>
                                        <p:tgtEl>
                                          <p:spTgt spid="237578"/>
                                        </p:tgtEl>
                                        <p:attrNameLst>
                                          <p:attrName>ppt_h</p:attrName>
                                        </p:attrNameLst>
                                      </p:cBhvr>
                                      <p:tavLst>
                                        <p:tav tm="0">
                                          <p:val>
                                            <p:fltVal val="0"/>
                                          </p:val>
                                        </p:tav>
                                        <p:tav tm="100000">
                                          <p:val>
                                            <p:strVal val="#ppt_h"/>
                                          </p:val>
                                        </p:tav>
                                      </p:tavLst>
                                    </p:anim>
                                    <p:animEffect transition="in" filter="fade">
                                      <p:cBhvr>
                                        <p:cTn id="14" dur="500"/>
                                        <p:tgtEl>
                                          <p:spTgt spid="2375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37574"/>
                                        </p:tgtEl>
                                        <p:attrNameLst>
                                          <p:attrName>style.visibility</p:attrName>
                                        </p:attrNameLst>
                                      </p:cBhvr>
                                      <p:to>
                                        <p:strVal val="visible"/>
                                      </p:to>
                                    </p:set>
                                    <p:anim calcmode="lin" valueType="num">
                                      <p:cBhvr>
                                        <p:cTn id="19" dur="500" fill="hold"/>
                                        <p:tgtEl>
                                          <p:spTgt spid="237574"/>
                                        </p:tgtEl>
                                        <p:attrNameLst>
                                          <p:attrName>ppt_w</p:attrName>
                                        </p:attrNameLst>
                                      </p:cBhvr>
                                      <p:tavLst>
                                        <p:tav tm="0">
                                          <p:val>
                                            <p:strVal val="#ppt_w*0.70"/>
                                          </p:val>
                                        </p:tav>
                                        <p:tav tm="100000">
                                          <p:val>
                                            <p:strVal val="#ppt_w"/>
                                          </p:val>
                                        </p:tav>
                                      </p:tavLst>
                                    </p:anim>
                                    <p:anim calcmode="lin" valueType="num">
                                      <p:cBhvr>
                                        <p:cTn id="20" dur="500" fill="hold"/>
                                        <p:tgtEl>
                                          <p:spTgt spid="237574"/>
                                        </p:tgtEl>
                                        <p:attrNameLst>
                                          <p:attrName>ppt_h</p:attrName>
                                        </p:attrNameLst>
                                      </p:cBhvr>
                                      <p:tavLst>
                                        <p:tav tm="0">
                                          <p:val>
                                            <p:strVal val="#ppt_h"/>
                                          </p:val>
                                        </p:tav>
                                        <p:tav tm="100000">
                                          <p:val>
                                            <p:strVal val="#ppt_h"/>
                                          </p:val>
                                        </p:tav>
                                      </p:tavLst>
                                    </p:anim>
                                    <p:animEffect transition="in" filter="fade">
                                      <p:cBhvr>
                                        <p:cTn id="21" dur="500"/>
                                        <p:tgtEl>
                                          <p:spTgt spid="23757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4" grpId="0" animBg="1"/>
      <p:bldP spid="2375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990600"/>
            <a:ext cx="8458200" cy="2057400"/>
          </a:xfrm>
        </p:spPr>
        <p:txBody>
          <a:bodyPr/>
          <a:lstStyle/>
          <a:p>
            <a:pPr eaLnBrk="1" hangingPunct="1"/>
            <a:r>
              <a:rPr lang="en-US" smtClean="0"/>
              <a:t/>
            </a:r>
            <a:br>
              <a:rPr lang="en-US" smtClean="0"/>
            </a:br>
            <a:endParaRPr lang="en-US" smtClean="0"/>
          </a:p>
        </p:txBody>
      </p:sp>
      <p:sp>
        <p:nvSpPr>
          <p:cNvPr id="6147" name="Text Box 12"/>
          <p:cNvSpPr txBox="1">
            <a:spLocks noChangeArrowheads="1"/>
          </p:cNvSpPr>
          <p:nvPr/>
        </p:nvSpPr>
        <p:spPr bwMode="auto">
          <a:xfrm>
            <a:off x="1143000" y="1600200"/>
            <a:ext cx="7543800" cy="762000"/>
          </a:xfrm>
          <a:prstGeom prst="rect">
            <a:avLst/>
          </a:prstGeom>
          <a:noFill/>
          <a:ln w="9525">
            <a:noFill/>
            <a:miter lim="800000"/>
            <a:headEnd/>
            <a:tailEnd/>
          </a:ln>
        </p:spPr>
        <p:txBody>
          <a:bodyPr>
            <a:spAutoFit/>
          </a:bodyPr>
          <a:lstStyle/>
          <a:p>
            <a:pPr algn="ctr">
              <a:spcBef>
                <a:spcPct val="50000"/>
              </a:spcBef>
            </a:pPr>
            <a:r>
              <a:rPr lang="en-US" sz="4400" b="1" u="sng"/>
              <a:t>Chính tả</a:t>
            </a:r>
            <a:r>
              <a:rPr lang="en-US" sz="4400" b="1"/>
              <a:t>( Nghe- viết)</a:t>
            </a:r>
          </a:p>
        </p:txBody>
      </p:sp>
      <p:sp>
        <p:nvSpPr>
          <p:cNvPr id="5135" name="WordArt 15"/>
          <p:cNvSpPr>
            <a:spLocks noChangeArrowheads="1" noChangeShapeType="1" noTextEdit="1"/>
          </p:cNvSpPr>
          <p:nvPr/>
        </p:nvSpPr>
        <p:spPr bwMode="auto">
          <a:xfrm>
            <a:off x="1600200" y="2667000"/>
            <a:ext cx="6172200" cy="14478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gradFill rotWithShape="1">
                  <a:gsLst>
                    <a:gs pos="0">
                      <a:srgbClr val="FF33CC"/>
                    </a:gs>
                    <a:gs pos="50000">
                      <a:srgbClr val="FFCC00"/>
                    </a:gs>
                    <a:gs pos="100000">
                      <a:srgbClr val="FF33CC"/>
                    </a:gs>
                  </a:gsLst>
                  <a:lin ang="2700000" scaled="1"/>
                </a:gradFill>
                <a:effectLst>
                  <a:prstShdw prst="shdw13" dist="12700" dir="10800000">
                    <a:srgbClr val="B2B2B2">
                      <a:alpha val="50000"/>
                    </a:srgbClr>
                  </a:prstShdw>
                </a:effectLst>
                <a:latin typeface="Arial"/>
                <a:cs typeface="Arial"/>
              </a:rPr>
              <a:t>Chuỗi ngọc lam</a:t>
            </a:r>
          </a:p>
        </p:txBody>
      </p:sp>
      <p:pic>
        <p:nvPicPr>
          <p:cNvPr id="6149" name="Picture 7" descr="9"/>
          <p:cNvPicPr>
            <a:picLocks noChangeAspect="1" noChangeArrowheads="1"/>
          </p:cNvPicPr>
          <p:nvPr/>
        </p:nvPicPr>
        <p:blipFill>
          <a:blip r:embed="rId2"/>
          <a:srcRect r="50372" b="66057"/>
          <a:stretch>
            <a:fillRect/>
          </a:stretch>
        </p:blipFill>
        <p:spPr bwMode="auto">
          <a:xfrm>
            <a:off x="0" y="228600"/>
            <a:ext cx="2732088" cy="1141413"/>
          </a:xfrm>
          <a:prstGeom prst="rect">
            <a:avLst/>
          </a:prstGeom>
          <a:noFill/>
          <a:ln w="9525">
            <a:noFill/>
            <a:miter lim="800000"/>
            <a:headEnd/>
            <a:tailEnd/>
          </a:ln>
        </p:spPr>
      </p:pic>
      <p:pic>
        <p:nvPicPr>
          <p:cNvPr id="6150" name="Picture 8" descr="9"/>
          <p:cNvPicPr>
            <a:picLocks noChangeAspect="1" noChangeArrowheads="1"/>
          </p:cNvPicPr>
          <p:nvPr/>
        </p:nvPicPr>
        <p:blipFill>
          <a:blip r:embed="rId2"/>
          <a:srcRect l="69392" t="55202"/>
          <a:stretch>
            <a:fillRect/>
          </a:stretch>
        </p:blipFill>
        <p:spPr bwMode="auto">
          <a:xfrm>
            <a:off x="7493000" y="5181600"/>
            <a:ext cx="1651000" cy="1476375"/>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35"/>
                                        </p:tgtEl>
                                        <p:attrNameLst>
                                          <p:attrName>style.visibility</p:attrName>
                                        </p:attrNameLst>
                                      </p:cBhvr>
                                      <p:to>
                                        <p:strVal val="visible"/>
                                      </p:to>
                                    </p:set>
                                    <p:anim calcmode="lin" valueType="num">
                                      <p:cBhvr>
                                        <p:cTn id="7" dur="500" fill="hold"/>
                                        <p:tgtEl>
                                          <p:spTgt spid="5135"/>
                                        </p:tgtEl>
                                        <p:attrNameLst>
                                          <p:attrName>ppt_w</p:attrName>
                                        </p:attrNameLst>
                                      </p:cBhvr>
                                      <p:tavLst>
                                        <p:tav tm="0">
                                          <p:val>
                                            <p:strVal val="#ppt_w*0.70"/>
                                          </p:val>
                                        </p:tav>
                                        <p:tav tm="100000">
                                          <p:val>
                                            <p:strVal val="#ppt_w"/>
                                          </p:val>
                                        </p:tav>
                                      </p:tavLst>
                                    </p:anim>
                                    <p:anim calcmode="lin" valueType="num">
                                      <p:cBhvr>
                                        <p:cTn id="8" dur="500" fill="hold"/>
                                        <p:tgtEl>
                                          <p:spTgt spid="5135"/>
                                        </p:tgtEl>
                                        <p:attrNameLst>
                                          <p:attrName>ppt_h</p:attrName>
                                        </p:attrNameLst>
                                      </p:cBhvr>
                                      <p:tavLst>
                                        <p:tav tm="0">
                                          <p:val>
                                            <p:strVal val="#ppt_h"/>
                                          </p:val>
                                        </p:tav>
                                        <p:tav tm="100000">
                                          <p:val>
                                            <p:strVal val="#ppt_h"/>
                                          </p:val>
                                        </p:tav>
                                      </p:tavLst>
                                    </p:anim>
                                    <p:animEffect transition="in" filter="fade">
                                      <p:cBhvr>
                                        <p:cTn id="9" dur="5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9"/>
          <p:cNvPicPr>
            <a:picLocks noChangeAspect="1" noChangeArrowheads="1"/>
          </p:cNvPicPr>
          <p:nvPr/>
        </p:nvPicPr>
        <p:blipFill>
          <a:blip r:embed="rId2"/>
          <a:srcRect r="50372" b="66057"/>
          <a:stretch>
            <a:fillRect/>
          </a:stretch>
        </p:blipFill>
        <p:spPr bwMode="auto">
          <a:xfrm>
            <a:off x="304800" y="290513"/>
            <a:ext cx="2732088" cy="1141412"/>
          </a:xfrm>
          <a:prstGeom prst="rect">
            <a:avLst/>
          </a:prstGeom>
          <a:noFill/>
          <a:ln w="9525">
            <a:noFill/>
            <a:miter lim="800000"/>
            <a:headEnd/>
            <a:tailEnd/>
          </a:ln>
        </p:spPr>
      </p:pic>
      <p:pic>
        <p:nvPicPr>
          <p:cNvPr id="7171" name="Picture 5" descr="WhitecornerFlower"/>
          <p:cNvPicPr>
            <a:picLocks noChangeAspect="1" noChangeArrowheads="1"/>
          </p:cNvPicPr>
          <p:nvPr>
            <p:ph type="body" idx="1"/>
          </p:nvPr>
        </p:nvPicPr>
        <p:blipFill>
          <a:blip r:embed="rId3"/>
          <a:srcRect/>
          <a:stretch>
            <a:fillRect/>
          </a:stretch>
        </p:blipFill>
        <p:spPr>
          <a:xfrm>
            <a:off x="6762750" y="4476750"/>
            <a:ext cx="2381250" cy="2381250"/>
          </a:xfrm>
        </p:spPr>
      </p:pic>
      <p:sp>
        <p:nvSpPr>
          <p:cNvPr id="153606" name="AutoShape 6"/>
          <p:cNvSpPr>
            <a:spLocks noChangeArrowheads="1"/>
          </p:cNvSpPr>
          <p:nvPr/>
        </p:nvSpPr>
        <p:spPr bwMode="auto">
          <a:xfrm>
            <a:off x="533400" y="1676400"/>
            <a:ext cx="8610600" cy="2362200"/>
          </a:xfrm>
          <a:prstGeom prst="wedgeEllipseCallout">
            <a:avLst>
              <a:gd name="adj1" fmla="val -14176"/>
              <a:gd name="adj2" fmla="val 79704"/>
            </a:avLst>
          </a:prstGeom>
          <a:solidFill>
            <a:srgbClr val="99FFCC"/>
          </a:solidFill>
          <a:ln w="9525">
            <a:solidFill>
              <a:schemeClr val="tx1"/>
            </a:solidFill>
            <a:miter lim="800000"/>
            <a:headEnd/>
            <a:tailEnd/>
          </a:ln>
        </p:spPr>
        <p:txBody>
          <a:bodyPr/>
          <a:lstStyle/>
          <a:p>
            <a:pPr algn="ctr"/>
            <a:endParaRPr lang="en-US" sz="4000" b="1">
              <a:solidFill>
                <a:srgbClr val="0000CC"/>
              </a:solidFill>
            </a:endParaRPr>
          </a:p>
        </p:txBody>
      </p:sp>
      <p:sp>
        <p:nvSpPr>
          <p:cNvPr id="153608" name="WordArt 8"/>
          <p:cNvSpPr>
            <a:spLocks noChangeArrowheads="1" noChangeShapeType="1" noTextEdit="1"/>
          </p:cNvSpPr>
          <p:nvPr/>
        </p:nvSpPr>
        <p:spPr bwMode="auto">
          <a:xfrm>
            <a:off x="990600" y="2209800"/>
            <a:ext cx="7391400" cy="1219200"/>
          </a:xfrm>
          <a:prstGeom prst="rect">
            <a:avLst/>
          </a:prstGeom>
        </p:spPr>
        <p:txBody>
          <a:bodyPr wrap="none" fromWordArt="1">
            <a:prstTxWarp prst="textPlain">
              <a:avLst>
                <a:gd name="adj" fmla="val 50000"/>
              </a:avLst>
            </a:prstTxWarp>
          </a:bodyPr>
          <a:lstStyle/>
          <a:p>
            <a:pPr algn="ctr"/>
            <a:r>
              <a:rPr lang="en-US" sz="2800" kern="10">
                <a:ln w="9525">
                  <a:solidFill>
                    <a:srgbClr val="003366"/>
                  </a:solidFill>
                  <a:round/>
                  <a:headEnd/>
                  <a:tailEnd/>
                </a:ln>
                <a:solidFill>
                  <a:srgbClr val="FF6600"/>
                </a:solidFill>
                <a:latin typeface="Arial"/>
                <a:cs typeface="Arial"/>
              </a:rPr>
              <a:t>Mời bạn mở sách</a:t>
            </a:r>
          </a:p>
          <a:p>
            <a:pPr algn="ctr"/>
            <a:r>
              <a:rPr lang="en-US" sz="2800" kern="10">
                <a:ln w="9525">
                  <a:solidFill>
                    <a:srgbClr val="003366"/>
                  </a:solidFill>
                  <a:round/>
                  <a:headEnd/>
                  <a:tailEnd/>
                </a:ln>
                <a:solidFill>
                  <a:srgbClr val="FF6600"/>
                </a:solidFill>
                <a:latin typeface="Arial"/>
                <a:cs typeface="Arial"/>
              </a:rPr>
              <a:t> giáo khoa trang 134</a:t>
            </a:r>
          </a:p>
        </p:txBody>
      </p:sp>
      <p:pic>
        <p:nvPicPr>
          <p:cNvPr id="7174" name="Picture 9" descr="teddy_bear_reading_st_a_hc"/>
          <p:cNvPicPr>
            <a:picLocks noChangeAspect="1" noChangeArrowheads="1" noCrop="1"/>
          </p:cNvPicPr>
          <p:nvPr/>
        </p:nvPicPr>
        <p:blipFill>
          <a:blip r:embed="rId4"/>
          <a:srcRect/>
          <a:stretch>
            <a:fillRect/>
          </a:stretch>
        </p:blipFill>
        <p:spPr bwMode="auto">
          <a:xfrm>
            <a:off x="1143000" y="4267200"/>
            <a:ext cx="2238375" cy="2306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3606"/>
                                        </p:tgtEl>
                                        <p:attrNameLst>
                                          <p:attrName>style.visibility</p:attrName>
                                        </p:attrNameLst>
                                      </p:cBhvr>
                                      <p:to>
                                        <p:strVal val="visible"/>
                                      </p:to>
                                    </p:set>
                                    <p:animEffect transition="in" filter="strips(downLeft)">
                                      <p:cBhvr>
                                        <p:cTn id="7" dur="500"/>
                                        <p:tgtEl>
                                          <p:spTgt spid="15360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53608"/>
                                        </p:tgtEl>
                                        <p:attrNameLst>
                                          <p:attrName>style.visibility</p:attrName>
                                        </p:attrNameLst>
                                      </p:cBhvr>
                                      <p:to>
                                        <p:strVal val="visible"/>
                                      </p:to>
                                    </p:set>
                                    <p:anim calcmode="lin" valueType="num">
                                      <p:cBhvr>
                                        <p:cTn id="10" dur="500" fill="hold"/>
                                        <p:tgtEl>
                                          <p:spTgt spid="153608"/>
                                        </p:tgtEl>
                                        <p:attrNameLst>
                                          <p:attrName>ppt_w</p:attrName>
                                        </p:attrNameLst>
                                      </p:cBhvr>
                                      <p:tavLst>
                                        <p:tav tm="0">
                                          <p:val>
                                            <p:strVal val="#ppt_w*0.70"/>
                                          </p:val>
                                        </p:tav>
                                        <p:tav tm="100000">
                                          <p:val>
                                            <p:strVal val="#ppt_w"/>
                                          </p:val>
                                        </p:tav>
                                      </p:tavLst>
                                    </p:anim>
                                    <p:anim calcmode="lin" valueType="num">
                                      <p:cBhvr>
                                        <p:cTn id="11" dur="500" fill="hold"/>
                                        <p:tgtEl>
                                          <p:spTgt spid="153608"/>
                                        </p:tgtEl>
                                        <p:attrNameLst>
                                          <p:attrName>ppt_h</p:attrName>
                                        </p:attrNameLst>
                                      </p:cBhvr>
                                      <p:tavLst>
                                        <p:tav tm="0">
                                          <p:val>
                                            <p:strVal val="#ppt_h"/>
                                          </p:val>
                                        </p:tav>
                                        <p:tav tm="100000">
                                          <p:val>
                                            <p:strVal val="#ppt_h"/>
                                          </p:val>
                                        </p:tav>
                                      </p:tavLst>
                                    </p:anim>
                                    <p:animEffect transition="in" filter="fade">
                                      <p:cBhvr>
                                        <p:cTn id="12" dur="500"/>
                                        <p:tgtEl>
                                          <p:spTgt spid="153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POINSET2"/>
          <p:cNvPicPr>
            <a:picLocks noChangeAspect="1" noChangeArrowheads="1"/>
          </p:cNvPicPr>
          <p:nvPr/>
        </p:nvPicPr>
        <p:blipFill>
          <a:blip r:embed="rId2"/>
          <a:srcRect/>
          <a:stretch>
            <a:fillRect/>
          </a:stretch>
        </p:blipFill>
        <p:spPr bwMode="auto">
          <a:xfrm>
            <a:off x="0" y="0"/>
            <a:ext cx="1831975" cy="1824038"/>
          </a:xfrm>
          <a:prstGeom prst="rect">
            <a:avLst/>
          </a:prstGeom>
          <a:noFill/>
          <a:ln w="9525">
            <a:noFill/>
            <a:miter lim="800000"/>
            <a:headEnd/>
            <a:tailEnd/>
          </a:ln>
        </p:spPr>
      </p:pic>
      <p:pic>
        <p:nvPicPr>
          <p:cNvPr id="8195" name="Picture 4" descr="POINSET2"/>
          <p:cNvPicPr>
            <a:picLocks noChangeAspect="1" noChangeArrowheads="1"/>
          </p:cNvPicPr>
          <p:nvPr/>
        </p:nvPicPr>
        <p:blipFill>
          <a:blip r:embed="rId2"/>
          <a:srcRect/>
          <a:stretch>
            <a:fillRect/>
          </a:stretch>
        </p:blipFill>
        <p:spPr bwMode="auto">
          <a:xfrm rot="-5400000">
            <a:off x="-794" y="5033169"/>
            <a:ext cx="1833563" cy="1825625"/>
          </a:xfrm>
          <a:prstGeom prst="rect">
            <a:avLst/>
          </a:prstGeom>
          <a:noFill/>
          <a:ln w="9525">
            <a:noFill/>
            <a:miter lim="800000"/>
            <a:headEnd/>
            <a:tailEnd/>
          </a:ln>
        </p:spPr>
      </p:pic>
      <p:pic>
        <p:nvPicPr>
          <p:cNvPr id="8196" name="Picture 5" descr="POINSET2"/>
          <p:cNvPicPr>
            <a:picLocks noChangeAspect="1" noChangeArrowheads="1"/>
          </p:cNvPicPr>
          <p:nvPr/>
        </p:nvPicPr>
        <p:blipFill>
          <a:blip r:embed="rId2"/>
          <a:srcRect/>
          <a:stretch>
            <a:fillRect/>
          </a:stretch>
        </p:blipFill>
        <p:spPr bwMode="auto">
          <a:xfrm rot="10800000">
            <a:off x="6629400" y="4352925"/>
            <a:ext cx="2514600" cy="2505075"/>
          </a:xfrm>
          <a:prstGeom prst="rect">
            <a:avLst/>
          </a:prstGeom>
          <a:noFill/>
          <a:ln w="9525">
            <a:noFill/>
            <a:miter lim="800000"/>
            <a:headEnd/>
            <a:tailEnd/>
          </a:ln>
        </p:spPr>
      </p:pic>
      <p:pic>
        <p:nvPicPr>
          <p:cNvPr id="8197" name="Picture 6" descr="POINSET2"/>
          <p:cNvPicPr>
            <a:picLocks noChangeAspect="1" noChangeArrowheads="1"/>
          </p:cNvPicPr>
          <p:nvPr/>
        </p:nvPicPr>
        <p:blipFill>
          <a:blip r:embed="rId2"/>
          <a:srcRect/>
          <a:stretch>
            <a:fillRect/>
          </a:stretch>
        </p:blipFill>
        <p:spPr bwMode="auto">
          <a:xfrm rot="5400000">
            <a:off x="7082631" y="794"/>
            <a:ext cx="2060575" cy="2052638"/>
          </a:xfrm>
          <a:prstGeom prst="rect">
            <a:avLst/>
          </a:prstGeom>
          <a:noFill/>
          <a:ln w="9525">
            <a:noFill/>
            <a:miter lim="800000"/>
            <a:headEnd/>
            <a:tailEnd/>
          </a:ln>
        </p:spPr>
      </p:pic>
      <p:sp>
        <p:nvSpPr>
          <p:cNvPr id="8198" name="AutoShape 9"/>
          <p:cNvSpPr>
            <a:spLocks noChangeArrowheads="1"/>
          </p:cNvSpPr>
          <p:nvPr/>
        </p:nvSpPr>
        <p:spPr bwMode="auto">
          <a:xfrm>
            <a:off x="990600" y="531813"/>
            <a:ext cx="6627813" cy="2201862"/>
          </a:xfrm>
          <a:prstGeom prst="cloudCallout">
            <a:avLst>
              <a:gd name="adj1" fmla="val 36208"/>
              <a:gd name="adj2" fmla="val 154014"/>
            </a:avLst>
          </a:prstGeom>
          <a:solidFill>
            <a:srgbClr val="CCFF99"/>
          </a:solidFill>
          <a:ln w="38100">
            <a:solidFill>
              <a:srgbClr val="FF9933"/>
            </a:solidFill>
            <a:round/>
            <a:headEnd/>
            <a:tailEnd/>
          </a:ln>
        </p:spPr>
        <p:txBody>
          <a:bodyPr>
            <a:spAutoFit/>
          </a:bodyPr>
          <a:lstStyle/>
          <a:p>
            <a:pPr algn="ctr" eaLnBrk="0" hangingPunct="0">
              <a:spcBef>
                <a:spcPct val="50000"/>
              </a:spcBef>
            </a:pPr>
            <a:r>
              <a:rPr lang="en-US" sz="4400" b="1"/>
              <a:t>Em hãy tìm từ khó viết </a:t>
            </a:r>
          </a:p>
        </p:txBody>
      </p:sp>
      <p:pic>
        <p:nvPicPr>
          <p:cNvPr id="8199" name="Picture 10" descr="teddy_bear_reading_st_a_hc"/>
          <p:cNvPicPr>
            <a:picLocks noChangeAspect="1" noChangeArrowheads="1" noCrop="1"/>
          </p:cNvPicPr>
          <p:nvPr/>
        </p:nvPicPr>
        <p:blipFill>
          <a:blip r:embed="rId3"/>
          <a:srcRect/>
          <a:stretch>
            <a:fillRect/>
          </a:stretch>
        </p:blipFill>
        <p:spPr bwMode="auto">
          <a:xfrm>
            <a:off x="6096000" y="4551363"/>
            <a:ext cx="2238375" cy="2306637"/>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6" name="Picture 6" descr="teddy_bear_reading_st_a_hc"/>
          <p:cNvPicPr>
            <a:picLocks noChangeAspect="1" noChangeArrowheads="1" noCrop="1"/>
          </p:cNvPicPr>
          <p:nvPr>
            <p:ph type="body" idx="1"/>
          </p:nvPr>
        </p:nvPicPr>
        <p:blipFill>
          <a:blip r:embed="rId2"/>
          <a:srcRect/>
          <a:stretch>
            <a:fillRect/>
          </a:stretch>
        </p:blipFill>
        <p:spPr>
          <a:xfrm>
            <a:off x="6324600" y="3200400"/>
            <a:ext cx="2238375" cy="2306638"/>
          </a:xfrm>
          <a:noFill/>
        </p:spPr>
      </p:pic>
      <p:pic>
        <p:nvPicPr>
          <p:cNvPr id="9219" name="Picture 7" descr="9"/>
          <p:cNvPicPr>
            <a:picLocks noChangeAspect="1" noChangeArrowheads="1"/>
          </p:cNvPicPr>
          <p:nvPr/>
        </p:nvPicPr>
        <p:blipFill>
          <a:blip r:embed="rId3"/>
          <a:srcRect r="50372" b="66057"/>
          <a:stretch>
            <a:fillRect/>
          </a:stretch>
        </p:blipFill>
        <p:spPr bwMode="auto">
          <a:xfrm>
            <a:off x="228600" y="304800"/>
            <a:ext cx="2732088" cy="1141413"/>
          </a:xfrm>
          <a:prstGeom prst="rect">
            <a:avLst/>
          </a:prstGeom>
          <a:noFill/>
          <a:ln w="9525">
            <a:noFill/>
            <a:miter lim="800000"/>
            <a:headEnd/>
            <a:tailEnd/>
          </a:ln>
        </p:spPr>
      </p:pic>
      <p:pic>
        <p:nvPicPr>
          <p:cNvPr id="9220" name="Picture 8" descr="9"/>
          <p:cNvPicPr>
            <a:picLocks noChangeAspect="1" noChangeArrowheads="1"/>
          </p:cNvPicPr>
          <p:nvPr/>
        </p:nvPicPr>
        <p:blipFill>
          <a:blip r:embed="rId3"/>
          <a:srcRect l="69392" t="55202"/>
          <a:stretch>
            <a:fillRect/>
          </a:stretch>
        </p:blipFill>
        <p:spPr bwMode="auto">
          <a:xfrm>
            <a:off x="7239000" y="5029200"/>
            <a:ext cx="1651000" cy="1476375"/>
          </a:xfrm>
          <a:prstGeom prst="rect">
            <a:avLst/>
          </a:prstGeom>
          <a:noFill/>
          <a:ln w="9525">
            <a:noFill/>
            <a:miter lim="800000"/>
            <a:headEnd/>
            <a:tailEnd/>
          </a:ln>
        </p:spPr>
      </p:pic>
      <p:grpSp>
        <p:nvGrpSpPr>
          <p:cNvPr id="2" name="Group 5"/>
          <p:cNvGrpSpPr>
            <a:grpSpLocks/>
          </p:cNvGrpSpPr>
          <p:nvPr/>
        </p:nvGrpSpPr>
        <p:grpSpPr bwMode="auto">
          <a:xfrm rot="758202">
            <a:off x="2041525" y="1152525"/>
            <a:ext cx="4238625" cy="4603750"/>
            <a:chOff x="4368" y="192"/>
            <a:chExt cx="1152" cy="1392"/>
          </a:xfrm>
        </p:grpSpPr>
        <p:sp>
          <p:nvSpPr>
            <p:cNvPr id="9222" name="AutoShape 6"/>
            <p:cNvSpPr>
              <a:spLocks noChangeArrowheads="1"/>
            </p:cNvSpPr>
            <p:nvPr/>
          </p:nvSpPr>
          <p:spPr bwMode="auto">
            <a:xfrm rot="-884770">
              <a:off x="4368" y="192"/>
              <a:ext cx="1152" cy="1392"/>
            </a:xfrm>
            <a:prstGeom prst="verticalScroll">
              <a:avLst>
                <a:gd name="adj" fmla="val 12500"/>
              </a:avLst>
            </a:prstGeom>
            <a:gradFill rotWithShape="1">
              <a:gsLst>
                <a:gs pos="0">
                  <a:srgbClr val="FFFF00"/>
                </a:gs>
                <a:gs pos="100000">
                  <a:srgbClr val="FFFFFF"/>
                </a:gs>
              </a:gsLst>
              <a:lin ang="5400000" scaled="1"/>
            </a:gradFill>
            <a:ln w="57150">
              <a:solidFill>
                <a:srgbClr val="333300"/>
              </a:solidFill>
              <a:round/>
              <a:headEnd/>
              <a:tailEnd/>
            </a:ln>
          </p:spPr>
          <p:txBody>
            <a:bodyPr anchor="ctr"/>
            <a:lstStyle/>
            <a:p>
              <a:pPr algn="ctr"/>
              <a:endParaRPr lang="vi-VN" sz="3200">
                <a:solidFill>
                  <a:srgbClr val="FF3300"/>
                </a:solidFill>
              </a:endParaRPr>
            </a:p>
          </p:txBody>
        </p:sp>
        <p:sp>
          <p:nvSpPr>
            <p:cNvPr id="9223" name="Text Box 7"/>
            <p:cNvSpPr txBox="1">
              <a:spLocks noChangeArrowheads="1"/>
            </p:cNvSpPr>
            <p:nvPr/>
          </p:nvSpPr>
          <p:spPr bwMode="auto">
            <a:xfrm rot="-887498">
              <a:off x="4398" y="458"/>
              <a:ext cx="1007" cy="582"/>
            </a:xfrm>
            <a:prstGeom prst="rect">
              <a:avLst/>
            </a:prstGeom>
            <a:noFill/>
            <a:ln w="9525">
              <a:noFill/>
              <a:miter lim="800000"/>
              <a:headEnd/>
              <a:tailEnd/>
            </a:ln>
          </p:spPr>
          <p:txBody>
            <a:bodyPr>
              <a:spAutoFit/>
            </a:bodyPr>
            <a:lstStyle/>
            <a:p>
              <a:pPr algn="ctr">
                <a:spcBef>
                  <a:spcPct val="50000"/>
                </a:spcBef>
              </a:pPr>
              <a:r>
                <a:rPr lang="en-US" sz="4800" b="1">
                  <a:solidFill>
                    <a:srgbClr val="FF0066"/>
                  </a:solidFill>
                </a:rPr>
                <a:t>Viết </a:t>
              </a:r>
            </a:p>
            <a:p>
              <a:pPr algn="ctr">
                <a:spcBef>
                  <a:spcPct val="50000"/>
                </a:spcBef>
              </a:pPr>
              <a:r>
                <a:rPr lang="en-US" sz="4800" b="1">
                  <a:solidFill>
                    <a:srgbClr val="FF0066"/>
                  </a:solidFill>
                </a:rPr>
                <a:t>bảng con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xit" presetSubtype="10" fill="hold" nodeType="afterEffect">
                                  <p:stCondLst>
                                    <p:cond delay="0"/>
                                  </p:stCondLst>
                                  <p:childTnLst>
                                    <p:animEffect transition="out" filter="checkerboard(across)">
                                      <p:cBhvr>
                                        <p:cTn id="6" dur="2000"/>
                                        <p:tgtEl>
                                          <p:spTgt spid="184326"/>
                                        </p:tgtEl>
                                      </p:cBhvr>
                                    </p:animEffect>
                                    <p:set>
                                      <p:cBhvr>
                                        <p:cTn id="7" dur="1" fill="hold">
                                          <p:stCondLst>
                                            <p:cond delay="1999"/>
                                          </p:stCondLst>
                                        </p:cTn>
                                        <p:tgtEl>
                                          <p:spTgt spid="184326"/>
                                        </p:tgtEl>
                                        <p:attrNameLst>
                                          <p:attrName>style.visibility</p:attrName>
                                        </p:attrNameLst>
                                      </p:cBhvr>
                                      <p:to>
                                        <p:strVal val="hidden"/>
                                      </p:to>
                                    </p:set>
                                  </p:childTnLst>
                                </p:cTn>
                              </p:par>
                              <p:par>
                                <p:cTn id="8" presetID="24"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attrNameLst>
                                          <p:attrName/>
                                        </p:attrNameLst>
                                      </p:cBhvr>
                                    </p:anim>
                                  </p:childTnLst>
                                </p:cTn>
                              </p:par>
                              <p:par>
                                <p:cTn id="11" presetID="6" presetClass="emph" presetSubtype="0" fill="hold" nodeType="withEffect">
                                  <p:stCondLst>
                                    <p:cond delay="0"/>
                                  </p:stCondLst>
                                  <p:childTnLst>
                                    <p:animScale>
                                      <p:cBhvr>
                                        <p:cTn id="12"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rot="758202">
            <a:off x="1905000" y="1295400"/>
            <a:ext cx="4038600" cy="4267200"/>
            <a:chOff x="4368" y="192"/>
            <a:chExt cx="1152" cy="1392"/>
          </a:xfrm>
        </p:grpSpPr>
        <p:sp>
          <p:nvSpPr>
            <p:cNvPr id="10246" name="AutoShape 6"/>
            <p:cNvSpPr>
              <a:spLocks noChangeArrowheads="1"/>
            </p:cNvSpPr>
            <p:nvPr/>
          </p:nvSpPr>
          <p:spPr bwMode="auto">
            <a:xfrm rot="-884770">
              <a:off x="4368" y="192"/>
              <a:ext cx="1152" cy="1392"/>
            </a:xfrm>
            <a:prstGeom prst="verticalScroll">
              <a:avLst>
                <a:gd name="adj" fmla="val 12500"/>
              </a:avLst>
            </a:prstGeom>
            <a:solidFill>
              <a:srgbClr val="66FF99"/>
            </a:solidFill>
            <a:ln w="57150">
              <a:solidFill>
                <a:srgbClr val="333300"/>
              </a:solidFill>
              <a:round/>
              <a:headEnd/>
              <a:tailEnd/>
            </a:ln>
          </p:spPr>
          <p:txBody>
            <a:bodyPr anchor="ctr"/>
            <a:lstStyle/>
            <a:p>
              <a:pPr algn="ctr"/>
              <a:endParaRPr lang="vi-VN" sz="3200">
                <a:solidFill>
                  <a:srgbClr val="FF3300"/>
                </a:solidFill>
              </a:endParaRPr>
            </a:p>
          </p:txBody>
        </p:sp>
        <p:sp>
          <p:nvSpPr>
            <p:cNvPr id="10247" name="Text Box 7"/>
            <p:cNvSpPr txBox="1">
              <a:spLocks noChangeArrowheads="1"/>
            </p:cNvSpPr>
            <p:nvPr/>
          </p:nvSpPr>
          <p:spPr bwMode="auto">
            <a:xfrm rot="-887498">
              <a:off x="4393" y="459"/>
              <a:ext cx="1002" cy="627"/>
            </a:xfrm>
            <a:prstGeom prst="rect">
              <a:avLst/>
            </a:prstGeom>
            <a:noFill/>
            <a:ln w="9525">
              <a:noFill/>
              <a:miter lim="800000"/>
              <a:headEnd/>
              <a:tailEnd/>
            </a:ln>
          </p:spPr>
          <p:txBody>
            <a:bodyPr>
              <a:spAutoFit/>
            </a:bodyPr>
            <a:lstStyle/>
            <a:p>
              <a:pPr algn="ctr">
                <a:spcBef>
                  <a:spcPct val="50000"/>
                </a:spcBef>
              </a:pPr>
              <a:r>
                <a:rPr lang="en-US" sz="4800" b="1">
                  <a:solidFill>
                    <a:srgbClr val="FF0066"/>
                  </a:solidFill>
                </a:rPr>
                <a:t>Viết </a:t>
              </a:r>
            </a:p>
            <a:p>
              <a:pPr algn="ctr">
                <a:spcBef>
                  <a:spcPct val="50000"/>
                </a:spcBef>
              </a:pPr>
              <a:r>
                <a:rPr lang="en-US" sz="4800" b="1">
                  <a:solidFill>
                    <a:srgbClr val="FF0066"/>
                  </a:solidFill>
                </a:rPr>
                <a:t>chính tả</a:t>
              </a:r>
            </a:p>
          </p:txBody>
        </p:sp>
      </p:grpSp>
      <p:pic>
        <p:nvPicPr>
          <p:cNvPr id="94214" name="Picture 6" descr="teddy_bear_reading_st_a_hc"/>
          <p:cNvPicPr>
            <a:picLocks noChangeAspect="1" noChangeArrowheads="1" noCrop="1"/>
          </p:cNvPicPr>
          <p:nvPr>
            <p:ph type="body" idx="1"/>
          </p:nvPr>
        </p:nvPicPr>
        <p:blipFill>
          <a:blip r:embed="rId2"/>
          <a:srcRect/>
          <a:stretch>
            <a:fillRect/>
          </a:stretch>
        </p:blipFill>
        <p:spPr>
          <a:xfrm>
            <a:off x="6324600" y="3200400"/>
            <a:ext cx="2238375" cy="2306638"/>
          </a:xfrm>
          <a:noFill/>
        </p:spPr>
      </p:pic>
      <p:pic>
        <p:nvPicPr>
          <p:cNvPr id="10244" name="Picture 7" descr="9"/>
          <p:cNvPicPr>
            <a:picLocks noChangeAspect="1" noChangeArrowheads="1"/>
          </p:cNvPicPr>
          <p:nvPr/>
        </p:nvPicPr>
        <p:blipFill>
          <a:blip r:embed="rId3"/>
          <a:srcRect r="50372" b="66057"/>
          <a:stretch>
            <a:fillRect/>
          </a:stretch>
        </p:blipFill>
        <p:spPr bwMode="auto">
          <a:xfrm>
            <a:off x="228600" y="304800"/>
            <a:ext cx="2732088" cy="1141413"/>
          </a:xfrm>
          <a:prstGeom prst="rect">
            <a:avLst/>
          </a:prstGeom>
          <a:noFill/>
          <a:ln w="9525">
            <a:noFill/>
            <a:miter lim="800000"/>
            <a:headEnd/>
            <a:tailEnd/>
          </a:ln>
        </p:spPr>
      </p:pic>
      <p:pic>
        <p:nvPicPr>
          <p:cNvPr id="10245" name="Picture 8" descr="9"/>
          <p:cNvPicPr>
            <a:picLocks noChangeAspect="1" noChangeArrowheads="1"/>
          </p:cNvPicPr>
          <p:nvPr/>
        </p:nvPicPr>
        <p:blipFill>
          <a:blip r:embed="rId3"/>
          <a:srcRect l="69392" t="55202"/>
          <a:stretch>
            <a:fillRect/>
          </a:stretch>
        </p:blipFill>
        <p:spPr bwMode="auto">
          <a:xfrm>
            <a:off x="7239000" y="5029200"/>
            <a:ext cx="1651000" cy="147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2"/>
                                        </p:tgtEl>
                                      </p:cBhvr>
                                      <p:by x="150000" y="150000"/>
                                    </p:animScale>
                                  </p:childTnLst>
                                </p:cTn>
                              </p:par>
                            </p:childTnLst>
                          </p:cTn>
                        </p:par>
                        <p:par>
                          <p:cTn id="7" fill="hold" nodeType="afterGroup">
                            <p:stCondLst>
                              <p:cond delay="2000"/>
                            </p:stCondLst>
                            <p:childTnLst>
                              <p:par>
                                <p:cTn id="8" presetID="5" presetClass="exit" presetSubtype="10" fill="hold" nodeType="afterEffect">
                                  <p:stCondLst>
                                    <p:cond delay="0"/>
                                  </p:stCondLst>
                                  <p:childTnLst>
                                    <p:animEffect transition="out" filter="checkerboard(across)">
                                      <p:cBhvr>
                                        <p:cTn id="9" dur="2000"/>
                                        <p:tgtEl>
                                          <p:spTgt spid="94214"/>
                                        </p:tgtEl>
                                      </p:cBhvr>
                                    </p:animEffect>
                                    <p:set>
                                      <p:cBhvr>
                                        <p:cTn id="10" dur="1" fill="hold">
                                          <p:stCondLst>
                                            <p:cond delay="1999"/>
                                          </p:stCondLst>
                                        </p:cTn>
                                        <p:tgtEl>
                                          <p:spTgt spid="942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990600"/>
            <a:ext cx="7391400" cy="366713"/>
          </a:xfrm>
          <a:prstGeom prst="rect">
            <a:avLst/>
          </a:prstGeom>
          <a:noFill/>
          <a:ln w="9525">
            <a:noFill/>
            <a:miter lim="800000"/>
            <a:headEnd/>
            <a:tailEnd/>
          </a:ln>
        </p:spPr>
        <p:txBody>
          <a:bodyPr>
            <a:spAutoFit/>
          </a:bodyPr>
          <a:lstStyle/>
          <a:p>
            <a:pPr>
              <a:spcBef>
                <a:spcPct val="50000"/>
              </a:spcBef>
            </a:pPr>
            <a:endParaRPr lang="en-US"/>
          </a:p>
        </p:txBody>
      </p:sp>
      <p:sp>
        <p:nvSpPr>
          <p:cNvPr id="11267" name="Text Box 3"/>
          <p:cNvSpPr txBox="1">
            <a:spLocks noChangeArrowheads="1"/>
          </p:cNvSpPr>
          <p:nvPr/>
        </p:nvSpPr>
        <p:spPr bwMode="auto">
          <a:xfrm>
            <a:off x="228600" y="457200"/>
            <a:ext cx="8915400" cy="6189663"/>
          </a:xfrm>
          <a:prstGeom prst="rect">
            <a:avLst/>
          </a:prstGeom>
          <a:noFill/>
          <a:ln w="9525">
            <a:noFill/>
            <a:miter lim="800000"/>
            <a:headEnd/>
            <a:tailEnd/>
          </a:ln>
        </p:spPr>
        <p:txBody>
          <a:bodyPr>
            <a:spAutoFit/>
          </a:bodyPr>
          <a:lstStyle/>
          <a:p>
            <a:pPr>
              <a:spcBef>
                <a:spcPct val="50000"/>
              </a:spcBef>
            </a:pPr>
            <a:r>
              <a:rPr lang="en-US" sz="3200" b="1"/>
              <a:t>Pi-e ngạc nhiên :</a:t>
            </a:r>
          </a:p>
          <a:p>
            <a:pPr>
              <a:spcBef>
                <a:spcPct val="50000"/>
              </a:spcBef>
            </a:pPr>
            <a:r>
              <a:rPr lang="en-US" sz="3200" b="1"/>
              <a:t>    -Ai sai cháu đi mua?</a:t>
            </a:r>
          </a:p>
          <a:p>
            <a:pPr>
              <a:spcBef>
                <a:spcPct val="50000"/>
              </a:spcBef>
            </a:pPr>
            <a:r>
              <a:rPr lang="en-US" sz="3200" b="1"/>
              <a:t>    -Cháu mua tặng chị cháu nhân lễ </a:t>
            </a:r>
          </a:p>
          <a:p>
            <a:pPr>
              <a:spcBef>
                <a:spcPct val="50000"/>
              </a:spcBef>
            </a:pPr>
            <a:r>
              <a:rPr lang="en-US" sz="3200" b="1"/>
              <a:t>Nô-en. Chị đã nuôi cháu từ khi mẹ cháu mất.</a:t>
            </a:r>
          </a:p>
          <a:p>
            <a:pPr>
              <a:spcBef>
                <a:spcPct val="50000"/>
              </a:spcBef>
            </a:pPr>
            <a:r>
              <a:rPr lang="en-US" sz="3200" b="1"/>
              <a:t>   -Cháu có bao nhiêu tiền?</a:t>
            </a:r>
          </a:p>
          <a:p>
            <a:pPr>
              <a:spcBef>
                <a:spcPct val="50000"/>
              </a:spcBef>
            </a:pPr>
            <a:r>
              <a:rPr lang="en-US" sz="3200" b="1"/>
              <a:t>   -Cô  bé mở khăn tay ra, đổ lên bàn một nắm xu:</a:t>
            </a:r>
          </a:p>
          <a:p>
            <a:pPr>
              <a:spcBef>
                <a:spcPct val="50000"/>
              </a:spcBef>
            </a:pPr>
            <a:r>
              <a:rPr lang="en-US" sz="3200" b="1"/>
              <a:t>   -Cháu đã đập con lợn đất đấy!</a:t>
            </a:r>
          </a:p>
          <a:p>
            <a:pPr>
              <a:spcBef>
                <a:spcPct val="50000"/>
              </a:spcBef>
            </a:pPr>
            <a:r>
              <a:rPr lang="en-US" sz="3200" b="1"/>
              <a:t>    </a:t>
            </a:r>
            <a:r>
              <a:rPr lang="en-US" sz="3200" b="1">
                <a:cs typeface="Times New Roman" pitchFamily="18" charset="0"/>
              </a:rPr>
              <a:t> </a:t>
            </a:r>
          </a:p>
        </p:txBody>
      </p:sp>
      <p:sp>
        <p:nvSpPr>
          <p:cNvPr id="11268" name="Text Box 4"/>
          <p:cNvSpPr txBox="1">
            <a:spLocks noChangeArrowheads="1"/>
          </p:cNvSpPr>
          <p:nvPr/>
        </p:nvSpPr>
        <p:spPr bwMode="auto">
          <a:xfrm>
            <a:off x="2667000" y="0"/>
            <a:ext cx="3200400" cy="519113"/>
          </a:xfrm>
          <a:prstGeom prst="rect">
            <a:avLst/>
          </a:prstGeom>
          <a:noFill/>
          <a:ln w="9525">
            <a:noFill/>
            <a:miter lim="800000"/>
            <a:headEnd/>
            <a:tailEnd/>
          </a:ln>
        </p:spPr>
        <p:txBody>
          <a:bodyPr>
            <a:spAutoFit/>
          </a:bodyPr>
          <a:lstStyle/>
          <a:p>
            <a:pPr>
              <a:spcBef>
                <a:spcPct val="50000"/>
              </a:spcBef>
            </a:pPr>
            <a:r>
              <a:rPr lang="en-US" sz="2800" b="1">
                <a:solidFill>
                  <a:srgbClr val="FF3300"/>
                </a:solidFill>
              </a:rPr>
              <a:t>Chuỗi ngọc lam</a:t>
            </a:r>
            <a:endParaRPr lang="en-US" sz="2800"/>
          </a:p>
        </p:txBody>
      </p:sp>
      <p:cxnSp>
        <p:nvCxnSpPr>
          <p:cNvPr id="13" name="Straight Connector 12"/>
          <p:cNvCxnSpPr/>
          <p:nvPr/>
        </p:nvCxnSpPr>
        <p:spPr>
          <a:xfrm>
            <a:off x="292100" y="1035050"/>
            <a:ext cx="796925"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 name="Straight Connector 12"/>
          <p:cNvCxnSpPr/>
          <p:nvPr/>
        </p:nvCxnSpPr>
        <p:spPr>
          <a:xfrm>
            <a:off x="304800" y="3200400"/>
            <a:ext cx="12192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2369</TotalTime>
  <Words>533</Words>
  <Application>Microsoft Office PowerPoint</Application>
  <PresentationFormat>On-screen Show (4:3)</PresentationFormat>
  <Paragraphs>58</Paragraphs>
  <Slides>15</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9" baseType="lpstr">
      <vt:lpstr>Arial</vt:lpstr>
      <vt:lpstr>Times New Roman</vt:lpstr>
      <vt:lpstr>1_Default Design</vt:lpstr>
      <vt:lpstr>Bitmap Image</vt:lpstr>
      <vt:lpstr>Slide 1</vt:lpstr>
      <vt:lpstr>Slide 2</vt:lpstr>
      <vt:lpstr>Slide 3</vt:lpstr>
      <vt:lpstr> </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NGUYỄN DU THỊ XÃ THỦ DẦU MỘT   GIÁO ÁN ĐIỆN TỬ MÔN: TẬP ĐỌC – LỚP 5</dc:title>
  <dc:creator>RYS</dc:creator>
  <cp:lastModifiedBy>CSTeam</cp:lastModifiedBy>
  <cp:revision>623</cp:revision>
  <dcterms:created xsi:type="dcterms:W3CDTF">2009-03-01T02:17:46Z</dcterms:created>
  <dcterms:modified xsi:type="dcterms:W3CDTF">2016-06-30T03:11:25Z</dcterms:modified>
</cp:coreProperties>
</file>