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34"/>
  </p:notesMasterIdLst>
  <p:sldIdLst>
    <p:sldId id="257" r:id="rId2"/>
    <p:sldId id="288" r:id="rId3"/>
    <p:sldId id="260" r:id="rId4"/>
    <p:sldId id="259" r:id="rId5"/>
    <p:sldId id="262" r:id="rId6"/>
    <p:sldId id="310" r:id="rId7"/>
    <p:sldId id="311" r:id="rId8"/>
    <p:sldId id="299" r:id="rId9"/>
    <p:sldId id="302" r:id="rId10"/>
    <p:sldId id="303" r:id="rId11"/>
    <p:sldId id="304" r:id="rId12"/>
    <p:sldId id="330" r:id="rId13"/>
    <p:sldId id="312" r:id="rId14"/>
    <p:sldId id="264" r:id="rId15"/>
    <p:sldId id="315" r:id="rId16"/>
    <p:sldId id="314" r:id="rId17"/>
    <p:sldId id="316" r:id="rId18"/>
    <p:sldId id="317" r:id="rId19"/>
    <p:sldId id="318" r:id="rId20"/>
    <p:sldId id="319" r:id="rId21"/>
    <p:sldId id="320" r:id="rId22"/>
    <p:sldId id="287" r:id="rId23"/>
    <p:sldId id="293" r:id="rId24"/>
    <p:sldId id="322" r:id="rId25"/>
    <p:sldId id="321" r:id="rId26"/>
    <p:sldId id="323" r:id="rId27"/>
    <p:sldId id="324" r:id="rId28"/>
    <p:sldId id="325" r:id="rId29"/>
    <p:sldId id="326" r:id="rId30"/>
    <p:sldId id="329" r:id="rId31"/>
    <p:sldId id="328" r:id="rId32"/>
    <p:sldId id="298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657" autoAdjust="0"/>
    <p:restoredTop sz="90232" autoAdjust="0"/>
  </p:normalViewPr>
  <p:slideViewPr>
    <p:cSldViewPr>
      <p:cViewPr>
        <p:scale>
          <a:sx n="50" d="100"/>
          <a:sy n="50" d="100"/>
        </p:scale>
        <p:origin x="-1644" y="-54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F6B9F4-5E54-4DE1-827A-27245624FD4E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07D61C-9C9A-4234-A7B4-84D822AE33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6284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25540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33685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07D61C-9C9A-4234-A7B4-84D822AE339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053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85952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85952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07D61C-9C9A-4234-A7B4-84D822AE339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3249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85952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9146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25540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96091-FA14-448E-BFE5-5BA556E026DD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45440" y="2942602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712714" y="3136658"/>
            <a:ext cx="910224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45483" y="3055621"/>
            <a:ext cx="6947845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826" y="4625268"/>
            <a:ext cx="762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ACC35E18-CA24-487A-A068-1EDD3CAC332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41822" y="4559276"/>
            <a:ext cx="6755166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8971" y="3139440"/>
            <a:ext cx="6760868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96091-FA14-448E-BFE5-5BA556E026DD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35E18-CA24-487A-A068-1EDD3CAC332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61702" y="228600"/>
            <a:ext cx="185928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5225" y="351409"/>
            <a:ext cx="1672235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7"/>
            <a:ext cx="1485531" cy="578898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96091-FA14-448E-BFE5-5BA556E026DD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35E18-CA24-487A-A068-1EDD3CAC332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96091-FA14-448E-BFE5-5BA556E026DD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35E18-CA24-487A-A068-1EDD3CAC332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96091-FA14-448E-BFE5-5BA556E026DD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67656" y="3048000"/>
            <a:ext cx="8033800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35E18-CA24-487A-A068-1EDD3CAC3326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75496" y="4541520"/>
            <a:ext cx="781812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5757" y="3124200"/>
            <a:ext cx="7817599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96091-FA14-448E-BFE5-5BA556E026DD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35E18-CA24-487A-A068-1EDD3CAC332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96091-FA14-448E-BFE5-5BA556E026DD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35E18-CA24-487A-A068-1EDD3CAC332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96091-FA14-448E-BFE5-5BA556E026DD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35E18-CA24-487A-A068-1EDD3CAC332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ounded Rectangle 10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96091-FA14-448E-BFE5-5BA556E026DD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35E18-CA24-487A-A068-1EDD3CAC332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ounded Rectangle 11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96091-FA14-448E-BFE5-5BA556E026DD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35E18-CA24-487A-A068-1EDD3CAC332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6690" y="1642472"/>
            <a:ext cx="2483254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96091-FA14-448E-BFE5-5BA556E026DD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35E18-CA24-487A-A068-1EDD3CAC332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1999" y="5029200"/>
            <a:ext cx="7600765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914400" y="5638800"/>
            <a:ext cx="7328514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5589" y="5074920"/>
            <a:ext cx="7946136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biLevel thresh="75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1500"/>
                    </a14:imgEffect>
                  </a14:imgLayer>
                </a14:imgProps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ounded Rectangle 6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7E096091-FA14-448E-BFE5-5BA556E026DD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ACC35E18-CA24-487A-A068-1EDD3CAC332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863" y="372862"/>
            <a:ext cx="8380520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microsoft.com/office/2007/relationships/media" Target="../media/media1.mp3"/><Relationship Id="rId16" Type="http://schemas.openxmlformats.org/officeDocument/2006/relationships/image" Target="../media/image45.png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28.png"/><Relationship Id="rId4" Type="http://schemas.openxmlformats.org/officeDocument/2006/relationships/image" Target="../media/image24.png"/><Relationship Id="rId9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1" y="704055"/>
            <a:ext cx="1996233" cy="891500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2438400"/>
            <a:ext cx="9143998" cy="4005651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9613558" cy="2010708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286" y="428363"/>
            <a:ext cx="9248571" cy="10693183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148389" y="2145722"/>
            <a:ext cx="6253677" cy="4592245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00" name="组合 99"/>
          <p:cNvGrpSpPr/>
          <p:nvPr/>
        </p:nvGrpSpPr>
        <p:grpSpPr>
          <a:xfrm>
            <a:off x="1870273" y="3809372"/>
            <a:ext cx="4872802" cy="942381"/>
            <a:chOff x="3974071" y="4427715"/>
            <a:chExt cx="4872802" cy="706786"/>
          </a:xfrm>
        </p:grpSpPr>
        <p:sp>
          <p:nvSpPr>
            <p:cNvPr id="93" name="文本框 92"/>
            <p:cNvSpPr txBox="1"/>
            <p:nvPr/>
          </p:nvSpPr>
          <p:spPr>
            <a:xfrm>
              <a:off x="3974072" y="4427715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smtClean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Times New Roman" pitchFamily="18" charset="0"/>
                  <a:ea typeface="Arial-Rounded" panose="020B0500000000000000" pitchFamily="34" charset="-93"/>
                  <a:cs typeface="Times New Roman" pitchFamily="18" charset="0"/>
                  <a:sym typeface="+mn-lt"/>
                </a:rPr>
                <a:t>ÔN TẬP</a:t>
              </a:r>
              <a:endParaRPr lang="zh-CN" altLang="en-US" sz="3600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endParaRPr>
            </a:p>
          </p:txBody>
        </p:sp>
        <p:sp>
          <p:nvSpPr>
            <p:cNvPr id="96" name="文本框 95"/>
            <p:cNvSpPr txBox="1"/>
            <p:nvPr/>
          </p:nvSpPr>
          <p:spPr>
            <a:xfrm>
              <a:off x="3974071" y="4447162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smtClean="0">
                  <a:solidFill>
                    <a:srgbClr val="FF6600"/>
                  </a:solidFill>
                  <a:latin typeface="Times New Roman" pitchFamily="18" charset="0"/>
                  <a:ea typeface="Arial-Rounded" panose="020B0500000000000000" pitchFamily="34" charset="-93"/>
                  <a:cs typeface="Times New Roman" pitchFamily="18" charset="0"/>
                  <a:sym typeface="+mn-lt"/>
                </a:rPr>
                <a:t>ÔN TẬP</a:t>
              </a:r>
              <a:endParaRPr lang="zh-CN" altLang="en-US" sz="3600" dirty="0">
                <a:solidFill>
                  <a:srgbClr val="FF660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endParaRPr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2602728" y="2374479"/>
            <a:ext cx="3455992" cy="929682"/>
            <a:chOff x="3256254" y="1817667"/>
            <a:chExt cx="3455992" cy="697261"/>
          </a:xfrm>
        </p:grpSpPr>
        <p:sp>
          <p:nvSpPr>
            <p:cNvPr id="97" name="矩形 96"/>
            <p:cNvSpPr/>
            <p:nvPr/>
          </p:nvSpPr>
          <p:spPr>
            <a:xfrm>
              <a:off x="3295926" y="1822431"/>
              <a:ext cx="3416320" cy="6924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CHỦ ĐỀ 7</a:t>
              </a:r>
              <a:endParaRPr lang="zh-CN" altLang="en-US" sz="4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8" name="矩形 97"/>
            <p:cNvSpPr/>
            <p:nvPr/>
          </p:nvSpPr>
          <p:spPr>
            <a:xfrm>
              <a:off x="3256254" y="1817667"/>
              <a:ext cx="3416320" cy="6924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5400" b="1" dirty="0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CHỦ ĐỀ 7</a:t>
              </a:r>
              <a:endParaRPr lang="zh-CN" altLang="en-US" sz="4800" b="1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8" y="-32952"/>
            <a:ext cx="2545493" cy="3285056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4840823"/>
            <a:ext cx="2063578" cy="1620820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1" y="3481240"/>
            <a:ext cx="1053959" cy="2687453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4800725"/>
            <a:ext cx="2088292" cy="162082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3330309"/>
            <a:ext cx="1632418" cy="3377231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6168693"/>
            <a:ext cx="9144000" cy="686217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6291730"/>
            <a:ext cx="9144000" cy="569031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6487466"/>
            <a:ext cx="9144000" cy="36563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826461" y="5176284"/>
            <a:ext cx="609600" cy="8128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075227" y="5431464"/>
            <a:ext cx="184731" cy="3158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endParaRPr lang="zh-CN" altLang="zh-CN" sz="11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1676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2" dur="1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5" dur="1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75" decel="100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75" decel="10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109"/>
          <p:cNvSpPr txBox="1"/>
          <p:nvPr/>
        </p:nvSpPr>
        <p:spPr>
          <a:xfrm>
            <a:off x="2895600" y="228600"/>
            <a:ext cx="4267200" cy="769441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4400" b="1" dirty="0" smtClean="0">
                <a:latin typeface="+mj-lt"/>
              </a:rPr>
              <a:t>nghe thấy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2231" y="1447800"/>
            <a:ext cx="3106737" cy="234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C:\Users\Admin\AppData\Local\Temp\Rar$DIa0.866\CD7 BAI ON TAP 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938" b="9412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77156" r="58695" b="8525"/>
          <a:stretch/>
        </p:blipFill>
        <p:spPr bwMode="auto">
          <a:xfrm rot="760874">
            <a:off x="4419600" y="3200400"/>
            <a:ext cx="3704432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8663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109"/>
          <p:cNvSpPr txBox="1"/>
          <p:nvPr/>
        </p:nvSpPr>
        <p:spPr>
          <a:xfrm>
            <a:off x="3048000" y="228600"/>
            <a:ext cx="3657600" cy="76944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4400" b="1" dirty="0" smtClean="0">
                <a:latin typeface="+mj-lt"/>
              </a:rPr>
              <a:t>ngửi thấy</a:t>
            </a:r>
            <a:endParaRPr lang="en-US" sz="4400" b="1" dirty="0">
              <a:latin typeface="+mj-lt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5339">
            <a:off x="2838276" y="2104990"/>
            <a:ext cx="3389313" cy="3099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8663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51112" y="340863"/>
            <a:ext cx="8686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0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r>
              <a:rPr lang="en-US" altLang="zh-CN" sz="40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đồng</a:t>
            </a:r>
            <a:r>
              <a:rPr lang="en-US" altLang="zh-CN" sz="40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thanh</a:t>
            </a:r>
            <a:endParaRPr lang="en-US" altLang="zh-CN" sz="3600" b="1" dirty="0">
              <a:solidFill>
                <a:schemeClr val="accent4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111" y="1602748"/>
            <a:ext cx="8686800" cy="4944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7513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"/>
            <a:ext cx="9144000" cy="685800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4" name="文本框 109"/>
          <p:cNvSpPr txBox="1"/>
          <p:nvPr/>
        </p:nvSpPr>
        <p:spPr>
          <a:xfrm>
            <a:off x="1981200" y="228600"/>
            <a:ext cx="5791200" cy="92333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TIẾT 2</a:t>
            </a:r>
            <a:endParaRPr lang="en-US" sz="5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1172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51112" y="340863"/>
            <a:ext cx="86868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0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1. KHỞI ĐỘNG :</a:t>
            </a:r>
          </a:p>
          <a:p>
            <a:pPr algn="ctr"/>
            <a:r>
              <a:rPr lang="en-US" altLang="zh-CN" sz="3600" b="1" dirty="0" err="1" smtClean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</a:t>
            </a:r>
            <a:r>
              <a:rPr lang="en-US" altLang="zh-CN" sz="3600" b="1" dirty="0" smtClean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3600" b="1" dirty="0" smtClean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600" b="1" dirty="0" smtClean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600" b="1" dirty="0" smtClean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 </a:t>
            </a:r>
            <a:r>
              <a:rPr lang="en-US" altLang="zh-CN" sz="3600" b="1" dirty="0" err="1" smtClean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600" b="1" dirty="0" smtClean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3600" b="1" dirty="0" smtClean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600" b="1" dirty="0" smtClean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sau</a:t>
            </a:r>
            <a:r>
              <a:rPr lang="en-US" altLang="zh-CN" sz="3600" b="1" dirty="0" smtClean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en-US" altLang="zh-CN" sz="3600" b="1" dirty="0">
              <a:solidFill>
                <a:schemeClr val="accent4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111" y="1602748"/>
            <a:ext cx="8686800" cy="4944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3746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2955436" y="1888945"/>
            <a:ext cx="5337371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2355149"/>
            <a:ext cx="1783380" cy="1161044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53921" y="5237587"/>
            <a:ext cx="1346512" cy="87732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5" y="4613426"/>
            <a:ext cx="422431" cy="10268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2" y="5419918"/>
            <a:ext cx="712475" cy="467604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4" y="2817504"/>
            <a:ext cx="422431" cy="10268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63591" y="3728669"/>
            <a:ext cx="726307" cy="467603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50" y="1667332"/>
            <a:ext cx="422431" cy="10268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658297"/>
            <a:ext cx="350702" cy="968409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2388954"/>
            <a:ext cx="2038360" cy="1398511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026701" y="386831"/>
            <a:ext cx="1398511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393334" y="125410"/>
            <a:ext cx="5213131" cy="6410988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464035" y="2129589"/>
            <a:ext cx="307482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 HOẠT 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95988" y="116697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605701"/>
            <a:ext cx="2248544" cy="1004180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7" y="3269456"/>
            <a:ext cx="1125835" cy="3476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67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51112" y="340863"/>
            <a:ext cx="868680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400" b="1" dirty="0" smtClean="0">
                <a:solidFill>
                  <a:srgbClr val="F14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a/  HOẠT ĐỘNG 1:</a:t>
            </a:r>
          </a:p>
          <a:p>
            <a:pPr algn="ctr"/>
            <a:endParaRPr lang="en-US" sz="4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4400" b="1" dirty="0" smtClean="0">
                <a:latin typeface="Times New Roman" pitchFamily="18" charset="0"/>
                <a:cs typeface="Times New Roman" pitchFamily="18" charset="0"/>
              </a:rPr>
              <a:t>Viết </a:t>
            </a:r>
            <a:r>
              <a:rPr lang="vi-VN" sz="4400" b="1" dirty="0">
                <a:latin typeface="Times New Roman" pitchFamily="18" charset="0"/>
                <a:cs typeface="Times New Roman" pitchFamily="18" charset="0"/>
              </a:rPr>
              <a:t>1-2 câu về cảnh vật xung quanh</a:t>
            </a:r>
            <a:endParaRPr lang="en-US" altLang="zh-CN" sz="4400" b="1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ea typeface="Arial-Rounded" panose="020B0500000000000000" pitchFamily="34" charset="-93"/>
              <a:cs typeface="Times New Roman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81316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\Downloads\van-mau-ta-quang-canh-san-truong-trong-gio-ra-cho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00200"/>
            <a:ext cx="8458200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本框 109"/>
          <p:cNvSpPr txBox="1"/>
          <p:nvPr/>
        </p:nvSpPr>
        <p:spPr>
          <a:xfrm>
            <a:off x="2133600" y="381000"/>
            <a:ext cx="5410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solidFill>
                  <a:srgbClr val="920000"/>
                </a:solid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Cảnh</a:t>
            </a:r>
            <a:r>
              <a:rPr lang="en-US" altLang="zh-CN" sz="4400" b="1" dirty="0" smtClean="0">
                <a:solidFill>
                  <a:srgbClr val="920000"/>
                </a:solid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4400" b="1" dirty="0" err="1" smtClean="0">
                <a:solidFill>
                  <a:srgbClr val="920000"/>
                </a:solid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sân</a:t>
            </a:r>
            <a:r>
              <a:rPr lang="en-US" altLang="zh-CN" sz="4400" b="1" dirty="0" smtClean="0">
                <a:solidFill>
                  <a:srgbClr val="920000"/>
                </a:solid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4400" b="1" dirty="0" err="1" smtClean="0">
                <a:solidFill>
                  <a:srgbClr val="920000"/>
                </a:solid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trường</a:t>
            </a:r>
            <a:endParaRPr lang="zh-CN" altLang="en-US" sz="4400" b="1" dirty="0">
              <a:solidFill>
                <a:srgbClr val="920000"/>
              </a:solidFill>
              <a:effectLst>
                <a:outerShdw dist="38100" dir="2700000" sx="101000" sy="101000" algn="tl" rotWithShape="0">
                  <a:srgbClr val="0070C0"/>
                </a:outerShdw>
              </a:effectLst>
              <a:latin typeface="Times New Roman" pitchFamily="18" charset="0"/>
              <a:ea typeface="Arial-Rounded" panose="020B0500000000000000" pitchFamily="34" charset="-93"/>
              <a:cs typeface="Times New Roman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03180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\Downloads\q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00200"/>
            <a:ext cx="8534399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本框 109"/>
          <p:cNvSpPr txBox="1"/>
          <p:nvPr/>
        </p:nvSpPr>
        <p:spPr>
          <a:xfrm>
            <a:off x="2133600" y="381000"/>
            <a:ext cx="5410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solidFill>
                  <a:srgbClr val="920000"/>
                </a:solid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Cảnh</a:t>
            </a:r>
            <a:r>
              <a:rPr lang="en-US" altLang="zh-CN" sz="4400" b="1" dirty="0" smtClean="0">
                <a:solidFill>
                  <a:srgbClr val="920000"/>
                </a:solid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4400" b="1" dirty="0" err="1" smtClean="0">
                <a:solidFill>
                  <a:srgbClr val="920000"/>
                </a:solid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đồng</a:t>
            </a:r>
            <a:r>
              <a:rPr lang="en-US" altLang="zh-CN" sz="4400" b="1" dirty="0" smtClean="0">
                <a:solidFill>
                  <a:srgbClr val="920000"/>
                </a:solid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4400" b="1" dirty="0" err="1" smtClean="0">
                <a:solidFill>
                  <a:srgbClr val="920000"/>
                </a:solid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quê</a:t>
            </a:r>
            <a:endParaRPr lang="zh-CN" altLang="en-US" sz="4400" b="1" dirty="0">
              <a:solidFill>
                <a:srgbClr val="920000"/>
              </a:solidFill>
              <a:effectLst>
                <a:outerShdw dist="38100" dir="2700000" sx="101000" sy="101000" algn="tl" rotWithShape="0">
                  <a:srgbClr val="0070C0"/>
                </a:outerShdw>
              </a:effectLst>
              <a:latin typeface="Times New Roman" pitchFamily="18" charset="0"/>
              <a:ea typeface="Arial-Rounded" panose="020B0500000000000000" pitchFamily="34" charset="-93"/>
              <a:cs typeface="Times New Roman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7954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ownloads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447800"/>
            <a:ext cx="8588889" cy="5202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本框 109"/>
          <p:cNvSpPr txBox="1"/>
          <p:nvPr/>
        </p:nvSpPr>
        <p:spPr>
          <a:xfrm>
            <a:off x="1066800" y="381000"/>
            <a:ext cx="7315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solidFill>
                  <a:srgbClr val="920000"/>
                </a:solid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Cảnh</a:t>
            </a:r>
            <a:r>
              <a:rPr lang="en-US" altLang="zh-CN" sz="4400" b="1" dirty="0" smtClean="0">
                <a:solidFill>
                  <a:srgbClr val="920000"/>
                </a:solid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4400" b="1" dirty="0" err="1" smtClean="0">
                <a:solidFill>
                  <a:srgbClr val="920000"/>
                </a:solid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cầu</a:t>
            </a:r>
            <a:r>
              <a:rPr lang="en-US" altLang="zh-CN" sz="4400" b="1" dirty="0" smtClean="0">
                <a:solidFill>
                  <a:srgbClr val="920000"/>
                </a:solid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4400" b="1" dirty="0" err="1" smtClean="0">
                <a:solidFill>
                  <a:srgbClr val="920000"/>
                </a:solid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Bàn</a:t>
            </a:r>
            <a:r>
              <a:rPr lang="en-US" altLang="zh-CN" sz="4400" b="1" dirty="0" smtClean="0">
                <a:solidFill>
                  <a:srgbClr val="920000"/>
                </a:solid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4400" b="1" dirty="0" err="1" smtClean="0">
                <a:solidFill>
                  <a:srgbClr val="920000"/>
                </a:solid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Tay</a:t>
            </a:r>
            <a:r>
              <a:rPr lang="en-US" altLang="zh-CN" sz="4400" b="1" dirty="0" smtClean="0">
                <a:solidFill>
                  <a:srgbClr val="920000"/>
                </a:solid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ở </a:t>
            </a:r>
            <a:r>
              <a:rPr lang="en-US" altLang="zh-CN" sz="4400" b="1" dirty="0" err="1" smtClean="0">
                <a:solidFill>
                  <a:srgbClr val="920000"/>
                </a:solid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Bà</a:t>
            </a:r>
            <a:r>
              <a:rPr lang="en-US" altLang="zh-CN" sz="4400" b="1" dirty="0" smtClean="0">
                <a:solidFill>
                  <a:srgbClr val="920000"/>
                </a:solid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4400" b="1" dirty="0" err="1" smtClean="0">
                <a:solidFill>
                  <a:srgbClr val="920000"/>
                </a:solid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Nà</a:t>
            </a:r>
            <a:endParaRPr lang="zh-CN" altLang="en-US" sz="4400" b="1" dirty="0">
              <a:solidFill>
                <a:srgbClr val="920000"/>
              </a:solidFill>
              <a:effectLst>
                <a:outerShdw dist="38100" dir="2700000" sx="101000" sy="101000" algn="tl" rotWithShape="0">
                  <a:srgbClr val="0070C0"/>
                </a:outerShdw>
              </a:effectLst>
              <a:latin typeface="Times New Roman" pitchFamily="18" charset="0"/>
              <a:ea typeface="Arial-Rounded" panose="020B0500000000000000" pitchFamily="34" charset="-93"/>
              <a:cs typeface="Times New Roman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01406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sz="8800" b="1" dirty="0" err="1" smtClean="0">
                <a:solidFill>
                  <a:srgbClr val="FF660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Tiết</a:t>
            </a:r>
            <a:r>
              <a:rPr lang="en-US" sz="8800" b="1" dirty="0" smtClean="0">
                <a:solidFill>
                  <a:srgbClr val="FF660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rPr>
              <a:t> </a:t>
            </a:r>
            <a:r>
              <a:rPr lang="en-US" sz="8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8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769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ownloads\images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47800"/>
            <a:ext cx="8336438" cy="5158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本框 109"/>
          <p:cNvSpPr txBox="1"/>
          <p:nvPr/>
        </p:nvSpPr>
        <p:spPr>
          <a:xfrm>
            <a:off x="2133600" y="381000"/>
            <a:ext cx="5410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solidFill>
                  <a:srgbClr val="920000"/>
                </a:solid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Cảnh</a:t>
            </a:r>
            <a:r>
              <a:rPr lang="en-US" altLang="zh-CN" sz="4400" b="1" dirty="0" smtClean="0">
                <a:solidFill>
                  <a:srgbClr val="920000"/>
                </a:solid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4400" b="1" dirty="0" err="1" smtClean="0">
                <a:solidFill>
                  <a:srgbClr val="920000"/>
                </a:solid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cầu</a:t>
            </a:r>
            <a:r>
              <a:rPr lang="en-US" altLang="zh-CN" sz="4400" b="1" dirty="0" smtClean="0">
                <a:solidFill>
                  <a:srgbClr val="920000"/>
                </a:solid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4400" b="1" dirty="0" err="1" smtClean="0">
                <a:solidFill>
                  <a:srgbClr val="920000"/>
                </a:solid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Rồng</a:t>
            </a:r>
            <a:endParaRPr lang="zh-CN" altLang="en-US" sz="4400" b="1" dirty="0">
              <a:solidFill>
                <a:srgbClr val="920000"/>
              </a:solidFill>
              <a:effectLst>
                <a:outerShdw dist="38100" dir="2700000" sx="101000" sy="101000" algn="tl" rotWithShape="0">
                  <a:srgbClr val="0070C0"/>
                </a:outerShdw>
              </a:effectLst>
              <a:latin typeface="Times New Roman" pitchFamily="18" charset="0"/>
              <a:ea typeface="Arial-Rounded" panose="020B0500000000000000" pitchFamily="34" charset="-93"/>
              <a:cs typeface="Times New Roman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34007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ownloads\14029-DEM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905000"/>
            <a:ext cx="8534400" cy="4628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109"/>
          <p:cNvSpPr txBox="1"/>
          <p:nvPr/>
        </p:nvSpPr>
        <p:spPr>
          <a:xfrm>
            <a:off x="2286000" y="524119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solidFill>
                  <a:srgbClr val="920000"/>
                </a:solid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Cảnh</a:t>
            </a:r>
            <a:r>
              <a:rPr lang="en-US" altLang="zh-CN" sz="4400" b="1" dirty="0" smtClean="0">
                <a:solidFill>
                  <a:srgbClr val="920000"/>
                </a:solid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4400" b="1" dirty="0" err="1" smtClean="0">
                <a:solidFill>
                  <a:srgbClr val="920000"/>
                </a:solid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biển</a:t>
            </a:r>
            <a:endParaRPr lang="zh-CN" altLang="en-US" sz="4400" b="1" dirty="0">
              <a:solidFill>
                <a:srgbClr val="920000"/>
              </a:solidFill>
              <a:effectLst>
                <a:outerShdw dist="38100" dir="2700000" sx="101000" sy="101000" algn="tl" rotWithShape="0">
                  <a:srgbClr val="0070C0"/>
                </a:outerShdw>
              </a:effectLst>
              <a:latin typeface="Times New Roman" pitchFamily="18" charset="0"/>
              <a:ea typeface="Arial-Rounded" panose="020B0500000000000000" pitchFamily="34" charset="-93"/>
              <a:cs typeface="Times New Roman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93130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09600" y="1295400"/>
            <a:ext cx="800100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4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4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:</a:t>
            </a:r>
          </a:p>
          <a:p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sân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nhộn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4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0191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2955436" y="1888945"/>
            <a:ext cx="5337371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213232" y="2534506"/>
            <a:ext cx="1672968" cy="1280925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5237588"/>
            <a:ext cx="1346512" cy="87732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5" y="4613426"/>
            <a:ext cx="422431" cy="10268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2" y="5419918"/>
            <a:ext cx="712475" cy="467604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4" y="2817504"/>
            <a:ext cx="422431" cy="10268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3" y="3543347"/>
            <a:ext cx="726307" cy="467603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50" y="1667332"/>
            <a:ext cx="422431" cy="10268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658297"/>
            <a:ext cx="350702" cy="968409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2388954"/>
            <a:ext cx="2038360" cy="1398511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432118" y="484137"/>
            <a:ext cx="1398511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419030" y="1282855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solidFill>
                  <a:srgbClr val="920000"/>
                </a:solid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lang="en-US" altLang="zh-CN" sz="4400" b="1" dirty="0" smtClean="0">
                <a:solidFill>
                  <a:srgbClr val="920000"/>
                </a:solid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solidFill>
                  <a:srgbClr val="920000"/>
                </a:solid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lao</a:t>
            </a:r>
            <a:endParaRPr lang="zh-CN" altLang="en-US" sz="4400" b="1" dirty="0">
              <a:solidFill>
                <a:srgbClr val="920000"/>
              </a:solid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605701"/>
            <a:ext cx="2248544" cy="1004180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7" y="3269456"/>
            <a:ext cx="1125835" cy="3476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323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51112" y="340863"/>
            <a:ext cx="86868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400" b="1" dirty="0" smtClean="0">
                <a:solidFill>
                  <a:srgbClr val="F14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b/  HOẠT ĐỘNG 2:</a:t>
            </a:r>
          </a:p>
          <a:p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v</a:t>
            </a:r>
            <a:r>
              <a:rPr lang="vi-VN" sz="4400" b="1" dirty="0" smtClean="0">
                <a:latin typeface="Times New Roman" pitchFamily="18" charset="0"/>
                <a:cs typeface="Times New Roman" pitchFamily="18" charset="0"/>
              </a:rPr>
              <a:t>ẽ </a:t>
            </a:r>
            <a:r>
              <a:rPr lang="vi-VN" sz="4400" b="1" dirty="0">
                <a:latin typeface="Times New Roman" pitchFamily="18" charset="0"/>
                <a:cs typeface="Times New Roman" pitchFamily="18" charset="0"/>
              </a:rPr>
              <a:t>một bức tranh về cảnh vật xung quanh và đặt tên cho bức </a:t>
            </a:r>
            <a:r>
              <a:rPr lang="vi-VN" sz="4400" b="1" dirty="0" smtClean="0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4525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51112" y="340863"/>
            <a:ext cx="86868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ý :  </a:t>
            </a:r>
            <a:r>
              <a:rPr lang="vi-VN" sz="4400" b="1" dirty="0" smtClean="0">
                <a:latin typeface="Times New Roman" pitchFamily="18" charset="0"/>
                <a:cs typeface="Times New Roman" pitchFamily="18" charset="0"/>
              </a:rPr>
              <a:t>Vẽ </a:t>
            </a:r>
            <a:r>
              <a:rPr lang="vi-VN" sz="4400" b="1" dirty="0">
                <a:latin typeface="Times New Roman" pitchFamily="18" charset="0"/>
                <a:cs typeface="Times New Roman" pitchFamily="18" charset="0"/>
              </a:rPr>
              <a:t>một bức tranh về cảnh vật xung </a:t>
            </a:r>
            <a:r>
              <a:rPr lang="vi-VN" sz="4400" b="1" dirty="0" smtClean="0"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C:\Users\Admin\Downloads\tran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162" y="2362200"/>
            <a:ext cx="4073238" cy="41148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Admin\Downloads\Tranh-ve-phong-canh-bien-lop-7-3bfe35ca77a2f07e78debdffb5c3eb3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362200"/>
            <a:ext cx="3908712" cy="41148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8235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51112" y="340863"/>
            <a:ext cx="8686800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400" b="1" dirty="0" smtClean="0">
                <a:solidFill>
                  <a:srgbClr val="F1442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b/  HOẠT ĐỘNG 3: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endParaRPr lang="en-US" sz="4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GV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sẵn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ngắn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in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1 HS 1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bất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kỳ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HS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(3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).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gv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4525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C:\Users\Admin\Downloads\142673-dong-dao-ve-cu-qua-660x44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8686800" cy="61722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8068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dmin\Downloads\bf80dc2db1bdf39ee70924b3927b154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8610599" cy="63246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6592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Admin\Downloads\c9e718d1d7ce3f138c98eb0357b0daf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71450"/>
            <a:ext cx="8763000" cy="657225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8143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2955436" y="1888945"/>
            <a:ext cx="5337371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2355149"/>
            <a:ext cx="1783380" cy="1161044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5237588"/>
            <a:ext cx="1346512" cy="87732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5" y="4613426"/>
            <a:ext cx="422431" cy="10268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2" y="5419918"/>
            <a:ext cx="712475" cy="467604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4" y="2817504"/>
            <a:ext cx="422431" cy="10268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3" y="3543347"/>
            <a:ext cx="726307" cy="467603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50" y="1667332"/>
            <a:ext cx="422431" cy="10268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658297"/>
            <a:ext cx="350702" cy="968409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2388954"/>
            <a:ext cx="2038360" cy="1398511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026701" y="386831"/>
            <a:ext cx="1398511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104781"/>
            <a:ext cx="5213131" cy="6410988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3100805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6" y="184503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605701"/>
            <a:ext cx="2248544" cy="1004180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7" y="3269456"/>
            <a:ext cx="1125835" cy="3476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247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Admin\Downloads\unnam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04800"/>
            <a:ext cx="8763000" cy="62484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3849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Admin\Downloads\images (3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8686800" cy="647699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8985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1" y="704055"/>
            <a:ext cx="1996233" cy="891500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2438400"/>
            <a:ext cx="9143998" cy="4005651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9613558" cy="2010708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72" y="428363"/>
            <a:ext cx="9248571" cy="10693183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138398" y="2023919"/>
            <a:ext cx="6253677" cy="4592245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6" name="文本框 95"/>
          <p:cNvSpPr txBox="1"/>
          <p:nvPr/>
        </p:nvSpPr>
        <p:spPr>
          <a:xfrm>
            <a:off x="1917595" y="3403589"/>
            <a:ext cx="4872801" cy="916452"/>
          </a:xfrm>
          <a:prstGeom prst="rect">
            <a:avLst/>
          </a:prstGeom>
          <a:noFill/>
        </p:spPr>
        <p:txBody>
          <a:bodyPr wrap="none" rtlCol="0">
            <a:prstTxWarp prst="textDoubleWave1">
              <a:avLst/>
            </a:prstTxWarp>
            <a:spAutoFit/>
          </a:bodyPr>
          <a:lstStyle/>
          <a:p>
            <a:r>
              <a:rPr lang="en-US" altLang="zh-CN" sz="3600" dirty="0" err="1" smtClean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Tạm</a:t>
            </a:r>
            <a:r>
              <a:rPr lang="en-US" altLang="zh-CN" sz="3600" dirty="0" smtClean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biệt</a:t>
            </a:r>
            <a:r>
              <a:rPr lang="en-US" altLang="zh-CN" sz="3600" dirty="0" smtClean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3600" dirty="0" smtClean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600" dirty="0" smtClean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! </a:t>
            </a:r>
            <a:endParaRPr lang="zh-CN" altLang="en-US" sz="3600" dirty="0">
              <a:solidFill>
                <a:srgbClr val="FF66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8" y="-32952"/>
            <a:ext cx="2545493" cy="3285056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4840823"/>
            <a:ext cx="2063578" cy="1620820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1" y="3481240"/>
            <a:ext cx="1053959" cy="2687453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4800725"/>
            <a:ext cx="2088292" cy="162082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3330309"/>
            <a:ext cx="1632418" cy="3377231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6168693"/>
            <a:ext cx="9144000" cy="686217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1" y="6878953"/>
            <a:ext cx="9144000" cy="569031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6487466"/>
            <a:ext cx="9144000" cy="36563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099854" y="6015145"/>
            <a:ext cx="609600" cy="8128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9662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audio>
              <p:cMediaNode vol="80000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6F1162E0-5263-4568-95A7-97DE0AA56844}"/>
              </a:ext>
            </a:extLst>
          </p:cNvPr>
          <p:cNvSpPr/>
          <p:nvPr/>
        </p:nvSpPr>
        <p:spPr>
          <a:xfrm>
            <a:off x="319177" y="296252"/>
            <a:ext cx="85056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vi-VN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nhắc lại tên bài học trước và nói về một số điều thú vị mà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 học được</a:t>
            </a:r>
            <a:r>
              <a:rPr lang="vi-VN" sz="32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C:\Users\Admin\AppData\Local\Temp\Rar$DIa0.678\CD7 BAI 7.2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894"/>
          <a:stretch/>
        </p:blipFill>
        <p:spPr bwMode="auto">
          <a:xfrm>
            <a:off x="533400" y="1600200"/>
            <a:ext cx="8158412" cy="5029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608922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2955436" y="1888945"/>
            <a:ext cx="5337371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2355149"/>
            <a:ext cx="1783380" cy="1161044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5237588"/>
            <a:ext cx="1346512" cy="87732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5" y="4613426"/>
            <a:ext cx="422431" cy="10268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2" y="5419918"/>
            <a:ext cx="712475" cy="467604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4" y="2817504"/>
            <a:ext cx="422431" cy="10268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63591" y="3728669"/>
            <a:ext cx="726307" cy="467603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50" y="1667332"/>
            <a:ext cx="422431" cy="10268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658297"/>
            <a:ext cx="350702" cy="968409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2388954"/>
            <a:ext cx="2038360" cy="1398511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026701" y="386831"/>
            <a:ext cx="1398511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104781"/>
            <a:ext cx="5213131" cy="6410988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367390" y="2353405"/>
            <a:ext cx="307482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 HOẠT 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95988" y="116697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605701"/>
            <a:ext cx="2248544" cy="1004180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7" y="3269456"/>
            <a:ext cx="1125835" cy="3476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013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AppData\Local\Temp\Rar$DIa0.929\CD7 BAI ON TAP 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943" b="40994" l="9648" r="868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079" t="32467" r="39395" b="61984"/>
          <a:stretch/>
        </p:blipFill>
        <p:spPr bwMode="auto">
          <a:xfrm>
            <a:off x="3352800" y="2862261"/>
            <a:ext cx="2057400" cy="1993821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</p:pic>
      <p:sp>
        <p:nvSpPr>
          <p:cNvPr id="4" name="文本框 109"/>
          <p:cNvSpPr txBox="1"/>
          <p:nvPr/>
        </p:nvSpPr>
        <p:spPr>
          <a:xfrm>
            <a:off x="209550" y="156120"/>
            <a:ext cx="862965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a/ HOẠT ĐỘNG 1 : </a:t>
            </a:r>
          </a:p>
          <a:p>
            <a:pPr algn="ctr"/>
            <a:r>
              <a:rPr lang="vi-VN" sz="4400" b="1" dirty="0" smtClean="0">
                <a:latin typeface="+mj-lt"/>
              </a:rPr>
              <a:t>Tìm </a:t>
            </a:r>
            <a:r>
              <a:rPr lang="vi-VN" sz="4400" b="1" dirty="0">
                <a:latin typeface="+mj-lt"/>
              </a:rPr>
              <a:t>từ ngữ có tiếng chứa </a:t>
            </a:r>
            <a:r>
              <a:rPr lang="vi-VN" sz="4400" b="1" dirty="0" smtClean="0">
                <a:latin typeface="+mj-lt"/>
              </a:rPr>
              <a:t>vần</a:t>
            </a:r>
            <a:r>
              <a:rPr lang="en-US" sz="4400" b="1" dirty="0" smtClean="0">
                <a:latin typeface="+mj-lt"/>
              </a:rPr>
              <a:t> :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+mj-lt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708944"/>
            <a:ext cx="1812172" cy="1720056"/>
          </a:xfrm>
          <a:prstGeom prst="rect">
            <a:avLst/>
          </a:pr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2" t="11005" r="910" b="14333"/>
          <a:stretch/>
        </p:blipFill>
        <p:spPr bwMode="auto">
          <a:xfrm>
            <a:off x="685801" y="4457699"/>
            <a:ext cx="2057399" cy="1865485"/>
          </a:xfrm>
          <a:prstGeom prst="rect">
            <a:avLst/>
          </a:pr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3635" r="7293"/>
          <a:stretch/>
        </p:blipFill>
        <p:spPr bwMode="auto">
          <a:xfrm>
            <a:off x="6284119" y="4648200"/>
            <a:ext cx="2250281" cy="1931312"/>
          </a:xfrm>
          <a:prstGeom prst="rect">
            <a:avLst/>
          </a:pr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24" b="1769"/>
          <a:stretch/>
        </p:blipFill>
        <p:spPr bwMode="auto">
          <a:xfrm>
            <a:off x="6284119" y="2114550"/>
            <a:ext cx="2250281" cy="1908180"/>
          </a:xfrm>
          <a:prstGeom prst="rect">
            <a:avLst/>
          </a:pr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3499106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2955436" y="1888945"/>
            <a:ext cx="5337371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2355149"/>
            <a:ext cx="1783380" cy="1161044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5237588"/>
            <a:ext cx="1346512" cy="87732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5" y="4613426"/>
            <a:ext cx="422431" cy="10268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2" y="5419918"/>
            <a:ext cx="712475" cy="467604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4" y="2817504"/>
            <a:ext cx="422431" cy="10268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63591" y="3728669"/>
            <a:ext cx="726307" cy="467603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50" y="1667332"/>
            <a:ext cx="422431" cy="10268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658297"/>
            <a:ext cx="350702" cy="968409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2388954"/>
            <a:ext cx="2038360" cy="1398511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026701" y="386831"/>
            <a:ext cx="1398511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0" y="116352"/>
            <a:ext cx="4919441" cy="6306207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916620" y="2580635"/>
            <a:ext cx="30748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 LAO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605701"/>
            <a:ext cx="2248544" cy="1004180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7" y="3269456"/>
            <a:ext cx="1125835" cy="3476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050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75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7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AppData\Local\Temp\Rar$DIa0.866\CD7 BAI ON TAP 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1938" b="9412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57" t="50176" r="11522" b="9353"/>
          <a:stretch/>
        </p:blipFill>
        <p:spPr bwMode="auto">
          <a:xfrm>
            <a:off x="228600" y="2209800"/>
            <a:ext cx="8686800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本框 109"/>
          <p:cNvSpPr txBox="1"/>
          <p:nvPr/>
        </p:nvSpPr>
        <p:spPr>
          <a:xfrm>
            <a:off x="0" y="228600"/>
            <a:ext cx="89154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b/ HOẠT ĐỘNG 2  : </a:t>
            </a:r>
          </a:p>
          <a:p>
            <a:pPr algn="ctr"/>
            <a:r>
              <a:rPr lang="vi-VN" sz="4000" b="1" dirty="0" smtClean="0">
                <a:latin typeface="+mj-lt"/>
              </a:rPr>
              <a:t>Xếp </a:t>
            </a:r>
            <a:r>
              <a:rPr lang="vi-VN" sz="4000" b="1" dirty="0">
                <a:latin typeface="+mj-lt"/>
              </a:rPr>
              <a:t>các từ ngữ vào nhóm phù </a:t>
            </a:r>
            <a:r>
              <a:rPr lang="vi-VN" sz="4000" b="1" dirty="0" smtClean="0">
                <a:latin typeface="+mj-lt"/>
              </a:rPr>
              <a:t>hợp</a:t>
            </a:r>
            <a:r>
              <a:rPr lang="en-US" sz="4000" b="1" dirty="0" smtClean="0">
                <a:latin typeface="+mj-lt"/>
              </a:rPr>
              <a:t> (</a:t>
            </a:r>
            <a:r>
              <a:rPr lang="vi-VN" sz="4000" b="1" dirty="0">
                <a:latin typeface="+mj-lt"/>
              </a:rPr>
              <a:t>nhìn thấy, nghe thấy, ngửi thấy</a:t>
            </a:r>
            <a:r>
              <a:rPr lang="en-US" sz="4000" b="1" dirty="0" smtClean="0">
                <a:latin typeface="+mj-lt"/>
              </a:rPr>
              <a:t>)</a:t>
            </a:r>
            <a:r>
              <a:rPr lang="vi-VN" sz="4000" b="1" dirty="0" smtClean="0">
                <a:latin typeface="+mj-lt"/>
              </a:rPr>
              <a:t>:</a:t>
            </a:r>
            <a:endParaRPr lang="en-US" sz="4000" b="1" dirty="0">
              <a:latin typeface="+mj-lt"/>
            </a:endParaRPr>
          </a:p>
          <a:p>
            <a:pPr algn="ctr"/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62022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109"/>
          <p:cNvSpPr txBox="1"/>
          <p:nvPr/>
        </p:nvSpPr>
        <p:spPr>
          <a:xfrm>
            <a:off x="2743200" y="228600"/>
            <a:ext cx="3886200" cy="76944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4400" b="1" dirty="0" smtClean="0">
                <a:latin typeface="+mj-lt"/>
              </a:rPr>
              <a:t>nhìn thấy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0624" y="2714408"/>
            <a:ext cx="2514601" cy="1990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61" y="4106863"/>
            <a:ext cx="3115218" cy="2630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978" y="1299365"/>
            <a:ext cx="2292114" cy="214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4724400"/>
            <a:ext cx="2922089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1465" y="2286000"/>
            <a:ext cx="2203935" cy="1892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 descr="C:\Users\Admin\AppData\Local\Temp\Rar$DIa0.866\CD7 BAI ON TAP 1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1938" b="9412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826" t="63459" r="12392" b="24296"/>
          <a:stretch/>
        </p:blipFill>
        <p:spPr bwMode="auto">
          <a:xfrm>
            <a:off x="6517092" y="4144963"/>
            <a:ext cx="2774169" cy="1798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22" y="1296985"/>
            <a:ext cx="3544778" cy="126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0624" y="2785844"/>
            <a:ext cx="2514601" cy="1990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61" y="4178299"/>
            <a:ext cx="3115218" cy="2630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978" y="1370801"/>
            <a:ext cx="2292114" cy="214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4795836"/>
            <a:ext cx="2922089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1465" y="2357436"/>
            <a:ext cx="2203935" cy="1892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 descr="C:\Users\Admin\AppData\Local\Temp\Rar$DIa0.866\CD7 BAI ON TAP 1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1938" b="9412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826" t="63459" r="12392" b="24296"/>
          <a:stretch/>
        </p:blipFill>
        <p:spPr bwMode="auto">
          <a:xfrm>
            <a:off x="6517092" y="4216399"/>
            <a:ext cx="2774169" cy="1798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22" y="1368421"/>
            <a:ext cx="3544778" cy="126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8663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3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8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4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othecary">
  <a:themeElements>
    <a:clrScheme name="Apothecary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Apothecary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pothecary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Apothecary</Template>
  <TotalTime>465</TotalTime>
  <Words>298</Words>
  <Application>Microsoft Office PowerPoint</Application>
  <PresentationFormat>On-screen Show (4:3)</PresentationFormat>
  <Paragraphs>54</Paragraphs>
  <Slides>32</Slides>
  <Notes>9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Apothecary</vt:lpstr>
      <vt:lpstr>PowerPoint Presentation</vt:lpstr>
      <vt:lpstr>Tiết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73</cp:revision>
  <dcterms:created xsi:type="dcterms:W3CDTF">2020-08-16T09:23:36Z</dcterms:created>
  <dcterms:modified xsi:type="dcterms:W3CDTF">2021-04-26T05:19:11Z</dcterms:modified>
</cp:coreProperties>
</file>