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124" autoAdjust="0"/>
  </p:normalViewPr>
  <p:slideViewPr>
    <p:cSldViewPr>
      <p:cViewPr>
        <p:scale>
          <a:sx n="96" d="100"/>
          <a:sy n="96" d="100"/>
        </p:scale>
        <p:origin x="-294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46C1A-72E4-4A5C-B498-F5361E2B1CE0}" type="datetimeFigureOut">
              <a:rPr lang="en-SG" smtClean="0"/>
              <a:t>23/1/2018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697CC2-0449-47AA-927F-0BFA9FD22BE4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219971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 i="1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defRPr sz="2000" b="1" i="1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defRPr sz="2000" b="1" i="1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defRPr sz="2000" b="1" i="1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defRPr sz="2000" b="1" i="1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 i="1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fld id="{610FB10D-B024-47D8-8129-4D716014D13F}" type="slidenum">
              <a:rPr lang="en-US" altLang="en-US" sz="1200"/>
              <a:pPr/>
              <a:t>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137432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80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8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269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430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424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245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91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998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328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424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0BE12-0CD6-43D0-976D-0A43E9583A73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33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0BE12-0CD6-43D0-976D-0A43E9583A73}" type="datetimeFigureOut">
              <a:rPr lang="en-US" smtClean="0"/>
              <a:t>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0D620-22C1-43E2-9F79-6C67B6829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448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0" y="3505200"/>
            <a:ext cx="436563" cy="431800"/>
          </a:xfrm>
          <a:prstGeom prst="irregularSeal1">
            <a:avLst/>
          </a:prstGeom>
          <a:gradFill rotWithShape="1">
            <a:gsLst>
              <a:gs pos="0">
                <a:srgbClr val="FF0066"/>
              </a:gs>
              <a:gs pos="100000">
                <a:srgbClr val="FF0000">
                  <a:alpha val="3998"/>
                </a:srgbClr>
              </a:gs>
            </a:gsLst>
            <a:path path="rect">
              <a:fillToRect r="100000" b="10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6818313" y="6240463"/>
            <a:ext cx="271462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auto">
          <a:xfrm>
            <a:off x="2479675" y="6026150"/>
            <a:ext cx="58737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8042275" y="6203950"/>
            <a:ext cx="546100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>
            <a:off x="7437438" y="5865813"/>
            <a:ext cx="604837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652463" y="219075"/>
            <a:ext cx="606425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5" name="AutoShape 10"/>
          <p:cNvSpPr>
            <a:spLocks noChangeArrowheads="1"/>
          </p:cNvSpPr>
          <p:nvPr/>
        </p:nvSpPr>
        <p:spPr bwMode="auto">
          <a:xfrm>
            <a:off x="8521700" y="398463"/>
            <a:ext cx="606425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6" name="AutoShape 11"/>
          <p:cNvSpPr>
            <a:spLocks noChangeArrowheads="1"/>
          </p:cNvSpPr>
          <p:nvPr/>
        </p:nvSpPr>
        <p:spPr bwMode="auto">
          <a:xfrm>
            <a:off x="628650" y="5953125"/>
            <a:ext cx="604838" cy="403225"/>
          </a:xfrm>
          <a:prstGeom prst="star4">
            <a:avLst>
              <a:gd name="adj" fmla="val 125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7" name="AutoShape 12"/>
          <p:cNvSpPr>
            <a:spLocks noChangeArrowheads="1"/>
          </p:cNvSpPr>
          <p:nvPr/>
        </p:nvSpPr>
        <p:spPr bwMode="auto">
          <a:xfrm>
            <a:off x="142875" y="4156075"/>
            <a:ext cx="58737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8" name="AutoShape 13"/>
          <p:cNvSpPr>
            <a:spLocks noChangeArrowheads="1"/>
          </p:cNvSpPr>
          <p:nvPr/>
        </p:nvSpPr>
        <p:spPr bwMode="auto">
          <a:xfrm>
            <a:off x="5495925" y="5529263"/>
            <a:ext cx="588963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6084888" y="0"/>
            <a:ext cx="587375" cy="53975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00082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0" name="AutoShape 15"/>
          <p:cNvSpPr>
            <a:spLocks noChangeArrowheads="1"/>
          </p:cNvSpPr>
          <p:nvPr/>
        </p:nvSpPr>
        <p:spPr bwMode="auto">
          <a:xfrm>
            <a:off x="8718550" y="1866900"/>
            <a:ext cx="544513" cy="3048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1" name="AutoShape 16"/>
          <p:cNvSpPr>
            <a:spLocks noChangeArrowheads="1"/>
          </p:cNvSpPr>
          <p:nvPr/>
        </p:nvSpPr>
        <p:spPr bwMode="auto">
          <a:xfrm>
            <a:off x="0" y="838200"/>
            <a:ext cx="454025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2" name="AutoShape 17"/>
          <p:cNvSpPr>
            <a:spLocks noChangeArrowheads="1"/>
          </p:cNvSpPr>
          <p:nvPr/>
        </p:nvSpPr>
        <p:spPr bwMode="auto">
          <a:xfrm>
            <a:off x="8172450" y="0"/>
            <a:ext cx="271463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3" name="AutoShape 18"/>
          <p:cNvSpPr>
            <a:spLocks noChangeArrowheads="1"/>
          </p:cNvSpPr>
          <p:nvPr/>
        </p:nvSpPr>
        <p:spPr bwMode="auto">
          <a:xfrm>
            <a:off x="0" y="4953000"/>
            <a:ext cx="454025" cy="3048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4" name="AutoShape 19"/>
          <p:cNvSpPr>
            <a:spLocks noChangeArrowheads="1"/>
          </p:cNvSpPr>
          <p:nvPr/>
        </p:nvSpPr>
        <p:spPr bwMode="auto">
          <a:xfrm>
            <a:off x="8477250" y="4514850"/>
            <a:ext cx="544513" cy="381000"/>
          </a:xfrm>
          <a:prstGeom prst="star5">
            <a:avLst/>
          </a:prstGeom>
          <a:gradFill rotWithShape="1">
            <a:gsLst>
              <a:gs pos="0">
                <a:srgbClr val="FFFF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" name="AutoShape 20"/>
          <p:cNvSpPr>
            <a:spLocks noChangeArrowheads="1"/>
          </p:cNvSpPr>
          <p:nvPr/>
        </p:nvSpPr>
        <p:spPr bwMode="auto">
          <a:xfrm>
            <a:off x="1544638" y="304800"/>
            <a:ext cx="271462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6" name="AutoShape 21"/>
          <p:cNvSpPr>
            <a:spLocks noChangeArrowheads="1"/>
          </p:cNvSpPr>
          <p:nvPr/>
        </p:nvSpPr>
        <p:spPr bwMode="auto">
          <a:xfrm>
            <a:off x="8674100" y="3811588"/>
            <a:ext cx="271463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7" name="AutoShape 22"/>
          <p:cNvSpPr>
            <a:spLocks noChangeArrowheads="1"/>
          </p:cNvSpPr>
          <p:nvPr/>
        </p:nvSpPr>
        <p:spPr bwMode="auto">
          <a:xfrm>
            <a:off x="2995613" y="0"/>
            <a:ext cx="273050" cy="3810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8" name="AutoShape 23"/>
          <p:cNvSpPr>
            <a:spLocks noChangeArrowheads="1"/>
          </p:cNvSpPr>
          <p:nvPr/>
        </p:nvSpPr>
        <p:spPr bwMode="auto">
          <a:xfrm>
            <a:off x="0" y="2209800"/>
            <a:ext cx="363538" cy="4572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9" name="AutoShape 24"/>
          <p:cNvSpPr>
            <a:spLocks noChangeArrowheads="1"/>
          </p:cNvSpPr>
          <p:nvPr/>
        </p:nvSpPr>
        <p:spPr bwMode="auto">
          <a:xfrm>
            <a:off x="8513763" y="5203825"/>
            <a:ext cx="487362" cy="685800"/>
          </a:xfrm>
          <a:prstGeom prst="irregularSeal1">
            <a:avLst/>
          </a:prstGeom>
          <a:gradFill rotWithShape="1">
            <a:gsLst>
              <a:gs pos="0">
                <a:srgbClr val="FF0000"/>
              </a:gs>
              <a:gs pos="100000">
                <a:srgbClr val="1907FD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30" name="AutoShape 25"/>
          <p:cNvSpPr>
            <a:spLocks noChangeArrowheads="1"/>
          </p:cNvSpPr>
          <p:nvPr/>
        </p:nvSpPr>
        <p:spPr bwMode="auto">
          <a:xfrm>
            <a:off x="8947150" y="2719388"/>
            <a:ext cx="363538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1" name="AutoShape 26"/>
          <p:cNvSpPr>
            <a:spLocks noChangeArrowheads="1"/>
          </p:cNvSpPr>
          <p:nvPr/>
        </p:nvSpPr>
        <p:spPr bwMode="auto">
          <a:xfrm>
            <a:off x="1243013" y="6394450"/>
            <a:ext cx="36195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2" name="AutoShape 27"/>
          <p:cNvSpPr>
            <a:spLocks noChangeArrowheads="1"/>
          </p:cNvSpPr>
          <p:nvPr/>
        </p:nvSpPr>
        <p:spPr bwMode="auto">
          <a:xfrm>
            <a:off x="8247063" y="996950"/>
            <a:ext cx="363537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3" name="AutoShape 28"/>
          <p:cNvSpPr>
            <a:spLocks noChangeArrowheads="1"/>
          </p:cNvSpPr>
          <p:nvPr/>
        </p:nvSpPr>
        <p:spPr bwMode="auto">
          <a:xfrm>
            <a:off x="3903663" y="0"/>
            <a:ext cx="365125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4" name="AutoShape 29"/>
          <p:cNvSpPr>
            <a:spLocks noChangeArrowheads="1"/>
          </p:cNvSpPr>
          <p:nvPr/>
        </p:nvSpPr>
        <p:spPr bwMode="auto">
          <a:xfrm>
            <a:off x="0" y="1524000"/>
            <a:ext cx="363538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5" name="AutoShape 30"/>
          <p:cNvSpPr>
            <a:spLocks noChangeArrowheads="1"/>
          </p:cNvSpPr>
          <p:nvPr/>
        </p:nvSpPr>
        <p:spPr bwMode="auto">
          <a:xfrm>
            <a:off x="587375" y="5053013"/>
            <a:ext cx="36195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6" name="AutoShape 31"/>
          <p:cNvSpPr>
            <a:spLocks noChangeArrowheads="1"/>
          </p:cNvSpPr>
          <p:nvPr/>
        </p:nvSpPr>
        <p:spPr bwMode="auto">
          <a:xfrm>
            <a:off x="8582025" y="3449638"/>
            <a:ext cx="365125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7" name="AutoShape 32"/>
          <p:cNvSpPr>
            <a:spLocks noChangeArrowheads="1"/>
          </p:cNvSpPr>
          <p:nvPr/>
        </p:nvSpPr>
        <p:spPr bwMode="auto">
          <a:xfrm>
            <a:off x="7250113" y="6169025"/>
            <a:ext cx="36195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8" name="AutoShape 33"/>
          <p:cNvSpPr>
            <a:spLocks noChangeArrowheads="1"/>
          </p:cNvSpPr>
          <p:nvPr/>
        </p:nvSpPr>
        <p:spPr bwMode="auto">
          <a:xfrm>
            <a:off x="8761413" y="1289050"/>
            <a:ext cx="460375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" name="AutoShape 34"/>
          <p:cNvSpPr>
            <a:spLocks noChangeArrowheads="1"/>
          </p:cNvSpPr>
          <p:nvPr/>
        </p:nvSpPr>
        <p:spPr bwMode="auto">
          <a:xfrm>
            <a:off x="2452688" y="304800"/>
            <a:ext cx="458787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" name="AutoShape 35"/>
          <p:cNvSpPr>
            <a:spLocks noChangeArrowheads="1"/>
          </p:cNvSpPr>
          <p:nvPr/>
        </p:nvSpPr>
        <p:spPr bwMode="auto">
          <a:xfrm>
            <a:off x="363538" y="1524000"/>
            <a:ext cx="460375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1" name="AutoShape 36"/>
          <p:cNvSpPr>
            <a:spLocks noChangeArrowheads="1"/>
          </p:cNvSpPr>
          <p:nvPr/>
        </p:nvSpPr>
        <p:spPr bwMode="auto">
          <a:xfrm>
            <a:off x="7535863" y="381000"/>
            <a:ext cx="461962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2" name="AutoShape 37"/>
          <p:cNvSpPr>
            <a:spLocks noChangeArrowheads="1"/>
          </p:cNvSpPr>
          <p:nvPr/>
        </p:nvSpPr>
        <p:spPr bwMode="auto">
          <a:xfrm>
            <a:off x="8716963" y="5943600"/>
            <a:ext cx="460375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3" name="AutoShape 38"/>
          <p:cNvSpPr>
            <a:spLocks noChangeArrowheads="1"/>
          </p:cNvSpPr>
          <p:nvPr/>
        </p:nvSpPr>
        <p:spPr bwMode="auto">
          <a:xfrm>
            <a:off x="3717925" y="5741988"/>
            <a:ext cx="363538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4" name="AutoShape 39"/>
          <p:cNvSpPr>
            <a:spLocks noChangeArrowheads="1"/>
          </p:cNvSpPr>
          <p:nvPr/>
        </p:nvSpPr>
        <p:spPr bwMode="auto">
          <a:xfrm>
            <a:off x="454025" y="2590800"/>
            <a:ext cx="363538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45" name="Picture 42" descr="RNBOWBTN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711575"/>
            <a:ext cx="415925" cy="34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12" name="WordArt 46"/>
          <p:cNvSpPr>
            <a:spLocks noChangeArrowheads="1" noChangeShapeType="1" noTextEdit="1"/>
          </p:cNvSpPr>
          <p:nvPr/>
        </p:nvSpPr>
        <p:spPr bwMode="auto">
          <a:xfrm>
            <a:off x="1309688" y="1285875"/>
            <a:ext cx="657225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SG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 </a:t>
            </a:r>
            <a:r>
              <a:rPr lang="en-SG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LỚP 3/4</a:t>
            </a:r>
          </a:p>
        </p:txBody>
      </p:sp>
      <p:sp>
        <p:nvSpPr>
          <p:cNvPr id="3113" name="WordArt 47"/>
          <p:cNvSpPr>
            <a:spLocks noChangeArrowheads="1" noChangeShapeType="1" noTextEdit="1"/>
          </p:cNvSpPr>
          <p:nvPr/>
        </p:nvSpPr>
        <p:spPr bwMode="auto">
          <a:xfrm>
            <a:off x="100013" y="2252663"/>
            <a:ext cx="9028112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dirty="0">
                <a:solidFill>
                  <a:srgbClr val="FF0000"/>
                </a:solidFill>
              </a:rPr>
              <a:t>Nhân hóa. Ôn tập cách đặt và trả lời câu hỏi </a:t>
            </a:r>
            <a:r>
              <a:rPr lang="vi-VN" sz="3600" b="1" i="1" dirty="0">
                <a:solidFill>
                  <a:srgbClr val="FF0000"/>
                </a:solidFill>
              </a:rPr>
              <a:t>Khi nào</a:t>
            </a:r>
            <a:r>
              <a:rPr lang="vi-VN" sz="3600" b="1" dirty="0" smtClean="0">
                <a:solidFill>
                  <a:srgbClr val="FF0000"/>
                </a:solidFill>
              </a:rPr>
              <a:t>?</a:t>
            </a:r>
            <a:endParaRPr lang="vi-VN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81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7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9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 nodeType="clickPar">
                      <p:stCondLst>
                        <p:cond delay="indefinite"/>
                      </p:stCondLst>
                      <p:childTnLst>
                        <p:par>
                          <p:cTn id="2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9" dur="5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4" dur="2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2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2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112" grpId="0" animBg="1"/>
      <p:bldP spid="311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467544" y="665401"/>
            <a:ext cx="727280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vi-VN" sz="80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33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  <a:reflection blurRad="6350" stA="55000" endA="50" endPos="85000" dist="29997" dir="5400000" sy="-100000" algn="bl" rotWithShape="0"/>
                </a:effectLst>
                <a:latin typeface="+mj-lt"/>
              </a:rPr>
              <a:t>Trò chơi </a:t>
            </a:r>
            <a:r>
              <a:rPr lang="vi-VN" sz="8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  <a:reflection blurRad="6350" stA="55000" endA="50" endPos="85000" dist="29997" dir="5400000" sy="-100000" algn="bl" rotWithShape="0"/>
                </a:effectLst>
                <a:latin typeface="+mj-lt"/>
              </a:rPr>
              <a:t>RUNG CHUÔNG VÀNG</a:t>
            </a:r>
            <a:endParaRPr lang="en-US" sz="8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  <a:reflection blurRad="6350" stA="55000" endA="50" endPos="85000" dist="29997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2624713"/>
            <a:ext cx="7488832" cy="31085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2060"/>
                </a:solidFill>
                <a:latin typeface="+mj-lt"/>
              </a:rPr>
              <a:t>Tổng số câu hỏi: 5 câu. Mỗi câu hỏi được trả lời trong thời gian 10 </a:t>
            </a:r>
            <a:r>
              <a:rPr lang="vi-VN" sz="2800" dirty="0" smtClean="0">
                <a:solidFill>
                  <a:srgbClr val="002060"/>
                </a:solidFill>
                <a:latin typeface="+mj-lt"/>
              </a:rPr>
              <a:t>giây.</a:t>
            </a:r>
          </a:p>
          <a:p>
            <a:r>
              <a:rPr lang="vi-VN" sz="2800" dirty="0" smtClean="0">
                <a:solidFill>
                  <a:srgbClr val="002060"/>
                </a:solidFill>
                <a:latin typeface="+mj-lt"/>
              </a:rPr>
              <a:t>-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Nội dung câu trả lời được viết vào bảng </a:t>
            </a:r>
            <a:r>
              <a:rPr lang="vi-VN" sz="2800" dirty="0" smtClean="0">
                <a:solidFill>
                  <a:srgbClr val="002060"/>
                </a:solidFill>
                <a:latin typeface="+mj-lt"/>
              </a:rPr>
              <a:t>con.</a:t>
            </a:r>
          </a:p>
          <a:p>
            <a:r>
              <a:rPr lang="vi-VN" sz="2800" dirty="0" smtClean="0">
                <a:solidFill>
                  <a:srgbClr val="002060"/>
                </a:solidFill>
                <a:latin typeface="+mj-lt"/>
              </a:rPr>
              <a:t>-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Em nào trả lời đúng được tiếp tục tham gia trò chơi, em nào trả lời sai ở câu hỏi nào thì không được tham gia trò chơi tiếp</a:t>
            </a:r>
            <a:r>
              <a:rPr lang="vi-VN" sz="2800" dirty="0" smtClean="0">
                <a:solidFill>
                  <a:srgbClr val="002060"/>
                </a:solidFill>
                <a:latin typeface="+mj-lt"/>
              </a:rPr>
              <a:t>.</a:t>
            </a:r>
          </a:p>
          <a:p>
            <a:r>
              <a:rPr lang="vi-VN" sz="2800" dirty="0" smtClean="0">
                <a:solidFill>
                  <a:srgbClr val="002060"/>
                </a:solidFill>
                <a:latin typeface="+mj-lt"/>
              </a:rPr>
              <a:t>- 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Em nào trả lời được nhiều câu nhất là </a:t>
            </a:r>
            <a:r>
              <a:rPr lang="vi-VN" sz="2800" dirty="0" smtClean="0">
                <a:solidFill>
                  <a:srgbClr val="002060"/>
                </a:solidFill>
                <a:latin typeface="+mj-lt"/>
              </a:rPr>
              <a:t>thắng.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2103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indefinite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5" grpId="1" build="allAtOnce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11560" y="2268263"/>
            <a:ext cx="6264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4"/>
            <a:r>
              <a:rPr lang="vi-VN" sz="4000" b="1" dirty="0" smtClean="0">
                <a:solidFill>
                  <a:srgbClr val="002060"/>
                </a:solidFill>
                <a:latin typeface="+mj-lt"/>
                <a:ea typeface="Cambria Math" panose="02040503050406030204" pitchFamily="18" charset="0"/>
              </a:rPr>
              <a:t>Củng cố, dặn dò</a:t>
            </a:r>
            <a:endParaRPr lang="vi-VN" sz="4000" b="1" dirty="0">
              <a:solidFill>
                <a:srgbClr val="002060"/>
              </a:solidFill>
              <a:latin typeface="+mj-lt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32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39552" y="-1467544"/>
            <a:ext cx="8064896" cy="504056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>
                <a:gd name="adj" fmla="val 921091"/>
              </a:avLst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vi-VN" sz="72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CÁM ƠN VÀ CHÚC SỨC KHỎE</a:t>
            </a:r>
            <a:endParaRPr lang="en-US" sz="72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3709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repeatCount="indefinite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mph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32" presetClass="emph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1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  <p:bldP spid="5" grpId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5668"/>
            <a:ext cx="9143999" cy="684233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91957" y="2502423"/>
            <a:ext cx="7206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b="1" dirty="0">
                <a:solidFill>
                  <a:srgbClr val="FF0000"/>
                </a:solidFill>
              </a:rPr>
              <a:t>K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41091" y="2643936"/>
            <a:ext cx="720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 smtClean="0">
                <a:solidFill>
                  <a:srgbClr val="FFC000"/>
                </a:solidFill>
              </a:rPr>
              <a:t>H</a:t>
            </a:r>
            <a:endParaRPr lang="en-US" sz="4800" b="1" dirty="0">
              <a:solidFill>
                <a:srgbClr val="FFC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8061" y="2911372"/>
            <a:ext cx="720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solidFill>
                  <a:srgbClr val="C00000"/>
                </a:solidFill>
              </a:rPr>
              <a:t>Ở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53984" y="2732669"/>
            <a:ext cx="720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 smtClean="0">
                <a:solidFill>
                  <a:srgbClr val="00B050"/>
                </a:solidFill>
              </a:rPr>
              <a:t>I</a:t>
            </a:r>
            <a:endParaRPr lang="en-US" sz="4800" b="1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56271" y="2629360"/>
            <a:ext cx="7206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b="1" dirty="0">
                <a:solidFill>
                  <a:srgbClr val="FF0000"/>
                </a:solidFill>
              </a:rPr>
              <a:t>Đ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49252" y="2538047"/>
            <a:ext cx="1225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solidFill>
                  <a:srgbClr val="C00000"/>
                </a:solidFill>
              </a:rPr>
              <a:t>Ộ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71089" y="2594757"/>
            <a:ext cx="7206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800" b="1" dirty="0">
                <a:solidFill>
                  <a:srgbClr val="00B050"/>
                </a:solidFill>
              </a:rPr>
              <a:t>N</a:t>
            </a:r>
            <a:endParaRPr lang="en-US" sz="4800" b="1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04816" y="2721694"/>
            <a:ext cx="6537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b="1" dirty="0" smtClean="0">
                <a:solidFill>
                  <a:srgbClr val="7030A0"/>
                </a:solidFill>
              </a:rPr>
              <a:t>G</a:t>
            </a:r>
            <a:endParaRPr lang="en-US" sz="5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69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26" presetClass="emph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0" presetID="32" presetClass="emph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26" presetClass="emph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32" presetClass="emph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 vol="85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8" name="Horizontal Scroll 7"/>
          <p:cNvSpPr/>
          <p:nvPr/>
        </p:nvSpPr>
        <p:spPr>
          <a:xfrm>
            <a:off x="194676" y="2299661"/>
            <a:ext cx="8769812" cy="2497491"/>
          </a:xfrm>
          <a:prstGeom prst="horizontalScrol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99592" y="2876743"/>
            <a:ext cx="7594547" cy="144655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4400" b="1" dirty="0" smtClean="0">
                <a:solidFill>
                  <a:srgbClr val="FF0000"/>
                </a:solidFill>
                <a:latin typeface="+mj-lt"/>
              </a:rPr>
              <a:t>Nhân hóa. Ôn tập cách đặt và trả lời câu hỏi </a:t>
            </a:r>
            <a:r>
              <a:rPr lang="vi-VN" sz="4400" b="1" i="1" dirty="0" smtClean="0">
                <a:solidFill>
                  <a:srgbClr val="FF0000"/>
                </a:solidFill>
                <a:latin typeface="+mj-lt"/>
              </a:rPr>
              <a:t>Khi nào</a:t>
            </a:r>
            <a:r>
              <a:rPr lang="vi-VN" sz="4400" b="1" dirty="0" smtClean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824811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7" presetClass="emph" presetSubtype="0" repeatCount="2000" fill="remove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" dur="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" dur="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mph" presetSubtype="2" repeatCount="400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7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7" grpId="1" animBg="1"/>
      <p:bldP spid="7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Content Placeholder 1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8" name="TextBox 7"/>
          <p:cNvSpPr txBox="1"/>
          <p:nvPr/>
        </p:nvSpPr>
        <p:spPr>
          <a:xfrm>
            <a:off x="816286" y="106397"/>
            <a:ext cx="7594547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0000"/>
                </a:solidFill>
                <a:latin typeface="+mj-lt"/>
              </a:rPr>
              <a:t>Nhân hóa. Ôn tập cách đặt và trả lời câu hỏi </a:t>
            </a:r>
            <a:r>
              <a:rPr lang="vi-VN" sz="3200" b="1" i="1" dirty="0" smtClean="0">
                <a:solidFill>
                  <a:srgbClr val="FF0000"/>
                </a:solidFill>
                <a:latin typeface="+mj-lt"/>
              </a:rPr>
              <a:t>Khi nào</a:t>
            </a:r>
            <a:r>
              <a:rPr lang="vi-VN" sz="3200" b="1" dirty="0" smtClean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0282" y="1196752"/>
            <a:ext cx="8690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1: Đọc hai khổ thơ dưới đây và trả lời câu hỏi: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9692" y="1772816"/>
            <a:ext cx="36523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Mặt trời gác núi</a:t>
            </a:r>
          </a:p>
          <a:p>
            <a:r>
              <a:rPr lang="vi-VN" sz="2800" dirty="0" smtClean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Bóng tối lan dần</a:t>
            </a:r>
          </a:p>
          <a:p>
            <a:r>
              <a:rPr lang="vi-VN" sz="2800" dirty="0" smtClean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Anh Đóm chuyên cần</a:t>
            </a:r>
          </a:p>
          <a:p>
            <a:r>
              <a:rPr lang="vi-VN" sz="2800" dirty="0" smtClean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Lên đèn đi gác</a:t>
            </a:r>
            <a:r>
              <a:rPr lang="vi-VN" sz="28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.</a:t>
            </a:r>
            <a:endParaRPr lang="vi-VN" sz="2800" dirty="0" smtClean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32040" y="1700808"/>
            <a:ext cx="36523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002060"/>
                </a:solidFill>
                <a:latin typeface="+mj-lt"/>
              </a:rPr>
              <a:t>Theo làn gió mát</a:t>
            </a:r>
          </a:p>
          <a:p>
            <a:r>
              <a:rPr lang="vi-VN" sz="2800" dirty="0" smtClean="0">
                <a:solidFill>
                  <a:srgbClr val="002060"/>
                </a:solidFill>
                <a:latin typeface="+mj-lt"/>
              </a:rPr>
              <a:t>Đóm đi rất êm,</a:t>
            </a:r>
          </a:p>
          <a:p>
            <a:r>
              <a:rPr lang="vi-VN" sz="2800" dirty="0" smtClean="0">
                <a:solidFill>
                  <a:srgbClr val="002060"/>
                </a:solidFill>
                <a:latin typeface="+mj-lt"/>
              </a:rPr>
              <a:t>Đi suốt một đêm</a:t>
            </a:r>
          </a:p>
          <a:p>
            <a:r>
              <a:rPr lang="vi-VN" sz="2800" dirty="0" smtClean="0">
                <a:solidFill>
                  <a:srgbClr val="002060"/>
                </a:solidFill>
                <a:latin typeface="+mj-lt"/>
              </a:rPr>
              <a:t>Lo cho người ngủ.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92300" y="3429000"/>
            <a:ext cx="36523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Võ Quảng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949" y="4005064"/>
            <a:ext cx="5497163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Con đom đóm được gọi bằng gì?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948" y="4542219"/>
            <a:ext cx="9061051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Tính nết và hoạt động của đom đóm được tả bằng những từ ngữ nào?</a:t>
            </a:r>
          </a:p>
        </p:txBody>
      </p:sp>
    </p:spTree>
    <p:extLst>
      <p:ext uri="{BB962C8B-B14F-4D97-AF65-F5344CB8AC3E}">
        <p14:creationId xmlns:p14="http://schemas.microsoft.com/office/powerpoint/2010/main" val="24440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56"/>
            <a:ext cx="9144000" cy="6835244"/>
          </a:xfr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2845792"/>
              </p:ext>
            </p:extLst>
          </p:nvPr>
        </p:nvGraphicFramePr>
        <p:xfrm>
          <a:off x="415636" y="3715464"/>
          <a:ext cx="8188812" cy="2737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6607"/>
                <a:gridCol w="2455821"/>
                <a:gridCol w="3456384"/>
              </a:tblGrid>
              <a:tr h="1184656"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553216">
                <a:tc>
                  <a:txBody>
                    <a:bodyPr/>
                    <a:lstStyle/>
                    <a:p>
                      <a:pPr algn="ctr"/>
                      <a:endParaRPr lang="vi-VN" sz="28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8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  <a:p>
                      <a:r>
                        <a:rPr lang="vi-VN" sz="2800" dirty="0" smtClean="0">
                          <a:solidFill>
                            <a:srgbClr val="002060"/>
                          </a:solidFill>
                          <a:latin typeface="+mj-lt"/>
                        </a:rPr>
                        <a:t>     </a:t>
                      </a:r>
                      <a:endParaRPr lang="en-US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16286" y="106397"/>
            <a:ext cx="7594547" cy="1077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0000"/>
                </a:solidFill>
                <a:latin typeface="+mj-lt"/>
              </a:rPr>
              <a:t>Nhân hóa. Ôn tập cách đặt và trả lời câu hỏi </a:t>
            </a:r>
            <a:r>
              <a:rPr lang="vi-VN" sz="3200" b="1" i="1" dirty="0" smtClean="0">
                <a:solidFill>
                  <a:srgbClr val="FF0000"/>
                </a:solidFill>
                <a:latin typeface="+mj-lt"/>
              </a:rPr>
              <a:t>Khi nào</a:t>
            </a:r>
            <a:r>
              <a:rPr lang="vi-VN" sz="3200" b="1" dirty="0" smtClean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0282" y="1196752"/>
            <a:ext cx="8690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1: Đọc hai khổ thơ dưới đây và trả lời câu hỏi: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9692" y="1829142"/>
            <a:ext cx="36523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Mặt trời gác núi</a:t>
            </a:r>
          </a:p>
          <a:p>
            <a:r>
              <a:rPr lang="vi-VN" sz="2800" dirty="0" smtClean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Bóng tối lan dần</a:t>
            </a:r>
          </a:p>
          <a:p>
            <a:r>
              <a:rPr lang="vi-VN" sz="2800" dirty="0" smtClean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Anh Đóm chuyên cần</a:t>
            </a:r>
          </a:p>
          <a:p>
            <a:r>
              <a:rPr lang="vi-VN" sz="2800" dirty="0" smtClean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Lên đèn đi gác</a:t>
            </a:r>
            <a:r>
              <a:rPr lang="vi-VN" sz="28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.</a:t>
            </a:r>
            <a:endParaRPr lang="vi-VN" sz="2800" dirty="0" smtClean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32040" y="1757134"/>
            <a:ext cx="36523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002060"/>
                </a:solidFill>
                <a:latin typeface="+mj-lt"/>
              </a:rPr>
              <a:t>Theo làn gió mát</a:t>
            </a:r>
          </a:p>
          <a:p>
            <a:r>
              <a:rPr lang="vi-VN" sz="2800" dirty="0" smtClean="0">
                <a:solidFill>
                  <a:srgbClr val="002060"/>
                </a:solidFill>
                <a:latin typeface="+mj-lt"/>
              </a:rPr>
              <a:t>Đóm đi rất êm,</a:t>
            </a:r>
          </a:p>
          <a:p>
            <a:r>
              <a:rPr lang="vi-VN" sz="2800" dirty="0" smtClean="0">
                <a:solidFill>
                  <a:srgbClr val="002060"/>
                </a:solidFill>
                <a:latin typeface="+mj-lt"/>
              </a:rPr>
              <a:t>Đi suốt một đêm</a:t>
            </a:r>
          </a:p>
          <a:p>
            <a:r>
              <a:rPr lang="vi-VN" sz="2800" dirty="0" smtClean="0">
                <a:solidFill>
                  <a:srgbClr val="002060"/>
                </a:solidFill>
                <a:latin typeface="+mj-lt"/>
              </a:rPr>
              <a:t>Lo cho người ngủ.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3772197"/>
            <a:ext cx="24482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FF0000"/>
                </a:solidFill>
                <a:latin typeface="+mj-lt"/>
              </a:rPr>
              <a:t>Con đom đóm được gọi bằng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  <a:p>
            <a:endParaRPr lang="en-US" sz="28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43808" y="3772196"/>
            <a:ext cx="23302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Tính nết của đom đóm</a:t>
            </a:r>
            <a:endParaRPr lang="en-US" sz="28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4128" y="3804580"/>
            <a:ext cx="23302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Hoạt động của đom đóm</a:t>
            </a:r>
            <a:endParaRPr lang="en-US" sz="28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15616" y="5301208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vi-VN" sz="2800" dirty="0">
                <a:solidFill>
                  <a:srgbClr val="002060"/>
                </a:solidFill>
                <a:latin typeface="+mj-lt"/>
              </a:rPr>
              <a:t>Anh</a:t>
            </a:r>
            <a:r>
              <a:rPr lang="vi-VN" sz="2800" dirty="0">
                <a:latin typeface="+mj-lt"/>
              </a:rPr>
              <a:t> </a:t>
            </a:r>
            <a:endParaRPr lang="en-US" sz="28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21360" y="5321944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vi-VN" sz="2800" dirty="0" smtClean="0">
                <a:solidFill>
                  <a:srgbClr val="002060"/>
                </a:solidFill>
                <a:latin typeface="+mj-lt"/>
              </a:rPr>
              <a:t>Chuyên cần</a:t>
            </a:r>
            <a:r>
              <a:rPr lang="vi-VN" sz="2800" dirty="0" smtClean="0">
                <a:latin typeface="+mj-lt"/>
              </a:rPr>
              <a:t> </a:t>
            </a:r>
            <a:endParaRPr lang="en-US" sz="28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92080" y="4941168"/>
            <a:ext cx="36464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solidFill>
                  <a:srgbClr val="002060"/>
                </a:solidFill>
                <a:latin typeface="+mj-lt"/>
              </a:rPr>
              <a:t>Lên đèn, đi gác, đi rất êm, đi suốt, lo cho người ngủ.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883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Content Placeholder 2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3" y="0"/>
            <a:ext cx="9122648" cy="6857999"/>
          </a:xfrm>
        </p:spPr>
      </p:pic>
      <p:sp>
        <p:nvSpPr>
          <p:cNvPr id="5" name="TextBox 4"/>
          <p:cNvSpPr txBox="1"/>
          <p:nvPr/>
        </p:nvSpPr>
        <p:spPr>
          <a:xfrm>
            <a:off x="0" y="1124744"/>
            <a:ext cx="8532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2: Trong bài thơ </a:t>
            </a:r>
            <a:r>
              <a:rPr lang="vi-VN" sz="24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Anh Đom Đóm </a:t>
            </a:r>
            <a:r>
              <a:rPr lang="vi-VN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(đã học trong học kì I), còn những con vật nào nữa được gọi và tả như người (nhân hóa) 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6286" y="44624"/>
            <a:ext cx="7594547" cy="1077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0000"/>
                </a:solidFill>
                <a:latin typeface="+mj-lt"/>
              </a:rPr>
              <a:t>Nhân hóa. Ôn tập cách đặt và trả lời câu hỏi </a:t>
            </a:r>
            <a:r>
              <a:rPr lang="vi-VN" sz="3200" b="1" i="1" dirty="0" smtClean="0">
                <a:solidFill>
                  <a:srgbClr val="FF0000"/>
                </a:solidFill>
                <a:latin typeface="+mj-lt"/>
              </a:rPr>
              <a:t>Khi nào</a:t>
            </a:r>
            <a:r>
              <a:rPr lang="vi-VN" sz="3200" b="1" dirty="0" smtClean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683568" y="1916832"/>
            <a:ext cx="338437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932040" y="1916832"/>
            <a:ext cx="271389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267158"/>
              </p:ext>
            </p:extLst>
          </p:nvPr>
        </p:nvGraphicFramePr>
        <p:xfrm>
          <a:off x="323528" y="2397081"/>
          <a:ext cx="8627983" cy="4200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2520280"/>
                <a:gridCol w="3803447"/>
              </a:tblGrid>
              <a:tr h="1319951"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866574">
                <a:tc>
                  <a:txBody>
                    <a:bodyPr/>
                    <a:lstStyle/>
                    <a:p>
                      <a:pPr algn="ctr"/>
                      <a:endParaRPr lang="vi-VN" sz="28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013746">
                <a:tc>
                  <a:txBody>
                    <a:bodyPr/>
                    <a:lstStyle/>
                    <a:p>
                      <a:pPr algn="ctr"/>
                      <a:endParaRPr lang="vi-VN" sz="28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vi-VN" sz="2800" dirty="0" smtClean="0">
                        <a:solidFill>
                          <a:srgbClr val="002060"/>
                        </a:solidFill>
                        <a:latin typeface="+mj-lt"/>
                      </a:endParaRPr>
                    </a:p>
                    <a:p>
                      <a:r>
                        <a:rPr lang="vi-VN" sz="2800" dirty="0" smtClean="0">
                          <a:solidFill>
                            <a:srgbClr val="002060"/>
                          </a:solidFill>
                          <a:latin typeface="+mj-lt"/>
                        </a:rPr>
                        <a:t>     </a:t>
                      </a:r>
                      <a:endParaRPr lang="en-US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002060"/>
                        </a:solidFill>
                        <a:latin typeface="+mj-lt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395536" y="2564904"/>
            <a:ext cx="2160240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Tên các con vật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99792" y="2546901"/>
            <a:ext cx="2330210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Các con vật được gọi bằng</a:t>
            </a:r>
            <a:endParaRPr lang="en-US" sz="2800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36096" y="2546901"/>
            <a:ext cx="3240360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Các con vật được tả như tả người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1560" y="4345940"/>
            <a:ext cx="173949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 smtClean="0">
                <a:latin typeface="+mj-lt"/>
              </a:rPr>
              <a:t>Cò Bợ</a:t>
            </a:r>
            <a:endParaRPr lang="en-US" sz="2800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59832" y="4293096"/>
            <a:ext cx="173949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 smtClean="0">
                <a:latin typeface="+mj-lt"/>
              </a:rPr>
              <a:t>Chị </a:t>
            </a:r>
            <a:endParaRPr lang="en-US" sz="2800" dirty="0"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36096" y="3916213"/>
            <a:ext cx="3312368" cy="138499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Ru con: Ru hỡi/ Ru hời?/ Hỡi bé tôi ơi/ Ngủ cho ngon giấc </a:t>
            </a:r>
            <a:endParaRPr lang="en-US" sz="2800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1560" y="5805264"/>
            <a:ext cx="173949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 smtClean="0">
                <a:latin typeface="+mj-lt"/>
              </a:rPr>
              <a:t>Vạc</a:t>
            </a:r>
            <a:endParaRPr lang="en-US" sz="2800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084415" y="5858108"/>
            <a:ext cx="173949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 smtClean="0">
                <a:latin typeface="+mj-lt"/>
              </a:rPr>
              <a:t>Thím </a:t>
            </a:r>
            <a:endParaRPr lang="en-US" sz="2800" dirty="0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796135" y="5805264"/>
            <a:ext cx="2614697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 smtClean="0">
                <a:latin typeface="+mj-lt"/>
              </a:rPr>
              <a:t>Lặng lẽ mò tôm</a:t>
            </a:r>
            <a:endParaRPr lang="en-US" sz="2800" dirty="0">
              <a:latin typeface="+mj-lt"/>
            </a:endParaRPr>
          </a:p>
        </p:txBody>
      </p:sp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764" y="2265930"/>
            <a:ext cx="4608512" cy="4475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Kết quả hình ảnh cho hình ảnh con vạ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4519" y="2276872"/>
            <a:ext cx="5418079" cy="4460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3419872" y="6165304"/>
            <a:ext cx="216024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 Con Vạc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54759" y="2247282"/>
            <a:ext cx="988849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77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 animBg="1"/>
      <p:bldP spid="17" grpId="1" animBg="1"/>
      <p:bldP spid="17" grpId="2" animBg="1"/>
      <p:bldP spid="17" grpId="3" animBg="1"/>
      <p:bldP spid="17" grpId="4" animBg="1"/>
      <p:bldP spid="18" grpId="0" animBg="1"/>
      <p:bldP spid="18" grpId="1" animBg="1"/>
      <p:bldP spid="18" grpId="2" animBg="1"/>
      <p:bldP spid="18" grpId="3" animBg="1"/>
      <p:bldP spid="18" grpId="4" animBg="1"/>
      <p:bldP spid="19" grpId="0" animBg="1"/>
      <p:bldP spid="19" grpId="1" animBg="1"/>
      <p:bldP spid="19" grpId="2" animBg="1"/>
      <p:bldP spid="19" grpId="3" animBg="1"/>
      <p:bldP spid="19" grpId="4" animBg="1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2" grpId="3" animBg="1"/>
      <p:bldP spid="22" grpId="4" animBg="1"/>
      <p:bldP spid="23" grpId="0" animBg="1"/>
      <p:bldP spid="23" grpId="1" animBg="1"/>
      <p:bldP spid="23" grpId="2" animBg="1"/>
      <p:bldP spid="23" grpId="3" animBg="1"/>
      <p:bldP spid="23" grpId="4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5" grpId="3" animBg="1"/>
      <p:bldP spid="26" grpId="0" animBg="1"/>
      <p:bldP spid="26" grpId="1" animBg="1"/>
      <p:bldP spid="26" grpId="2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0"/>
            <a:ext cx="9505056" cy="6957392"/>
          </a:xfrm>
        </p:spPr>
      </p:pic>
      <p:sp>
        <p:nvSpPr>
          <p:cNvPr id="6" name="TextBox 5"/>
          <p:cNvSpPr txBox="1"/>
          <p:nvPr/>
        </p:nvSpPr>
        <p:spPr>
          <a:xfrm>
            <a:off x="137953" y="1412776"/>
            <a:ext cx="4434047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002060"/>
                </a:solidFill>
                <a:latin typeface="+mj-lt"/>
              </a:rPr>
              <a:t>- Em hiểu nhân hóa là gì?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16286" y="106397"/>
            <a:ext cx="7594547" cy="1077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0000"/>
                </a:solidFill>
                <a:latin typeface="+mj-lt"/>
              </a:rPr>
              <a:t>Nhân hóa. Ôn tập cách đặt và trả lời câu hỏi </a:t>
            </a:r>
            <a:r>
              <a:rPr lang="vi-VN" sz="3200" b="1" i="1" dirty="0" smtClean="0">
                <a:solidFill>
                  <a:srgbClr val="FF0000"/>
                </a:solidFill>
                <a:latin typeface="+mj-lt"/>
              </a:rPr>
              <a:t>Khi nào</a:t>
            </a:r>
            <a:r>
              <a:rPr lang="vi-VN" sz="3200" b="1" dirty="0" smtClean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sp>
        <p:nvSpPr>
          <p:cNvPr id="12" name="Flowchart: Preparation 11"/>
          <p:cNvSpPr/>
          <p:nvPr/>
        </p:nvSpPr>
        <p:spPr>
          <a:xfrm>
            <a:off x="395536" y="2132856"/>
            <a:ext cx="8100392" cy="1656184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691680" y="2268451"/>
            <a:ext cx="57606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>
                <a:solidFill>
                  <a:srgbClr val="FF0000"/>
                </a:solidFill>
                <a:latin typeface="+mj-lt"/>
              </a:rPr>
              <a:t>N</a:t>
            </a:r>
            <a:r>
              <a:rPr lang="vi-VN" sz="2800" b="1" u="sng" dirty="0" smtClean="0">
                <a:solidFill>
                  <a:srgbClr val="FF0000"/>
                </a:solidFill>
                <a:latin typeface="+mj-lt"/>
              </a:rPr>
              <a:t>hân </a:t>
            </a:r>
            <a:r>
              <a:rPr lang="vi-VN" sz="2800" b="1" u="sng" dirty="0">
                <a:solidFill>
                  <a:srgbClr val="FF0000"/>
                </a:solidFill>
                <a:latin typeface="+mj-lt"/>
              </a:rPr>
              <a:t>hóa 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là</a:t>
            </a:r>
            <a:r>
              <a:rPr lang="vi-VN" sz="2800" dirty="0">
                <a:solidFill>
                  <a:srgbClr val="FF0000"/>
                </a:solidFill>
                <a:latin typeface="+mj-lt"/>
              </a:rPr>
              <a:t> 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gọi hoặc tả con vật, cây cối, đồ vật,... bằng những từ ngữ vốn được dùng để gọi hoặc tả con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người</a:t>
            </a:r>
            <a:r>
              <a:rPr lang="vi-VN" sz="2800" dirty="0" smtClean="0">
                <a:solidFill>
                  <a:srgbClr val="FF0000"/>
                </a:solidFill>
                <a:latin typeface="+mj-lt"/>
              </a:rPr>
              <a:t>.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953" y="3933056"/>
            <a:ext cx="7674407" cy="10772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002060"/>
                </a:solidFill>
                <a:latin typeface="+mj-lt"/>
              </a:rPr>
              <a:t>- Vì sao có thể nói hình ảnh của Cò bợ và Vạc là những hình ảnh nhân hóa?</a:t>
            </a:r>
          </a:p>
        </p:txBody>
      </p:sp>
      <p:sp>
        <p:nvSpPr>
          <p:cNvPr id="19" name="Flowchart: Preparation 18"/>
          <p:cNvSpPr/>
          <p:nvPr/>
        </p:nvSpPr>
        <p:spPr>
          <a:xfrm>
            <a:off x="263906" y="5085184"/>
            <a:ext cx="8100392" cy="1656184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601608" y="5220779"/>
            <a:ext cx="59947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Vì Cò Bợ và Vạc được gọi như người bằng những từ ngữ tả người đang: ru con, lặng lẽ mò tôm.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7473" y="1622120"/>
            <a:ext cx="7674407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002060"/>
                </a:solidFill>
                <a:latin typeface="+mj-lt"/>
              </a:rPr>
              <a:t>- Đặt câu có sử dụng biện pháp nhân hóa?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63906" y="2483894"/>
            <a:ext cx="6822504" cy="9541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Cổng trường đang dang rộng đôi tay để đón chào các học sinh.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59188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2" grpId="0" animBg="1"/>
      <p:bldP spid="12" grpId="1" animBg="1"/>
      <p:bldP spid="13" grpId="0"/>
      <p:bldP spid="13" grpId="1"/>
      <p:bldP spid="14" grpId="0" animBg="1"/>
      <p:bldP spid="14" grpId="1" animBg="1"/>
      <p:bldP spid="19" grpId="0" animBg="1"/>
      <p:bldP spid="19" grpId="1" animBg="1"/>
      <p:bldP spid="20" grpId="0"/>
      <p:bldP spid="20" grpId="1"/>
      <p:bldP spid="21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528" y="0"/>
            <a:ext cx="9505056" cy="695739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136" y="1373867"/>
            <a:ext cx="8820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3: Tìm và gạch một gạch dưới bộ phận câu trả lời cho câu hỏi «Khi nào ?» 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6286" y="44624"/>
            <a:ext cx="7594547" cy="1077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0000"/>
                </a:solidFill>
                <a:latin typeface="+mj-lt"/>
              </a:rPr>
              <a:t>Nhân hóa. Ôn tập cách đặt và trả lời câu hỏi </a:t>
            </a:r>
            <a:r>
              <a:rPr lang="vi-VN" sz="3200" b="1" i="1" dirty="0" smtClean="0">
                <a:solidFill>
                  <a:srgbClr val="FF0000"/>
                </a:solidFill>
                <a:latin typeface="+mj-lt"/>
              </a:rPr>
              <a:t>Khi nào</a:t>
            </a:r>
            <a:r>
              <a:rPr lang="vi-VN" sz="3200" b="1" dirty="0" smtClean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473" y="2302666"/>
            <a:ext cx="7674407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C00000"/>
                </a:solidFill>
                <a:latin typeface="+mj-lt"/>
              </a:rPr>
              <a:t>a) Anh Đom Đóm lên đèn đi gác khi trời đã tối.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993" y="3022746"/>
            <a:ext cx="7674407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C00000"/>
                </a:solidFill>
                <a:latin typeface="+mj-lt"/>
              </a:rPr>
              <a:t>b</a:t>
            </a:r>
            <a:r>
              <a:rPr lang="vi-VN" sz="2800" b="1" dirty="0" smtClean="0">
                <a:solidFill>
                  <a:srgbClr val="C00000"/>
                </a:solidFill>
                <a:latin typeface="+mj-lt"/>
              </a:rPr>
              <a:t>) Tối mai, anh Đom Đóm lại đi gác.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7473" y="3790781"/>
            <a:ext cx="8640991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C00000"/>
                </a:solidFill>
                <a:latin typeface="+mj-lt"/>
              </a:rPr>
              <a:t>c</a:t>
            </a:r>
            <a:r>
              <a:rPr lang="vi-VN" sz="2800" b="1" dirty="0" smtClean="0">
                <a:solidFill>
                  <a:srgbClr val="C00000"/>
                </a:solidFill>
                <a:latin typeface="+mj-lt"/>
              </a:rPr>
              <a:t>) Chúng em học bài thơ </a:t>
            </a:r>
            <a:r>
              <a:rPr lang="vi-VN" sz="2800" b="1" i="1" dirty="0" smtClean="0">
                <a:solidFill>
                  <a:srgbClr val="C00000"/>
                </a:solidFill>
                <a:latin typeface="+mj-lt"/>
              </a:rPr>
              <a:t>Anh Đom Đóm </a:t>
            </a:r>
            <a:r>
              <a:rPr lang="vi-VN" sz="2800" b="1" dirty="0" smtClean="0">
                <a:solidFill>
                  <a:srgbClr val="C00000"/>
                </a:solidFill>
                <a:latin typeface="+mj-lt"/>
              </a:rPr>
              <a:t>trong học kì I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5220072" y="2876989"/>
            <a:ext cx="21602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83568" y="3597069"/>
            <a:ext cx="108012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444208" y="4389157"/>
            <a:ext cx="216024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-72008" y="4510861"/>
            <a:ext cx="9324528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002060"/>
                </a:solidFill>
                <a:latin typeface="+mj-lt"/>
              </a:rPr>
              <a:t>- Bộ phận câu trả lời cho câu hỏi </a:t>
            </a:r>
            <a:r>
              <a:rPr lang="vi-VN" sz="2800" b="1" i="1" dirty="0" smtClean="0">
                <a:solidFill>
                  <a:srgbClr val="002060"/>
                </a:solidFill>
                <a:latin typeface="+mj-lt"/>
              </a:rPr>
              <a:t>«Khi nào?» </a:t>
            </a:r>
            <a:r>
              <a:rPr lang="vi-VN" sz="2800" b="1" dirty="0" smtClean="0">
                <a:solidFill>
                  <a:srgbClr val="002060"/>
                </a:solidFill>
                <a:latin typeface="+mj-lt"/>
              </a:rPr>
              <a:t>thường chỉ gì?</a:t>
            </a:r>
          </a:p>
        </p:txBody>
      </p:sp>
      <p:sp>
        <p:nvSpPr>
          <p:cNvPr id="18" name="Flowchart: Preparation 17"/>
          <p:cNvSpPr/>
          <p:nvPr/>
        </p:nvSpPr>
        <p:spPr>
          <a:xfrm>
            <a:off x="1223628" y="5301208"/>
            <a:ext cx="6804756" cy="1224136"/>
          </a:xfrm>
          <a:prstGeom prst="flowChartPreparation">
            <a:avLst/>
          </a:prstGeom>
          <a:solidFill>
            <a:srgbClr val="FFFF0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195736" y="5355213"/>
            <a:ext cx="55556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Bộ phận câu trả lời cho câu hỏi «Khi nào?» thường chỉ thời gian.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6755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 animBg="1"/>
      <p:bldP spid="11" grpId="0" animBg="1"/>
      <p:bldP spid="17" grpId="0" animBg="1"/>
      <p:bldP spid="18" grpId="0" animBg="1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6" y="0"/>
            <a:ext cx="9123864" cy="6845072"/>
          </a:xfrm>
        </p:spPr>
      </p:pic>
      <p:sp>
        <p:nvSpPr>
          <p:cNvPr id="5" name="TextBox 4"/>
          <p:cNvSpPr txBox="1"/>
          <p:nvPr/>
        </p:nvSpPr>
        <p:spPr>
          <a:xfrm>
            <a:off x="236160" y="1373867"/>
            <a:ext cx="4839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Bài tập 4: </a:t>
            </a:r>
            <a:r>
              <a:rPr lang="vi-VN" sz="2800" b="1" dirty="0" smtClean="0">
                <a:solidFill>
                  <a:srgbClr val="002060"/>
                </a:solidFill>
              </a:rPr>
              <a:t>Trả </a:t>
            </a:r>
            <a:r>
              <a:rPr lang="vi-VN" sz="2800" b="1" dirty="0">
                <a:solidFill>
                  <a:srgbClr val="002060"/>
                </a:solidFill>
              </a:rPr>
              <a:t>lời câu hỏi: </a:t>
            </a:r>
            <a:endParaRPr lang="vi-VN" sz="2800" b="1" dirty="0" smtClean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16286" y="44624"/>
            <a:ext cx="7594547" cy="10772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 smtClean="0">
                <a:solidFill>
                  <a:srgbClr val="FF0000"/>
                </a:solidFill>
                <a:latin typeface="+mj-lt"/>
              </a:rPr>
              <a:t>Nhân hóa. Ôn tập cách đặt và trả lời câu hỏi </a:t>
            </a:r>
            <a:r>
              <a:rPr lang="vi-VN" sz="3200" b="1" i="1" dirty="0" smtClean="0">
                <a:solidFill>
                  <a:srgbClr val="FF0000"/>
                </a:solidFill>
                <a:latin typeface="+mj-lt"/>
              </a:rPr>
              <a:t>Khi nào</a:t>
            </a:r>
            <a:r>
              <a:rPr lang="vi-VN" sz="3200" b="1" dirty="0" smtClean="0">
                <a:solidFill>
                  <a:srgbClr val="FF0000"/>
                </a:solidFill>
                <a:latin typeface="+mj-lt"/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7473" y="1916832"/>
            <a:ext cx="676878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C00000"/>
                </a:solidFill>
                <a:latin typeface="+mj-lt"/>
              </a:rPr>
              <a:t>a) Lớp em bắt đầu vào học kì II khi nào?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24593" y="3646765"/>
            <a:ext cx="4879455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C00000"/>
                </a:solidFill>
                <a:latin typeface="+mj-lt"/>
              </a:rPr>
              <a:t>b) Khi nào học kì II kết thúc?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5553" y="5014917"/>
            <a:ext cx="5970623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C00000"/>
                </a:solidFill>
                <a:latin typeface="+mj-lt"/>
              </a:rPr>
              <a:t>c) Tháng máy các em được nghỉ hè?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67513" y="2564904"/>
            <a:ext cx="8136935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Lớp em bắt đầu vào học kì II</a:t>
            </a:r>
            <a:r>
              <a:rPr lang="vi-VN" sz="2800" dirty="0" smtClean="0">
                <a:solidFill>
                  <a:srgbClr val="FF0000"/>
                </a:solidFill>
              </a:rPr>
              <a:t> </a:t>
            </a:r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từ </a:t>
            </a:r>
            <a:r>
              <a:rPr lang="vi-VN" sz="2800" b="1" dirty="0">
                <a:solidFill>
                  <a:srgbClr val="0070C0"/>
                </a:solidFill>
                <a:latin typeface="+mj-lt"/>
              </a:rPr>
              <a:t>ngày 3 tháng 1 / khoảng đầu tháng 1 / từ thứ hai tuần sau</a:t>
            </a:r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/…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67513" y="4345940"/>
            <a:ext cx="794332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0070C0"/>
                </a:solidFill>
                <a:latin typeface="+mj-lt"/>
              </a:rPr>
              <a:t>Ngày 31 tháng 5 / cuối tháng 5 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học kì II kết thúc.</a:t>
            </a:r>
            <a:r>
              <a:rPr lang="vi-VN" sz="2800" dirty="0"/>
              <a:t> </a:t>
            </a:r>
            <a:endParaRPr lang="vi-VN" sz="2800" b="1" dirty="0" smtClean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6513" y="5733256"/>
            <a:ext cx="7797895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vi-VN" sz="2800" b="1" dirty="0">
                <a:solidFill>
                  <a:srgbClr val="0070C0"/>
                </a:solidFill>
                <a:latin typeface="+mj-lt"/>
              </a:rPr>
              <a:t>Đầu tháng 6 / ngày 2 </a:t>
            </a:r>
            <a:r>
              <a:rPr lang="vi-VN" sz="2800" b="1" dirty="0" smtClean="0">
                <a:solidFill>
                  <a:srgbClr val="0070C0"/>
                </a:solidFill>
                <a:latin typeface="+mj-lt"/>
              </a:rPr>
              <a:t>tháng </a:t>
            </a:r>
            <a:r>
              <a:rPr lang="vi-VN" sz="2800" b="1" dirty="0">
                <a:solidFill>
                  <a:srgbClr val="0070C0"/>
                </a:solidFill>
                <a:latin typeface="+mj-lt"/>
              </a:rPr>
              <a:t>6 </a:t>
            </a:r>
            <a:r>
              <a:rPr lang="vi-VN" sz="2800" b="1" dirty="0">
                <a:solidFill>
                  <a:srgbClr val="FF0000"/>
                </a:solidFill>
                <a:latin typeface="+mj-lt"/>
              </a:rPr>
              <a:t>em được </a:t>
            </a:r>
            <a:r>
              <a:rPr lang="vi-VN" sz="2800" b="1" dirty="0" smtClean="0">
                <a:solidFill>
                  <a:srgbClr val="FF0000"/>
                </a:solidFill>
                <a:latin typeface="+mj-lt"/>
              </a:rPr>
              <a:t>nghỉ hè.</a:t>
            </a:r>
          </a:p>
        </p:txBody>
      </p:sp>
    </p:spTree>
    <p:extLst>
      <p:ext uri="{BB962C8B-B14F-4D97-AF65-F5344CB8AC3E}">
        <p14:creationId xmlns:p14="http://schemas.microsoft.com/office/powerpoint/2010/main" val="2336502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 animBg="1"/>
      <p:bldP spid="13" grpId="1" animBg="1"/>
      <p:bldP spid="14" grpId="0" animBg="1"/>
      <p:bldP spid="14" grpId="1" animBg="1"/>
      <p:bldP spid="14" grpId="2" animBg="1"/>
      <p:bldP spid="19" grpId="0" animBg="1"/>
      <p:bldP spid="19" grpId="1" animBg="1"/>
      <p:bldP spid="19" grpId="2" animBg="1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1087</TotalTime>
  <Words>767</Words>
  <Application>Microsoft Office PowerPoint</Application>
  <PresentationFormat>On-screen Show (4:3)</PresentationFormat>
  <Paragraphs>86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Hoa</cp:lastModifiedBy>
  <cp:revision>28</cp:revision>
  <dcterms:created xsi:type="dcterms:W3CDTF">2017-09-15T04:17:35Z</dcterms:created>
  <dcterms:modified xsi:type="dcterms:W3CDTF">2018-01-23T01:26:51Z</dcterms:modified>
</cp:coreProperties>
</file>