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0"/>
  </p:notesMasterIdLst>
  <p:sldIdLst>
    <p:sldId id="256" r:id="rId2"/>
    <p:sldId id="290" r:id="rId3"/>
    <p:sldId id="304" r:id="rId4"/>
    <p:sldId id="305" r:id="rId5"/>
    <p:sldId id="306" r:id="rId6"/>
    <p:sldId id="307" r:id="rId7"/>
    <p:sldId id="308" r:id="rId8"/>
    <p:sldId id="280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FFCC"/>
    <a:srgbClr val="0000FF"/>
    <a:srgbClr val="FFFF66"/>
    <a:srgbClr val="FF3300"/>
    <a:srgbClr val="FFABE3"/>
    <a:srgbClr val="FF66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5364" autoAdjust="0"/>
  </p:normalViewPr>
  <p:slideViewPr>
    <p:cSldViewPr>
      <p:cViewPr varScale="1">
        <p:scale>
          <a:sx n="70" d="100"/>
          <a:sy n="70" d="100"/>
        </p:scale>
        <p:origin x="13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US" altLang="vi-VN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US" altLang="vi-VN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US" altLang="vi-VN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B0FBAF78-3A97-4E45-AB6D-739B54D1C16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88187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67DFA2-8F55-462B-8EA4-ABDE9B271CC4}" type="slidenum">
              <a:rPr lang="en-US" altLang="vi-VN"/>
              <a:pPr/>
              <a:t>8</a:t>
            </a:fld>
            <a:endParaRPr lang="en-US" altLang="vi-VN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00292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A24DF-BB13-4E3B-A3FD-D8B72ECADFB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86879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9F590-79F5-47FC-86DA-3D2D96DC9BB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40464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F6064-39C4-49BA-B249-430ABB6B535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264347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21BE4BB-4423-4A5C-9400-511B48FB8CD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54349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33431-6E34-48C8-A92E-958708C487A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8808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45904-11FE-4D68-84C9-B35C50467FD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1197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04438-9497-41DB-B576-B9A96967D90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1251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D922D-E8B7-488E-A799-B8DA92F70A0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98062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76DE78-8A8E-45A8-8C9F-9378AEFE4F9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06922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33BBD-BA3E-42D0-BA54-CF02EEDC65D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30237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FA516C-FFE9-4A4D-8F82-EEE34E5484D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08820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D9036-2FA8-4BFD-AC5D-B6EF22C8A69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2192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50000">
              <a:schemeClr val="bg1"/>
            </a:gs>
            <a:gs pos="100000">
              <a:srgbClr val="CC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altLang="vi-VN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altLang="vi-VN"/>
          </a:p>
        </p:txBody>
      </p:sp>
      <p:sp>
        <p:nvSpPr>
          <p:cNvPr id="1269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fld id="{97779939-34F4-4D91-A062-D8CCEB4F2064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gif"/><Relationship Id="rId5" Type="http://schemas.openxmlformats.org/officeDocument/2006/relationships/image" Target="../media/image6.wm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934" name="Picture 78" descr="flowersFrame_png_ydh_0008_1772x118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1939" name="32-Point Star 2"/>
          <p:cNvSpPr>
            <a:spLocks noChangeArrowheads="1"/>
          </p:cNvSpPr>
          <p:nvPr/>
        </p:nvSpPr>
        <p:spPr bwMode="auto">
          <a:xfrm>
            <a:off x="7772400" y="762000"/>
            <a:ext cx="1371600" cy="1219200"/>
          </a:xfrm>
          <a:prstGeom prst="star32">
            <a:avLst>
              <a:gd name="adj" fmla="val 14509"/>
            </a:avLst>
          </a:prstGeom>
          <a:solidFill>
            <a:srgbClr val="00FF00"/>
          </a:solidFill>
          <a:ln w="19050" algn="ctr">
            <a:solidFill>
              <a:srgbClr val="FF579B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vi-VN" altLang="vi-VN" sz="1800">
              <a:latin typeface=".VnTime" pitchFamily="34" charset="0"/>
            </a:endParaRPr>
          </a:p>
        </p:txBody>
      </p:sp>
      <p:pic>
        <p:nvPicPr>
          <p:cNvPr id="121940" name="Picture 84" descr="chu thu c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895600"/>
            <a:ext cx="287655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1941" name="32-Point Star 2"/>
          <p:cNvSpPr>
            <a:spLocks noChangeArrowheads="1"/>
          </p:cNvSpPr>
          <p:nvPr/>
        </p:nvSpPr>
        <p:spPr bwMode="auto">
          <a:xfrm>
            <a:off x="0" y="990600"/>
            <a:ext cx="1371600" cy="1219200"/>
          </a:xfrm>
          <a:prstGeom prst="star32">
            <a:avLst>
              <a:gd name="adj" fmla="val 14509"/>
            </a:avLst>
          </a:prstGeom>
          <a:solidFill>
            <a:srgbClr val="00FF00"/>
          </a:solidFill>
          <a:ln w="19050" algn="ctr">
            <a:solidFill>
              <a:srgbClr val="FF579B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vi-VN" altLang="vi-VN" sz="1800">
              <a:latin typeface=".VnTime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219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219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219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219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219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219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219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219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939" grpId="0" animBg="1"/>
      <p:bldP spid="1219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9" name="Text Box 15"/>
          <p:cNvSpPr txBox="1">
            <a:spLocks noChangeArrowheads="1"/>
          </p:cNvSpPr>
          <p:nvPr/>
        </p:nvSpPr>
        <p:spPr bwMode="auto">
          <a:xfrm>
            <a:off x="3511550" y="6140450"/>
            <a:ext cx="1441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vi-VN" sz="3600" b="0">
                <a:solidFill>
                  <a:srgbClr val="FF3300"/>
                </a:solidFill>
              </a:rPr>
              <a:t>Hình 1</a:t>
            </a:r>
          </a:p>
        </p:txBody>
      </p:sp>
      <p:sp>
        <p:nvSpPr>
          <p:cNvPr id="170001" name="Text Box 17"/>
          <p:cNvSpPr txBox="1">
            <a:spLocks noChangeArrowheads="1"/>
          </p:cNvSpPr>
          <p:nvPr/>
        </p:nvSpPr>
        <p:spPr bwMode="auto">
          <a:xfrm>
            <a:off x="990600" y="50165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>
                <a:solidFill>
                  <a:schemeClr val="tx1"/>
                </a:solidFill>
              </a:rPr>
              <a:t>Thủ công</a:t>
            </a:r>
            <a:r>
              <a:rPr lang="en-US" altLang="vi-VN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70002" name="Text Box 18"/>
          <p:cNvSpPr txBox="1">
            <a:spLocks noChangeArrowheads="1"/>
          </p:cNvSpPr>
          <p:nvPr/>
        </p:nvSpPr>
        <p:spPr bwMode="auto">
          <a:xfrm>
            <a:off x="3429000" y="53975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170003" name="Text Box 19"/>
          <p:cNvSpPr txBox="1">
            <a:spLocks noChangeArrowheads="1"/>
          </p:cNvSpPr>
          <p:nvPr/>
        </p:nvSpPr>
        <p:spPr bwMode="auto">
          <a:xfrm>
            <a:off x="609600" y="106680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000099"/>
                </a:solidFill>
              </a:rPr>
              <a:t>1/</a:t>
            </a:r>
            <a:r>
              <a:rPr lang="en-US" altLang="vi-VN" sz="3600">
                <a:solidFill>
                  <a:srgbClr val="FF3300"/>
                </a:solidFill>
              </a:rPr>
              <a:t> </a:t>
            </a:r>
            <a:r>
              <a:rPr lang="en-US" altLang="vi-VN" sz="3600">
                <a:solidFill>
                  <a:srgbClr val="000099"/>
                </a:solidFill>
              </a:rPr>
              <a:t>Quan sát và nhận xét chữ E:</a:t>
            </a:r>
          </a:p>
        </p:txBody>
      </p:sp>
      <p:sp>
        <p:nvSpPr>
          <p:cNvPr id="170032" name="Text Box 48"/>
          <p:cNvSpPr txBox="1">
            <a:spLocks noChangeArrowheads="1"/>
          </p:cNvSpPr>
          <p:nvPr/>
        </p:nvSpPr>
        <p:spPr bwMode="auto">
          <a:xfrm>
            <a:off x="1203325" y="5476875"/>
            <a:ext cx="930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 altLang="vi-VN"/>
          </a:p>
        </p:txBody>
      </p:sp>
      <p:graphicFrame>
        <p:nvGraphicFramePr>
          <p:cNvPr id="170048" name="Group 64"/>
          <p:cNvGraphicFramePr>
            <a:graphicFrameLocks noGrp="1"/>
          </p:cNvGraphicFramePr>
          <p:nvPr/>
        </p:nvGraphicFramePr>
        <p:xfrm>
          <a:off x="552450" y="2312988"/>
          <a:ext cx="3352800" cy="3154364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381000"/>
                <a:gridCol w="304800"/>
                <a:gridCol w="609600"/>
              </a:tblGrid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0092" name="Text Box 108"/>
          <p:cNvSpPr txBox="1">
            <a:spLocks noChangeArrowheads="1"/>
          </p:cNvSpPr>
          <p:nvPr/>
        </p:nvSpPr>
        <p:spPr bwMode="auto">
          <a:xfrm>
            <a:off x="4191000" y="19050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vi-VN" sz="2400">
                <a:solidFill>
                  <a:srgbClr val="FF0000"/>
                </a:solidFill>
              </a:rPr>
              <a:t>- </a:t>
            </a:r>
            <a:r>
              <a:rPr lang="en-US" altLang="vi-VN">
                <a:solidFill>
                  <a:srgbClr val="FF0000"/>
                </a:solidFill>
              </a:rPr>
              <a:t>Nét chữ E rộng mấy ô ?</a:t>
            </a:r>
          </a:p>
        </p:txBody>
      </p:sp>
      <p:sp>
        <p:nvSpPr>
          <p:cNvPr id="170093" name="Text Box 109"/>
          <p:cNvSpPr txBox="1">
            <a:spLocks noChangeArrowheads="1"/>
          </p:cNvSpPr>
          <p:nvPr/>
        </p:nvSpPr>
        <p:spPr bwMode="auto">
          <a:xfrm>
            <a:off x="4171950" y="2438400"/>
            <a:ext cx="3486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vi-VN">
                <a:solidFill>
                  <a:srgbClr val="0000FF"/>
                </a:solidFill>
              </a:rPr>
              <a:t>- N</a:t>
            </a:r>
            <a:r>
              <a:rPr lang="en-US" altLang="vi-VN"/>
              <a:t>ét chữ E rộng 1 ô</a:t>
            </a:r>
          </a:p>
        </p:txBody>
      </p:sp>
      <p:sp>
        <p:nvSpPr>
          <p:cNvPr id="170094" name="Text Box 110"/>
          <p:cNvSpPr txBox="1">
            <a:spLocks noChangeArrowheads="1"/>
          </p:cNvSpPr>
          <p:nvPr/>
        </p:nvSpPr>
        <p:spPr bwMode="auto">
          <a:xfrm>
            <a:off x="4152900" y="2971800"/>
            <a:ext cx="5238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vi-VN">
                <a:solidFill>
                  <a:srgbClr val="FF0000"/>
                </a:solidFill>
              </a:rPr>
              <a:t>- Nhận xét về hình dáng chữ E?</a:t>
            </a:r>
            <a:r>
              <a:rPr lang="en-US" altLang="vi-VN" b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70095" name="Text Box 111"/>
          <p:cNvSpPr txBox="1">
            <a:spLocks noChangeArrowheads="1"/>
          </p:cNvSpPr>
          <p:nvPr/>
        </p:nvSpPr>
        <p:spPr bwMode="auto">
          <a:xfrm>
            <a:off x="4191000" y="4724400"/>
            <a:ext cx="4953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vi-VN">
                <a:solidFill>
                  <a:srgbClr val="0000FF"/>
                </a:solidFill>
              </a:rPr>
              <a:t>- Ch</a:t>
            </a:r>
            <a:r>
              <a:rPr lang="en-US" altLang="vi-VN"/>
              <a:t>ữ</a:t>
            </a:r>
            <a:r>
              <a:rPr lang="en-US" altLang="vi-VN">
                <a:solidFill>
                  <a:srgbClr val="0000FF"/>
                </a:solidFill>
              </a:rPr>
              <a:t> E c</a:t>
            </a:r>
            <a:r>
              <a:rPr lang="en-US" altLang="vi-VN"/>
              <a:t>ó</a:t>
            </a:r>
            <a:r>
              <a:rPr lang="en-US" altLang="vi-VN">
                <a:solidFill>
                  <a:srgbClr val="0000FF"/>
                </a:solidFill>
              </a:rPr>
              <a:t> n</a:t>
            </a:r>
            <a:r>
              <a:rPr lang="en-US" altLang="vi-VN"/>
              <a:t>ữa</a:t>
            </a:r>
            <a:r>
              <a:rPr lang="en-US" altLang="vi-VN">
                <a:solidFill>
                  <a:srgbClr val="0000FF"/>
                </a:solidFill>
              </a:rPr>
              <a:t> ph</a:t>
            </a:r>
            <a:r>
              <a:rPr lang="en-US" altLang="vi-VN"/>
              <a:t>ía</a:t>
            </a:r>
            <a:r>
              <a:rPr lang="en-US" altLang="vi-VN">
                <a:solidFill>
                  <a:srgbClr val="0000FF"/>
                </a:solidFill>
              </a:rPr>
              <a:t> tr</a:t>
            </a:r>
            <a:r>
              <a:rPr lang="en-US" altLang="vi-VN"/>
              <a:t>ên</a:t>
            </a:r>
            <a:r>
              <a:rPr lang="en-US" altLang="vi-VN">
                <a:solidFill>
                  <a:srgbClr val="0000FF"/>
                </a:solidFill>
              </a:rPr>
              <a:t> v</a:t>
            </a:r>
            <a:r>
              <a:rPr lang="en-US" altLang="vi-VN"/>
              <a:t>à</a:t>
            </a:r>
            <a:r>
              <a:rPr lang="en-US" altLang="vi-VN">
                <a:solidFill>
                  <a:srgbClr val="0000FF"/>
                </a:solidFill>
              </a:rPr>
              <a:t> n</a:t>
            </a:r>
            <a:r>
              <a:rPr lang="en-US" altLang="vi-VN"/>
              <a:t>ữa</a:t>
            </a:r>
            <a:r>
              <a:rPr lang="en-US" altLang="vi-VN">
                <a:solidFill>
                  <a:srgbClr val="0000FF"/>
                </a:solidFill>
              </a:rPr>
              <a:t> ph</a:t>
            </a:r>
            <a:r>
              <a:rPr lang="en-US" altLang="vi-VN"/>
              <a:t>ía</a:t>
            </a:r>
            <a:r>
              <a:rPr lang="en-US" altLang="vi-VN">
                <a:solidFill>
                  <a:srgbClr val="0000FF"/>
                </a:solidFill>
              </a:rPr>
              <a:t> d</a:t>
            </a:r>
            <a:r>
              <a:rPr lang="en-US" altLang="vi-VN"/>
              <a:t>ưới</a:t>
            </a:r>
            <a:r>
              <a:rPr lang="en-US" altLang="vi-VN">
                <a:solidFill>
                  <a:srgbClr val="0000FF"/>
                </a:solidFill>
              </a:rPr>
              <a:t> gi</a:t>
            </a:r>
            <a:r>
              <a:rPr lang="en-US" altLang="vi-VN"/>
              <a:t>ống</a:t>
            </a:r>
            <a:r>
              <a:rPr lang="en-US" altLang="vi-VN">
                <a:solidFill>
                  <a:srgbClr val="0000FF"/>
                </a:solidFill>
              </a:rPr>
              <a:t> nhau.</a:t>
            </a:r>
          </a:p>
        </p:txBody>
      </p:sp>
      <p:sp>
        <p:nvSpPr>
          <p:cNvPr id="170096" name="Line 112"/>
          <p:cNvSpPr>
            <a:spLocks noChangeShapeType="1"/>
          </p:cNvSpPr>
          <p:nvPr/>
        </p:nvSpPr>
        <p:spPr bwMode="auto">
          <a:xfrm>
            <a:off x="19050" y="3905250"/>
            <a:ext cx="4114800" cy="0"/>
          </a:xfrm>
          <a:prstGeom prst="line">
            <a:avLst/>
          </a:prstGeom>
          <a:noFill/>
          <a:ln w="571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70132" name="Line 148"/>
          <p:cNvSpPr>
            <a:spLocks noChangeShapeType="1"/>
          </p:cNvSpPr>
          <p:nvPr/>
        </p:nvSpPr>
        <p:spPr bwMode="auto">
          <a:xfrm>
            <a:off x="933450" y="2286000"/>
            <a:ext cx="0" cy="3200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70133" name="Text Box 149"/>
          <p:cNvSpPr txBox="1">
            <a:spLocks noChangeArrowheads="1"/>
          </p:cNvSpPr>
          <p:nvPr/>
        </p:nvSpPr>
        <p:spPr bwMode="auto">
          <a:xfrm>
            <a:off x="-57150" y="35814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/>
              <a:t>5 Ô</a:t>
            </a:r>
          </a:p>
        </p:txBody>
      </p:sp>
      <p:sp>
        <p:nvSpPr>
          <p:cNvPr id="170134" name="Line 150"/>
          <p:cNvSpPr>
            <a:spLocks noChangeShapeType="1"/>
          </p:cNvSpPr>
          <p:nvPr/>
        </p:nvSpPr>
        <p:spPr bwMode="auto">
          <a:xfrm flipV="1">
            <a:off x="1219200" y="18288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70135" name="Line 151"/>
          <p:cNvSpPr>
            <a:spLocks noChangeShapeType="1"/>
          </p:cNvSpPr>
          <p:nvPr/>
        </p:nvSpPr>
        <p:spPr bwMode="auto">
          <a:xfrm flipV="1">
            <a:off x="2990850" y="184785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70136" name="Line 152"/>
          <p:cNvSpPr>
            <a:spLocks noChangeShapeType="1"/>
          </p:cNvSpPr>
          <p:nvPr/>
        </p:nvSpPr>
        <p:spPr bwMode="auto">
          <a:xfrm>
            <a:off x="1238250" y="1847850"/>
            <a:ext cx="1752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70137" name="Text Box 153"/>
          <p:cNvSpPr txBox="1">
            <a:spLocks noChangeArrowheads="1"/>
          </p:cNvSpPr>
          <p:nvPr/>
        </p:nvSpPr>
        <p:spPr bwMode="auto">
          <a:xfrm>
            <a:off x="1768475" y="1824038"/>
            <a:ext cx="993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/>
              <a:t>2,5 Ô</a:t>
            </a:r>
          </a:p>
        </p:txBody>
      </p:sp>
      <p:sp>
        <p:nvSpPr>
          <p:cNvPr id="170138" name="AutoShape 154"/>
          <p:cNvSpPr>
            <a:spLocks/>
          </p:cNvSpPr>
          <p:nvPr/>
        </p:nvSpPr>
        <p:spPr bwMode="auto">
          <a:xfrm>
            <a:off x="2933700" y="4838700"/>
            <a:ext cx="457200" cy="609600"/>
          </a:xfrm>
          <a:prstGeom prst="rightBrace">
            <a:avLst>
              <a:gd name="adj1" fmla="val 11111"/>
              <a:gd name="adj2" fmla="val 50000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vi-VN"/>
          </a:p>
        </p:txBody>
      </p:sp>
      <p:sp>
        <p:nvSpPr>
          <p:cNvPr id="170139" name="Text Box 155"/>
          <p:cNvSpPr txBox="1">
            <a:spLocks noChangeArrowheads="1"/>
          </p:cNvSpPr>
          <p:nvPr/>
        </p:nvSpPr>
        <p:spPr bwMode="auto">
          <a:xfrm>
            <a:off x="3257550" y="48768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/>
              <a:t>1 Ô</a:t>
            </a:r>
          </a:p>
        </p:txBody>
      </p:sp>
      <p:sp>
        <p:nvSpPr>
          <p:cNvPr id="170140" name="Text Box 156"/>
          <p:cNvSpPr txBox="1">
            <a:spLocks noChangeArrowheads="1"/>
          </p:cNvSpPr>
          <p:nvPr/>
        </p:nvSpPr>
        <p:spPr bwMode="auto">
          <a:xfrm>
            <a:off x="4191000" y="3524250"/>
            <a:ext cx="4400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vi-VN">
                <a:solidFill>
                  <a:srgbClr val="0000FF"/>
                </a:solidFill>
              </a:rPr>
              <a:t>- Ch</a:t>
            </a:r>
            <a:r>
              <a:rPr lang="en-US" altLang="vi-VN"/>
              <a:t>ữ</a:t>
            </a:r>
            <a:r>
              <a:rPr lang="en-US" altLang="vi-VN">
                <a:solidFill>
                  <a:srgbClr val="0000FF"/>
                </a:solidFill>
              </a:rPr>
              <a:t> E c</a:t>
            </a:r>
            <a:r>
              <a:rPr lang="en-US" altLang="vi-VN"/>
              <a:t>ó</a:t>
            </a:r>
            <a:r>
              <a:rPr lang="en-US" altLang="vi-VN">
                <a:solidFill>
                  <a:srgbClr val="0000FF"/>
                </a:solidFill>
              </a:rPr>
              <a:t> chi</a:t>
            </a:r>
            <a:r>
              <a:rPr lang="en-US" altLang="vi-VN"/>
              <a:t>ều dài 5 ô</a:t>
            </a:r>
            <a:r>
              <a:rPr lang="en-US" altLang="vi-VN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170141" name="Text Box 157"/>
          <p:cNvSpPr txBox="1">
            <a:spLocks noChangeArrowheads="1"/>
          </p:cNvSpPr>
          <p:nvPr/>
        </p:nvSpPr>
        <p:spPr bwMode="auto">
          <a:xfrm>
            <a:off x="4210050" y="4152900"/>
            <a:ext cx="4400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vi-VN">
                <a:solidFill>
                  <a:srgbClr val="0000FF"/>
                </a:solidFill>
              </a:rPr>
              <a:t>- Ch</a:t>
            </a:r>
            <a:r>
              <a:rPr lang="en-US" altLang="vi-VN"/>
              <a:t>ữ</a:t>
            </a:r>
            <a:r>
              <a:rPr lang="en-US" altLang="vi-VN">
                <a:solidFill>
                  <a:srgbClr val="0000FF"/>
                </a:solidFill>
              </a:rPr>
              <a:t> E c</a:t>
            </a:r>
            <a:r>
              <a:rPr lang="en-US" altLang="vi-VN"/>
              <a:t>ó</a:t>
            </a:r>
            <a:r>
              <a:rPr lang="en-US" altLang="vi-VN">
                <a:solidFill>
                  <a:srgbClr val="0000FF"/>
                </a:solidFill>
              </a:rPr>
              <a:t> chi</a:t>
            </a:r>
            <a:r>
              <a:rPr lang="en-US" altLang="vi-VN"/>
              <a:t>ều rộng 2,5 ô</a:t>
            </a:r>
            <a:r>
              <a:rPr lang="en-US" altLang="vi-VN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0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70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0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0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70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70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0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9" grpId="0"/>
      <p:bldP spid="170002" grpId="0"/>
      <p:bldP spid="170003" grpId="0"/>
      <p:bldP spid="170092" grpId="0" autoUpdateAnimBg="0"/>
      <p:bldP spid="170093" grpId="1"/>
      <p:bldP spid="170094" grpId="1"/>
      <p:bldP spid="170095" grpId="0"/>
      <p:bldP spid="170096" grpId="0" animBg="1"/>
      <p:bldP spid="170132" grpId="0" animBg="1"/>
      <p:bldP spid="170134" grpId="0" animBg="1"/>
      <p:bldP spid="170135" grpId="0" animBg="1"/>
      <p:bldP spid="170136" grpId="0" animBg="1"/>
      <p:bldP spid="170137" grpId="1"/>
      <p:bldP spid="170138" grpId="0" animBg="1"/>
      <p:bldP spid="170141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990600" y="50165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>
                <a:solidFill>
                  <a:schemeClr val="tx1"/>
                </a:solidFill>
              </a:rPr>
              <a:t>Thủ công</a:t>
            </a:r>
            <a:r>
              <a:rPr lang="en-US" altLang="vi-VN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98662" name="Text Box 6"/>
          <p:cNvSpPr txBox="1">
            <a:spLocks noChangeArrowheads="1"/>
          </p:cNvSpPr>
          <p:nvPr/>
        </p:nvSpPr>
        <p:spPr bwMode="auto">
          <a:xfrm>
            <a:off x="3352800" y="50165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198663" name="Text Box 7"/>
          <p:cNvSpPr txBox="1">
            <a:spLocks noChangeArrowheads="1"/>
          </p:cNvSpPr>
          <p:nvPr/>
        </p:nvSpPr>
        <p:spPr bwMode="auto">
          <a:xfrm>
            <a:off x="609600" y="111125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000099"/>
                </a:solidFill>
              </a:rPr>
              <a:t>2/</a:t>
            </a:r>
            <a:r>
              <a:rPr lang="en-US" altLang="vi-VN" sz="3600">
                <a:solidFill>
                  <a:srgbClr val="FF0000"/>
                </a:solidFill>
              </a:rPr>
              <a:t> </a:t>
            </a:r>
            <a:r>
              <a:rPr lang="en-US" altLang="vi-VN" sz="3600">
                <a:solidFill>
                  <a:srgbClr val="000099"/>
                </a:solidFill>
              </a:rPr>
              <a:t>C</a:t>
            </a:r>
            <a:r>
              <a:rPr lang="en-US" altLang="vi-VN" sz="3600"/>
              <a:t>ác bước thực hiện</a:t>
            </a:r>
            <a:r>
              <a:rPr lang="en-US" altLang="vi-VN" sz="3600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198664" name="Text Box 8"/>
          <p:cNvSpPr txBox="1">
            <a:spLocks noChangeArrowheads="1"/>
          </p:cNvSpPr>
          <p:nvPr/>
        </p:nvSpPr>
        <p:spPr bwMode="auto">
          <a:xfrm>
            <a:off x="2057400" y="1905000"/>
            <a:ext cx="716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1:</a:t>
            </a:r>
            <a:r>
              <a:rPr lang="en-US" altLang="vi-VN" b="0">
                <a:solidFill>
                  <a:srgbClr val="000099"/>
                </a:solidFill>
              </a:rPr>
              <a:t> Kẻ chữ E</a:t>
            </a:r>
          </a:p>
        </p:txBody>
      </p:sp>
      <p:sp>
        <p:nvSpPr>
          <p:cNvPr id="198665" name="Text Box 9"/>
          <p:cNvSpPr txBox="1">
            <a:spLocks noChangeArrowheads="1"/>
          </p:cNvSpPr>
          <p:nvPr/>
        </p:nvSpPr>
        <p:spPr bwMode="auto">
          <a:xfrm>
            <a:off x="2305050" y="2514600"/>
            <a:ext cx="71437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altLang="vi-VN" i="1"/>
              <a:t>Lật mặt trái của tờ giấy thủ công, kẻ, cắt một hình chữ nhật có chiều dài 5ô, rộng 2,5ô.</a:t>
            </a:r>
          </a:p>
        </p:txBody>
      </p:sp>
      <p:sp>
        <p:nvSpPr>
          <p:cNvPr id="198666" name="Text Box 10"/>
          <p:cNvSpPr txBox="1">
            <a:spLocks noChangeArrowheads="1"/>
          </p:cNvSpPr>
          <p:nvPr/>
        </p:nvSpPr>
        <p:spPr bwMode="auto">
          <a:xfrm>
            <a:off x="2305050" y="4495800"/>
            <a:ext cx="68389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latin typeface="VNI-Times" pitchFamily="2" charset="0"/>
              </a:rPr>
              <a:t>- Sau </a:t>
            </a:r>
            <a:r>
              <a:rPr lang="en-US" altLang="vi-VN" i="1"/>
              <a:t>đó , kẻ chữ E theo các điểm đã chấm(hình 2)</a:t>
            </a:r>
          </a:p>
        </p:txBody>
      </p:sp>
      <p:sp>
        <p:nvSpPr>
          <p:cNvPr id="198667" name="Text Box 11"/>
          <p:cNvSpPr txBox="1">
            <a:spLocks noChangeArrowheads="1"/>
          </p:cNvSpPr>
          <p:nvPr/>
        </p:nvSpPr>
        <p:spPr bwMode="auto">
          <a:xfrm>
            <a:off x="685800" y="5867400"/>
            <a:ext cx="1539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/>
              <a:t>Hình 2</a:t>
            </a:r>
          </a:p>
        </p:txBody>
      </p:sp>
      <p:sp>
        <p:nvSpPr>
          <p:cNvPr id="198668" name="Text Box 12"/>
          <p:cNvSpPr txBox="1">
            <a:spLocks noChangeArrowheads="1"/>
          </p:cNvSpPr>
          <p:nvPr/>
        </p:nvSpPr>
        <p:spPr bwMode="auto">
          <a:xfrm>
            <a:off x="669925" y="273367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 altLang="vi-VN"/>
          </a:p>
        </p:txBody>
      </p:sp>
      <p:sp>
        <p:nvSpPr>
          <p:cNvPr id="198695" name="Text Box 39"/>
          <p:cNvSpPr txBox="1">
            <a:spLocks noChangeArrowheads="1"/>
          </p:cNvSpPr>
          <p:nvPr/>
        </p:nvSpPr>
        <p:spPr bwMode="auto">
          <a:xfrm>
            <a:off x="2305050" y="3581400"/>
            <a:ext cx="68389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/>
              <a:t>- Chấm các điểm đánh dấu hình chữ E vào hình chữ nhật.      </a:t>
            </a:r>
          </a:p>
        </p:txBody>
      </p:sp>
      <p:graphicFrame>
        <p:nvGraphicFramePr>
          <p:cNvPr id="198826" name="Group 170"/>
          <p:cNvGraphicFramePr>
            <a:graphicFrameLocks noGrp="1"/>
          </p:cNvGraphicFramePr>
          <p:nvPr>
            <p:ph/>
          </p:nvPr>
        </p:nvGraphicFramePr>
        <p:xfrm>
          <a:off x="304800" y="2343150"/>
          <a:ext cx="1752600" cy="3382964"/>
        </p:xfrm>
        <a:graphic>
          <a:graphicData uri="http://schemas.openxmlformats.org/drawingml/2006/table">
            <a:tbl>
              <a:tblPr/>
              <a:tblGrid>
                <a:gridCol w="701675"/>
                <a:gridCol w="700088"/>
                <a:gridCol w="350837"/>
              </a:tblGrid>
              <a:tr h="660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81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79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81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81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8741" name="AutoShape 85"/>
          <p:cNvSpPr>
            <a:spLocks noChangeArrowheads="1"/>
          </p:cNvSpPr>
          <p:nvPr/>
        </p:nvSpPr>
        <p:spPr bwMode="auto">
          <a:xfrm>
            <a:off x="285750" y="23050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45" name="AutoShape 89"/>
          <p:cNvSpPr>
            <a:spLocks noChangeArrowheads="1"/>
          </p:cNvSpPr>
          <p:nvPr/>
        </p:nvSpPr>
        <p:spPr bwMode="auto">
          <a:xfrm>
            <a:off x="285750" y="56578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46" name="AutoShape 90"/>
          <p:cNvSpPr>
            <a:spLocks noChangeArrowheads="1"/>
          </p:cNvSpPr>
          <p:nvPr/>
        </p:nvSpPr>
        <p:spPr bwMode="auto">
          <a:xfrm>
            <a:off x="2019300" y="23241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47" name="AutoShape 91"/>
          <p:cNvSpPr>
            <a:spLocks noChangeArrowheads="1"/>
          </p:cNvSpPr>
          <p:nvPr/>
        </p:nvSpPr>
        <p:spPr bwMode="auto">
          <a:xfrm>
            <a:off x="952500" y="29527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48" name="AutoShape 92"/>
          <p:cNvSpPr>
            <a:spLocks noChangeArrowheads="1"/>
          </p:cNvSpPr>
          <p:nvPr/>
        </p:nvSpPr>
        <p:spPr bwMode="auto">
          <a:xfrm>
            <a:off x="2019300" y="29527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49" name="AutoShape 93"/>
          <p:cNvSpPr>
            <a:spLocks noChangeArrowheads="1"/>
          </p:cNvSpPr>
          <p:nvPr/>
        </p:nvSpPr>
        <p:spPr bwMode="auto">
          <a:xfrm>
            <a:off x="2019300" y="36385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77" name="AutoShape 121"/>
          <p:cNvSpPr>
            <a:spLocks noChangeArrowheads="1"/>
          </p:cNvSpPr>
          <p:nvPr/>
        </p:nvSpPr>
        <p:spPr bwMode="auto">
          <a:xfrm>
            <a:off x="952500" y="36195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78" name="AutoShape 122"/>
          <p:cNvSpPr>
            <a:spLocks noChangeArrowheads="1"/>
          </p:cNvSpPr>
          <p:nvPr/>
        </p:nvSpPr>
        <p:spPr bwMode="auto">
          <a:xfrm>
            <a:off x="971550" y="43053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79" name="AutoShape 123"/>
          <p:cNvSpPr>
            <a:spLocks noChangeArrowheads="1"/>
          </p:cNvSpPr>
          <p:nvPr/>
        </p:nvSpPr>
        <p:spPr bwMode="auto">
          <a:xfrm>
            <a:off x="2019300" y="432435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80" name="AutoShape 124"/>
          <p:cNvSpPr>
            <a:spLocks noChangeArrowheads="1"/>
          </p:cNvSpPr>
          <p:nvPr/>
        </p:nvSpPr>
        <p:spPr bwMode="auto">
          <a:xfrm>
            <a:off x="2019300" y="49911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81" name="AutoShape 125"/>
          <p:cNvSpPr>
            <a:spLocks noChangeArrowheads="1"/>
          </p:cNvSpPr>
          <p:nvPr/>
        </p:nvSpPr>
        <p:spPr bwMode="auto">
          <a:xfrm>
            <a:off x="952500" y="49911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82" name="AutoShape 126"/>
          <p:cNvSpPr>
            <a:spLocks noChangeArrowheads="1"/>
          </p:cNvSpPr>
          <p:nvPr/>
        </p:nvSpPr>
        <p:spPr bwMode="auto">
          <a:xfrm>
            <a:off x="2019300" y="5676900"/>
            <a:ext cx="76200" cy="76200"/>
          </a:xfrm>
          <a:prstGeom prst="flowChartConnector">
            <a:avLst/>
          </a:prstGeom>
          <a:solidFill>
            <a:schemeClr val="tx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8796" name="Line 140"/>
          <p:cNvSpPr>
            <a:spLocks noChangeShapeType="1"/>
          </p:cNvSpPr>
          <p:nvPr/>
        </p:nvSpPr>
        <p:spPr bwMode="auto">
          <a:xfrm>
            <a:off x="342900" y="2343150"/>
            <a:ext cx="169545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797" name="Line 141"/>
          <p:cNvSpPr>
            <a:spLocks noChangeShapeType="1"/>
          </p:cNvSpPr>
          <p:nvPr/>
        </p:nvSpPr>
        <p:spPr bwMode="auto">
          <a:xfrm>
            <a:off x="990600" y="2990850"/>
            <a:ext cx="1066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798" name="Line 142"/>
          <p:cNvSpPr>
            <a:spLocks noChangeShapeType="1"/>
          </p:cNvSpPr>
          <p:nvPr/>
        </p:nvSpPr>
        <p:spPr bwMode="auto">
          <a:xfrm>
            <a:off x="990600" y="3676650"/>
            <a:ext cx="1066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799" name="Line 143"/>
          <p:cNvSpPr>
            <a:spLocks noChangeShapeType="1"/>
          </p:cNvSpPr>
          <p:nvPr/>
        </p:nvSpPr>
        <p:spPr bwMode="auto">
          <a:xfrm>
            <a:off x="990600" y="4362450"/>
            <a:ext cx="1066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0" name="Line 144"/>
          <p:cNvSpPr>
            <a:spLocks noChangeShapeType="1"/>
          </p:cNvSpPr>
          <p:nvPr/>
        </p:nvSpPr>
        <p:spPr bwMode="auto">
          <a:xfrm>
            <a:off x="990600" y="5029200"/>
            <a:ext cx="1066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3" name="Line 147"/>
          <p:cNvSpPr>
            <a:spLocks noChangeShapeType="1"/>
          </p:cNvSpPr>
          <p:nvPr/>
        </p:nvSpPr>
        <p:spPr bwMode="auto">
          <a:xfrm>
            <a:off x="304800" y="5715000"/>
            <a:ext cx="17907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5" name="Line 149"/>
          <p:cNvSpPr>
            <a:spLocks noChangeShapeType="1"/>
          </p:cNvSpPr>
          <p:nvPr/>
        </p:nvSpPr>
        <p:spPr bwMode="auto">
          <a:xfrm>
            <a:off x="304800" y="2362200"/>
            <a:ext cx="0" cy="3352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6" name="Line 150"/>
          <p:cNvSpPr>
            <a:spLocks noChangeShapeType="1"/>
          </p:cNvSpPr>
          <p:nvPr/>
        </p:nvSpPr>
        <p:spPr bwMode="auto">
          <a:xfrm>
            <a:off x="2057400" y="2305050"/>
            <a:ext cx="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7" name="Line 151"/>
          <p:cNvSpPr>
            <a:spLocks noChangeShapeType="1"/>
          </p:cNvSpPr>
          <p:nvPr/>
        </p:nvSpPr>
        <p:spPr bwMode="auto">
          <a:xfrm>
            <a:off x="990600" y="2971800"/>
            <a:ext cx="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8" name="Line 152"/>
          <p:cNvSpPr>
            <a:spLocks noChangeShapeType="1"/>
          </p:cNvSpPr>
          <p:nvPr/>
        </p:nvSpPr>
        <p:spPr bwMode="auto">
          <a:xfrm>
            <a:off x="2057400" y="3676650"/>
            <a:ext cx="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09" name="Line 153"/>
          <p:cNvSpPr>
            <a:spLocks noChangeShapeType="1"/>
          </p:cNvSpPr>
          <p:nvPr/>
        </p:nvSpPr>
        <p:spPr bwMode="auto">
          <a:xfrm>
            <a:off x="990600" y="4343400"/>
            <a:ext cx="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98810" name="Line 154"/>
          <p:cNvSpPr>
            <a:spLocks noChangeShapeType="1"/>
          </p:cNvSpPr>
          <p:nvPr/>
        </p:nvSpPr>
        <p:spPr bwMode="auto">
          <a:xfrm>
            <a:off x="2057400" y="5029200"/>
            <a:ext cx="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98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8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8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9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9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98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9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9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9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9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9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9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9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19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19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198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198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198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198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4" grpId="0" autoUpdateAnimBg="0"/>
      <p:bldP spid="198665" grpId="0" autoUpdateAnimBg="0"/>
      <p:bldP spid="198666" grpId="0" autoUpdateAnimBg="0"/>
      <p:bldP spid="198667" grpId="0" autoUpdateAnimBg="0"/>
      <p:bldP spid="198695" grpId="0" autoUpdateAnimBg="0"/>
      <p:bldP spid="198741" grpId="0" animBg="1"/>
      <p:bldP spid="198745" grpId="0" animBg="1"/>
      <p:bldP spid="198746" grpId="0" animBg="1"/>
      <p:bldP spid="198747" grpId="0" animBg="1"/>
      <p:bldP spid="198748" grpId="0" animBg="1"/>
      <p:bldP spid="198749" grpId="0" animBg="1"/>
      <p:bldP spid="198777" grpId="0" animBg="1"/>
      <p:bldP spid="198778" grpId="0" animBg="1"/>
      <p:bldP spid="198779" grpId="0" animBg="1"/>
      <p:bldP spid="198780" grpId="0" animBg="1"/>
      <p:bldP spid="198781" grpId="0" animBg="1"/>
      <p:bldP spid="198782" grpId="0" animBg="1"/>
      <p:bldP spid="198796" grpId="0" animBg="1"/>
      <p:bldP spid="198797" grpId="0" animBg="1"/>
      <p:bldP spid="198798" grpId="0" animBg="1"/>
      <p:bldP spid="198799" grpId="0" animBg="1"/>
      <p:bldP spid="198800" grpId="0" animBg="1"/>
      <p:bldP spid="198803" grpId="0" animBg="1"/>
      <p:bldP spid="198805" grpId="0" animBg="1"/>
      <p:bldP spid="198806" grpId="0" animBg="1"/>
      <p:bldP spid="198807" grpId="0" animBg="1"/>
      <p:bldP spid="198808" grpId="0" animBg="1"/>
      <p:bldP spid="198809" grpId="0" animBg="1"/>
      <p:bldP spid="1988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9" name="Line 5"/>
          <p:cNvSpPr>
            <a:spLocks noChangeShapeType="1"/>
          </p:cNvSpPr>
          <p:nvPr/>
        </p:nvSpPr>
        <p:spPr bwMode="auto">
          <a:xfrm>
            <a:off x="4362450" y="5695950"/>
            <a:ext cx="17526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0750" name="Text Box 46"/>
          <p:cNvSpPr txBox="1">
            <a:spLocks noChangeArrowheads="1"/>
          </p:cNvSpPr>
          <p:nvPr/>
        </p:nvSpPr>
        <p:spPr bwMode="auto">
          <a:xfrm>
            <a:off x="990600" y="638175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>
                <a:solidFill>
                  <a:schemeClr val="tx1"/>
                </a:solidFill>
              </a:rPr>
              <a:t>Thủ công</a:t>
            </a:r>
            <a:r>
              <a:rPr lang="en-US" altLang="vi-VN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0751" name="Text Box 47"/>
          <p:cNvSpPr txBox="1">
            <a:spLocks noChangeArrowheads="1"/>
          </p:cNvSpPr>
          <p:nvPr/>
        </p:nvSpPr>
        <p:spPr bwMode="auto">
          <a:xfrm>
            <a:off x="3657600" y="638175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200752" name="Text Box 48"/>
          <p:cNvSpPr txBox="1">
            <a:spLocks noChangeArrowheads="1"/>
          </p:cNvSpPr>
          <p:nvPr/>
        </p:nvSpPr>
        <p:spPr bwMode="auto">
          <a:xfrm>
            <a:off x="609600" y="1171575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000099"/>
                </a:solidFill>
              </a:rPr>
              <a:t>2/</a:t>
            </a:r>
            <a:r>
              <a:rPr lang="en-US" altLang="vi-VN" sz="3600">
                <a:solidFill>
                  <a:srgbClr val="FF0000"/>
                </a:solidFill>
              </a:rPr>
              <a:t> </a:t>
            </a:r>
            <a:r>
              <a:rPr lang="en-US" altLang="vi-VN" sz="3600">
                <a:solidFill>
                  <a:srgbClr val="FF3300"/>
                </a:solidFill>
              </a:rPr>
              <a:t> </a:t>
            </a:r>
            <a:r>
              <a:rPr lang="en-US" altLang="vi-VN" sz="3600">
                <a:solidFill>
                  <a:srgbClr val="000099"/>
                </a:solidFill>
              </a:rPr>
              <a:t>C</a:t>
            </a:r>
            <a:r>
              <a:rPr lang="en-US" altLang="vi-VN" sz="3600"/>
              <a:t>ác bước thực hiện</a:t>
            </a:r>
            <a:r>
              <a:rPr lang="en-US" altLang="vi-VN" sz="3600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200753" name="Text Box 49"/>
          <p:cNvSpPr txBox="1">
            <a:spLocks noChangeArrowheads="1"/>
          </p:cNvSpPr>
          <p:nvPr/>
        </p:nvSpPr>
        <p:spPr bwMode="auto">
          <a:xfrm>
            <a:off x="838200" y="2162175"/>
            <a:ext cx="365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2:</a:t>
            </a:r>
            <a:r>
              <a:rPr lang="en-US" altLang="vi-VN" b="0">
                <a:solidFill>
                  <a:srgbClr val="000099"/>
                </a:solidFill>
              </a:rPr>
              <a:t>  C</a:t>
            </a:r>
            <a:r>
              <a:rPr lang="en-US" altLang="vi-VN" b="0"/>
              <a:t>ắt </a:t>
            </a:r>
            <a:r>
              <a:rPr lang="en-US" altLang="vi-VN" b="0">
                <a:solidFill>
                  <a:srgbClr val="000099"/>
                </a:solidFill>
              </a:rPr>
              <a:t> chữ E</a:t>
            </a:r>
          </a:p>
        </p:txBody>
      </p:sp>
      <p:sp>
        <p:nvSpPr>
          <p:cNvPr id="200754" name="Text Box 50"/>
          <p:cNvSpPr txBox="1">
            <a:spLocks noChangeArrowheads="1"/>
          </p:cNvSpPr>
          <p:nvPr/>
        </p:nvSpPr>
        <p:spPr bwMode="auto">
          <a:xfrm>
            <a:off x="914400" y="2543175"/>
            <a:ext cx="82296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b="0">
                <a:solidFill>
                  <a:srgbClr val="0000FF"/>
                </a:solidFill>
              </a:rPr>
              <a:t>Gấp đôi hình chữ nhật đã kẻ chữ E theo đường dấu giữa(mặt trái ra ngoài). Cắt theo đường kẻ nửa chữ E, bỏ phần gạch chéo(H3). Mở ra được chữ E như chữ mẫu(H.1).</a:t>
            </a:r>
          </a:p>
        </p:txBody>
      </p:sp>
      <p:sp>
        <p:nvSpPr>
          <p:cNvPr id="200755" name="Text Box 51"/>
          <p:cNvSpPr txBox="1">
            <a:spLocks noChangeArrowheads="1"/>
          </p:cNvSpPr>
          <p:nvPr/>
        </p:nvSpPr>
        <p:spPr bwMode="auto">
          <a:xfrm>
            <a:off x="914400" y="1704975"/>
            <a:ext cx="365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1:</a:t>
            </a:r>
            <a:r>
              <a:rPr lang="en-US" altLang="vi-VN" b="0">
                <a:solidFill>
                  <a:srgbClr val="000099"/>
                </a:solidFill>
              </a:rPr>
              <a:t> Kẻ chữ E</a:t>
            </a:r>
          </a:p>
        </p:txBody>
      </p:sp>
      <p:sp>
        <p:nvSpPr>
          <p:cNvPr id="200756" name="Text Box 52"/>
          <p:cNvSpPr txBox="1">
            <a:spLocks noChangeArrowheads="1"/>
          </p:cNvSpPr>
          <p:nvPr/>
        </p:nvSpPr>
        <p:spPr bwMode="auto">
          <a:xfrm>
            <a:off x="2727325" y="6172200"/>
            <a:ext cx="1920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/>
              <a:t>Hình 3</a:t>
            </a:r>
          </a:p>
        </p:txBody>
      </p:sp>
      <p:sp>
        <p:nvSpPr>
          <p:cNvPr id="200757" name="Text Box 53"/>
          <p:cNvSpPr txBox="1">
            <a:spLocks noChangeArrowheads="1"/>
          </p:cNvSpPr>
          <p:nvPr/>
        </p:nvSpPr>
        <p:spPr bwMode="auto">
          <a:xfrm>
            <a:off x="6096000" y="6172200"/>
            <a:ext cx="1920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/>
              <a:t>Hình 1</a:t>
            </a:r>
          </a:p>
        </p:txBody>
      </p:sp>
      <p:grpSp>
        <p:nvGrpSpPr>
          <p:cNvPr id="200793" name="Group 89"/>
          <p:cNvGrpSpPr>
            <a:grpSpLocks/>
          </p:cNvGrpSpPr>
          <p:nvPr/>
        </p:nvGrpSpPr>
        <p:grpSpPr bwMode="auto">
          <a:xfrm>
            <a:off x="2133600" y="4518025"/>
            <a:ext cx="1524000" cy="1501775"/>
            <a:chOff x="3888" y="663"/>
            <a:chExt cx="960" cy="946"/>
          </a:xfrm>
        </p:grpSpPr>
        <p:sp>
          <p:nvSpPr>
            <p:cNvPr id="200794" name="Line 90"/>
            <p:cNvSpPr>
              <a:spLocks noChangeShapeType="1"/>
            </p:cNvSpPr>
            <p:nvPr/>
          </p:nvSpPr>
          <p:spPr bwMode="auto">
            <a:xfrm>
              <a:off x="4256" y="672"/>
              <a:ext cx="0" cy="3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795" name="Line 91"/>
            <p:cNvSpPr>
              <a:spLocks noChangeShapeType="1"/>
            </p:cNvSpPr>
            <p:nvPr/>
          </p:nvSpPr>
          <p:spPr bwMode="auto">
            <a:xfrm>
              <a:off x="4624" y="681"/>
              <a:ext cx="0" cy="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796" name="Line 92"/>
            <p:cNvSpPr>
              <a:spLocks noChangeShapeType="1"/>
            </p:cNvSpPr>
            <p:nvPr/>
          </p:nvSpPr>
          <p:spPr bwMode="auto">
            <a:xfrm>
              <a:off x="3888" y="663"/>
              <a:ext cx="0" cy="93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797" name="Line 93"/>
            <p:cNvSpPr>
              <a:spLocks noChangeShapeType="1"/>
            </p:cNvSpPr>
            <p:nvPr/>
          </p:nvSpPr>
          <p:spPr bwMode="auto">
            <a:xfrm>
              <a:off x="3888" y="663"/>
              <a:ext cx="3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798" name="Line 94"/>
            <p:cNvSpPr>
              <a:spLocks noChangeShapeType="1"/>
            </p:cNvSpPr>
            <p:nvPr/>
          </p:nvSpPr>
          <p:spPr bwMode="auto">
            <a:xfrm>
              <a:off x="4848" y="663"/>
              <a:ext cx="0" cy="367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799" name="Line 95"/>
            <p:cNvSpPr>
              <a:spLocks noChangeShapeType="1"/>
            </p:cNvSpPr>
            <p:nvPr/>
          </p:nvSpPr>
          <p:spPr bwMode="auto">
            <a:xfrm>
              <a:off x="4256" y="663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0" name="Line 96"/>
            <p:cNvSpPr>
              <a:spLocks noChangeShapeType="1"/>
            </p:cNvSpPr>
            <p:nvPr/>
          </p:nvSpPr>
          <p:spPr bwMode="auto">
            <a:xfrm>
              <a:off x="4848" y="1412"/>
              <a:ext cx="0" cy="19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1" name="Line 97"/>
            <p:cNvSpPr>
              <a:spLocks noChangeShapeType="1"/>
            </p:cNvSpPr>
            <p:nvPr/>
          </p:nvSpPr>
          <p:spPr bwMode="auto">
            <a:xfrm>
              <a:off x="4256" y="1424"/>
              <a:ext cx="0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2" name="Line 98"/>
            <p:cNvSpPr>
              <a:spLocks noChangeShapeType="1"/>
            </p:cNvSpPr>
            <p:nvPr/>
          </p:nvSpPr>
          <p:spPr bwMode="auto">
            <a:xfrm>
              <a:off x="3888" y="1039"/>
              <a:ext cx="3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3" name="Line 99"/>
            <p:cNvSpPr>
              <a:spLocks noChangeShapeType="1"/>
            </p:cNvSpPr>
            <p:nvPr/>
          </p:nvSpPr>
          <p:spPr bwMode="auto">
            <a:xfrm>
              <a:off x="4256" y="1039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4" name="Line 100"/>
            <p:cNvSpPr>
              <a:spLocks noChangeShapeType="1"/>
            </p:cNvSpPr>
            <p:nvPr/>
          </p:nvSpPr>
          <p:spPr bwMode="auto">
            <a:xfrm>
              <a:off x="3888" y="1406"/>
              <a:ext cx="3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5" name="Line 101"/>
            <p:cNvSpPr>
              <a:spLocks noChangeShapeType="1"/>
            </p:cNvSpPr>
            <p:nvPr/>
          </p:nvSpPr>
          <p:spPr bwMode="auto">
            <a:xfrm>
              <a:off x="4256" y="1406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6" name="Line 102"/>
            <p:cNvSpPr>
              <a:spLocks noChangeShapeType="1"/>
            </p:cNvSpPr>
            <p:nvPr/>
          </p:nvSpPr>
          <p:spPr bwMode="auto">
            <a:xfrm>
              <a:off x="3888" y="1606"/>
              <a:ext cx="3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7" name="Line 103"/>
            <p:cNvSpPr>
              <a:spLocks noChangeShapeType="1"/>
            </p:cNvSpPr>
            <p:nvPr/>
          </p:nvSpPr>
          <p:spPr bwMode="auto">
            <a:xfrm>
              <a:off x="4256" y="1606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8" name="Line 104"/>
            <p:cNvSpPr>
              <a:spLocks noChangeShapeType="1"/>
            </p:cNvSpPr>
            <p:nvPr/>
          </p:nvSpPr>
          <p:spPr bwMode="auto">
            <a:xfrm>
              <a:off x="4254" y="1039"/>
              <a:ext cx="0" cy="36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09" name="Line 105"/>
            <p:cNvSpPr>
              <a:spLocks noChangeShapeType="1"/>
            </p:cNvSpPr>
            <p:nvPr/>
          </p:nvSpPr>
          <p:spPr bwMode="auto">
            <a:xfrm>
              <a:off x="4624" y="1391"/>
              <a:ext cx="0" cy="2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</p:grpSp>
      <p:grpSp>
        <p:nvGrpSpPr>
          <p:cNvPr id="200810" name="Group 106"/>
          <p:cNvGrpSpPr>
            <a:grpSpLocks/>
          </p:cNvGrpSpPr>
          <p:nvPr/>
        </p:nvGrpSpPr>
        <p:grpSpPr bwMode="auto">
          <a:xfrm>
            <a:off x="2695575" y="5091113"/>
            <a:ext cx="962025" cy="623887"/>
            <a:chOff x="1350" y="2256"/>
            <a:chExt cx="606" cy="393"/>
          </a:xfrm>
        </p:grpSpPr>
        <p:sp>
          <p:nvSpPr>
            <p:cNvPr id="200811" name="Line 107"/>
            <p:cNvSpPr>
              <a:spLocks noChangeShapeType="1"/>
            </p:cNvSpPr>
            <p:nvPr/>
          </p:nvSpPr>
          <p:spPr bwMode="auto">
            <a:xfrm>
              <a:off x="1956" y="2274"/>
              <a:ext cx="0" cy="3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0812" name="Line 108"/>
            <p:cNvSpPr>
              <a:spLocks noChangeShapeType="1"/>
            </p:cNvSpPr>
            <p:nvPr/>
          </p:nvSpPr>
          <p:spPr bwMode="auto">
            <a:xfrm flipH="1">
              <a:off x="1380" y="2256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3" name="Line 109"/>
            <p:cNvSpPr>
              <a:spLocks noChangeShapeType="1"/>
            </p:cNvSpPr>
            <p:nvPr/>
          </p:nvSpPr>
          <p:spPr bwMode="auto">
            <a:xfrm flipH="1">
              <a:off x="1472" y="2265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4" name="Line 110"/>
            <p:cNvSpPr>
              <a:spLocks noChangeShapeType="1"/>
            </p:cNvSpPr>
            <p:nvPr/>
          </p:nvSpPr>
          <p:spPr bwMode="auto">
            <a:xfrm flipH="1">
              <a:off x="1572" y="2256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5" name="Line 111"/>
            <p:cNvSpPr>
              <a:spLocks noChangeShapeType="1"/>
            </p:cNvSpPr>
            <p:nvPr/>
          </p:nvSpPr>
          <p:spPr bwMode="auto">
            <a:xfrm flipH="1">
              <a:off x="1664" y="2313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6" name="Line 112"/>
            <p:cNvSpPr>
              <a:spLocks noChangeShapeType="1"/>
            </p:cNvSpPr>
            <p:nvPr/>
          </p:nvSpPr>
          <p:spPr bwMode="auto">
            <a:xfrm flipH="1">
              <a:off x="1760" y="2409"/>
              <a:ext cx="192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7" name="Line 113"/>
            <p:cNvSpPr>
              <a:spLocks noChangeShapeType="1"/>
            </p:cNvSpPr>
            <p:nvPr/>
          </p:nvSpPr>
          <p:spPr bwMode="auto">
            <a:xfrm flipH="1">
              <a:off x="1840" y="2505"/>
              <a:ext cx="112" cy="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8" name="Line 114"/>
            <p:cNvSpPr>
              <a:spLocks noChangeShapeType="1"/>
            </p:cNvSpPr>
            <p:nvPr/>
          </p:nvSpPr>
          <p:spPr bwMode="auto">
            <a:xfrm flipH="1">
              <a:off x="1352" y="2273"/>
              <a:ext cx="96" cy="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19" name="Line 115"/>
            <p:cNvSpPr>
              <a:spLocks noChangeShapeType="1"/>
            </p:cNvSpPr>
            <p:nvPr/>
          </p:nvSpPr>
          <p:spPr bwMode="auto">
            <a:xfrm flipH="1">
              <a:off x="1350" y="2273"/>
              <a:ext cx="260" cy="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20" name="Line 116"/>
            <p:cNvSpPr>
              <a:spLocks noChangeShapeType="1"/>
            </p:cNvSpPr>
            <p:nvPr/>
          </p:nvSpPr>
          <p:spPr bwMode="auto">
            <a:xfrm flipH="1">
              <a:off x="1351" y="2265"/>
              <a:ext cx="178" cy="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0821" name="Line 117"/>
            <p:cNvSpPr>
              <a:spLocks noChangeShapeType="1"/>
            </p:cNvSpPr>
            <p:nvPr/>
          </p:nvSpPr>
          <p:spPr bwMode="auto">
            <a:xfrm>
              <a:off x="1728" y="2274"/>
              <a:ext cx="0" cy="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</p:grpSp>
      <p:sp>
        <p:nvSpPr>
          <p:cNvPr id="200822" name="Rectangle 118"/>
          <p:cNvSpPr>
            <a:spLocks noChangeArrowheads="1"/>
          </p:cNvSpPr>
          <p:nvPr/>
        </p:nvSpPr>
        <p:spPr bwMode="auto">
          <a:xfrm rot="37352095">
            <a:off x="2274094" y="5330031"/>
            <a:ext cx="8461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vi-VN" sz="4000">
                <a:solidFill>
                  <a:srgbClr val="000066"/>
                </a:solidFill>
                <a:latin typeface="Arial" pitchFamily="34" charset="0"/>
                <a:sym typeface="Wingdings" pitchFamily="2" charset="2"/>
              </a:rPr>
              <a:t></a:t>
            </a:r>
            <a:r>
              <a:rPr lang="en-US" altLang="vi-VN" sz="4000">
                <a:solidFill>
                  <a:srgbClr val="000066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0823" name="Rectangle 119"/>
          <p:cNvSpPr>
            <a:spLocks noChangeArrowheads="1"/>
          </p:cNvSpPr>
          <p:nvPr/>
        </p:nvSpPr>
        <p:spPr bwMode="auto">
          <a:xfrm rot="10800000">
            <a:off x="3276600" y="5334000"/>
            <a:ext cx="8461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vi-VN" sz="4000">
                <a:solidFill>
                  <a:srgbClr val="000066"/>
                </a:solidFill>
                <a:latin typeface="Arial" pitchFamily="34" charset="0"/>
                <a:sym typeface="Wingdings" pitchFamily="2" charset="2"/>
              </a:rPr>
              <a:t></a:t>
            </a:r>
            <a:r>
              <a:rPr lang="en-US" altLang="vi-VN" sz="4000">
                <a:solidFill>
                  <a:srgbClr val="000066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0854" name="Rectangle 150"/>
          <p:cNvSpPr>
            <a:spLocks noChangeArrowheads="1"/>
          </p:cNvSpPr>
          <p:nvPr/>
        </p:nvSpPr>
        <p:spPr bwMode="auto">
          <a:xfrm rot="10800000">
            <a:off x="3314700" y="4743450"/>
            <a:ext cx="8461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vi-VN" sz="4000">
                <a:solidFill>
                  <a:srgbClr val="000066"/>
                </a:solidFill>
                <a:latin typeface="Arial" pitchFamily="34" charset="0"/>
                <a:sym typeface="Wingdings" pitchFamily="2" charset="2"/>
              </a:rPr>
              <a:t></a:t>
            </a:r>
            <a:r>
              <a:rPr lang="en-US" altLang="vi-VN" sz="4000">
                <a:solidFill>
                  <a:srgbClr val="000066"/>
                </a:solidFill>
                <a:latin typeface="Arial" pitchFamily="34" charset="0"/>
              </a:rPr>
              <a:t> </a:t>
            </a:r>
          </a:p>
        </p:txBody>
      </p:sp>
      <p:pic>
        <p:nvPicPr>
          <p:cNvPr id="200855" name="Picture 1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550" y="3971925"/>
            <a:ext cx="116205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0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0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0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-0.10868 0.0016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008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34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200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00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81481E-6 L -0.10451 0.0043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008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26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008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0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059 -0.0939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08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" y="-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00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0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00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00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0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00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9" grpId="0" animBg="1"/>
      <p:bldP spid="200754" grpId="0"/>
      <p:bldP spid="200822" grpId="0"/>
      <p:bldP spid="200822" grpId="1"/>
      <p:bldP spid="200822" grpId="2"/>
      <p:bldP spid="200823" grpId="0"/>
      <p:bldP spid="200823" grpId="1"/>
      <p:bldP spid="200823" grpId="2"/>
      <p:bldP spid="200854" grpId="0"/>
      <p:bldP spid="200854" grpId="1"/>
      <p:bldP spid="200854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4" name="Text Box 6"/>
          <p:cNvSpPr txBox="1">
            <a:spLocks noChangeArrowheads="1"/>
          </p:cNvSpPr>
          <p:nvPr/>
        </p:nvSpPr>
        <p:spPr bwMode="auto">
          <a:xfrm>
            <a:off x="990600" y="52070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>
                <a:solidFill>
                  <a:schemeClr val="tx1"/>
                </a:solidFill>
              </a:rPr>
              <a:t>Thủ công</a:t>
            </a:r>
            <a:r>
              <a:rPr lang="en-US" altLang="vi-VN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1735" name="Text Box 7"/>
          <p:cNvSpPr txBox="1">
            <a:spLocks noChangeArrowheads="1"/>
          </p:cNvSpPr>
          <p:nvPr/>
        </p:nvSpPr>
        <p:spPr bwMode="auto">
          <a:xfrm>
            <a:off x="3657600" y="52070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201736" name="Text Box 8"/>
          <p:cNvSpPr txBox="1">
            <a:spLocks noChangeArrowheads="1"/>
          </p:cNvSpPr>
          <p:nvPr/>
        </p:nvSpPr>
        <p:spPr bwMode="auto">
          <a:xfrm>
            <a:off x="609600" y="103505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000099"/>
                </a:solidFill>
              </a:rPr>
              <a:t>2/</a:t>
            </a:r>
            <a:r>
              <a:rPr lang="en-US" altLang="vi-VN" sz="3600">
                <a:solidFill>
                  <a:srgbClr val="FF0000"/>
                </a:solidFill>
              </a:rPr>
              <a:t> </a:t>
            </a:r>
            <a:r>
              <a:rPr lang="en-US" altLang="vi-VN" sz="3600">
                <a:solidFill>
                  <a:srgbClr val="000099"/>
                </a:solidFill>
              </a:rPr>
              <a:t>C</a:t>
            </a:r>
            <a:r>
              <a:rPr lang="en-US" altLang="vi-VN" sz="3600"/>
              <a:t>ác bước thực hiện</a:t>
            </a:r>
            <a:r>
              <a:rPr lang="en-US" altLang="vi-VN" sz="3600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201737" name="Text Box 9"/>
          <p:cNvSpPr txBox="1">
            <a:spLocks noChangeArrowheads="1"/>
          </p:cNvSpPr>
          <p:nvPr/>
        </p:nvSpPr>
        <p:spPr bwMode="auto">
          <a:xfrm>
            <a:off x="3657600" y="6338888"/>
            <a:ext cx="13874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/>
              <a:t>Hình 4</a:t>
            </a:r>
          </a:p>
        </p:txBody>
      </p:sp>
      <p:sp>
        <p:nvSpPr>
          <p:cNvPr id="201738" name="Text Box 10"/>
          <p:cNvSpPr txBox="1">
            <a:spLocks noChangeArrowheads="1"/>
          </p:cNvSpPr>
          <p:nvPr/>
        </p:nvSpPr>
        <p:spPr bwMode="auto">
          <a:xfrm>
            <a:off x="838200" y="1538288"/>
            <a:ext cx="3657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3:</a:t>
            </a:r>
            <a:r>
              <a:rPr lang="en-US" altLang="vi-VN" b="0">
                <a:solidFill>
                  <a:srgbClr val="000099"/>
                </a:solidFill>
              </a:rPr>
              <a:t>  D</a:t>
            </a:r>
            <a:r>
              <a:rPr lang="en-US" altLang="vi-VN" b="0"/>
              <a:t>án </a:t>
            </a:r>
            <a:r>
              <a:rPr lang="en-US" altLang="vi-VN" b="0">
                <a:solidFill>
                  <a:srgbClr val="000099"/>
                </a:solidFill>
              </a:rPr>
              <a:t>chữ E</a:t>
            </a:r>
          </a:p>
        </p:txBody>
      </p:sp>
      <p:sp>
        <p:nvSpPr>
          <p:cNvPr id="201739" name="Text Box 11"/>
          <p:cNvSpPr txBox="1">
            <a:spLocks noChangeArrowheads="1"/>
          </p:cNvSpPr>
          <p:nvPr/>
        </p:nvSpPr>
        <p:spPr bwMode="auto">
          <a:xfrm>
            <a:off x="838200" y="2787650"/>
            <a:ext cx="830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/>
              <a:t>- Bôi hồ vào mặt kẻ ô của chữ và dán vào vị trí đã định.(H4). </a:t>
            </a:r>
          </a:p>
        </p:txBody>
      </p:sp>
      <p:sp>
        <p:nvSpPr>
          <p:cNvPr id="201740" name="Line 12"/>
          <p:cNvSpPr>
            <a:spLocks noChangeShapeType="1"/>
          </p:cNvSpPr>
          <p:nvPr/>
        </p:nvSpPr>
        <p:spPr bwMode="auto">
          <a:xfrm>
            <a:off x="1981200" y="6338888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201741" name="Text Box 13"/>
          <p:cNvSpPr txBox="1">
            <a:spLocks noChangeArrowheads="1"/>
          </p:cNvSpPr>
          <p:nvPr/>
        </p:nvSpPr>
        <p:spPr bwMode="auto">
          <a:xfrm>
            <a:off x="838200" y="3625850"/>
            <a:ext cx="7696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vi-VN" i="1">
                <a:solidFill>
                  <a:srgbClr val="000099"/>
                </a:solidFill>
              </a:rPr>
              <a:t>- </a:t>
            </a:r>
            <a:r>
              <a:rPr lang="en-US" altLang="vi-VN" i="1">
                <a:solidFill>
                  <a:srgbClr val="0000FF"/>
                </a:solidFill>
              </a:rPr>
              <a:t>Đặt tờ giấy nháp lên trên chữ vừa dán để miết cho phẳng.</a:t>
            </a:r>
          </a:p>
        </p:txBody>
      </p:sp>
      <p:sp>
        <p:nvSpPr>
          <p:cNvPr id="201742" name="Text Box 14"/>
          <p:cNvSpPr txBox="1">
            <a:spLocks noChangeArrowheads="1"/>
          </p:cNvSpPr>
          <p:nvPr/>
        </p:nvSpPr>
        <p:spPr bwMode="auto">
          <a:xfrm>
            <a:off x="838200" y="1949450"/>
            <a:ext cx="830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000099"/>
                </a:solidFill>
              </a:rPr>
              <a:t>- Kẻ</a:t>
            </a:r>
            <a:r>
              <a:rPr lang="en-US" altLang="vi-VN" i="1"/>
              <a:t> một đường thẳng nằm ngang làm chuẩn. Đặt ướm chữ E vào đường chuẩn cho cân đối.</a:t>
            </a:r>
          </a:p>
        </p:txBody>
      </p:sp>
      <p:pic>
        <p:nvPicPr>
          <p:cNvPr id="201744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650" y="4124325"/>
            <a:ext cx="116205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1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"/>
                                        <p:tgtEl>
                                          <p:spTgt spid="201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1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01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01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01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7" grpId="0"/>
      <p:bldP spid="201739" grpId="0"/>
      <p:bldP spid="201740" grpId="0" animBg="1"/>
      <p:bldP spid="201741" grpId="0"/>
      <p:bldP spid="2017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7" name="Text Box 5"/>
          <p:cNvSpPr txBox="1">
            <a:spLocks noChangeArrowheads="1"/>
          </p:cNvSpPr>
          <p:nvPr/>
        </p:nvSpPr>
        <p:spPr bwMode="auto">
          <a:xfrm>
            <a:off x="990600" y="52070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>
                <a:solidFill>
                  <a:schemeClr val="tx1"/>
                </a:solidFill>
              </a:rPr>
              <a:t>Thủ công</a:t>
            </a:r>
            <a:r>
              <a:rPr lang="en-US" altLang="vi-VN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2758" name="Text Box 6"/>
          <p:cNvSpPr txBox="1">
            <a:spLocks noChangeArrowheads="1"/>
          </p:cNvSpPr>
          <p:nvPr/>
        </p:nvSpPr>
        <p:spPr bwMode="auto">
          <a:xfrm>
            <a:off x="3657600" y="52070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202759" name="Text Box 7"/>
          <p:cNvSpPr txBox="1">
            <a:spLocks noChangeArrowheads="1"/>
          </p:cNvSpPr>
          <p:nvPr/>
        </p:nvSpPr>
        <p:spPr bwMode="auto">
          <a:xfrm>
            <a:off x="609600" y="103505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3600">
                <a:solidFill>
                  <a:srgbClr val="000099"/>
                </a:solidFill>
              </a:rPr>
              <a:t>      3/ Th</a:t>
            </a:r>
            <a:r>
              <a:rPr lang="en-US" altLang="vi-VN" sz="3600"/>
              <a:t>ực hành</a:t>
            </a:r>
          </a:p>
        </p:txBody>
      </p:sp>
      <p:sp>
        <p:nvSpPr>
          <p:cNvPr id="202760" name="Text Box 8"/>
          <p:cNvSpPr txBox="1">
            <a:spLocks noChangeArrowheads="1"/>
          </p:cNvSpPr>
          <p:nvPr/>
        </p:nvSpPr>
        <p:spPr bwMode="auto">
          <a:xfrm>
            <a:off x="228600" y="149225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* </a:t>
            </a:r>
            <a:r>
              <a:rPr lang="en-US" altLang="vi-VN" sz="3600">
                <a:solidFill>
                  <a:schemeClr val="tx1"/>
                </a:solidFill>
              </a:rPr>
              <a:t>Nêu các bước cắt, dán chữ E.</a:t>
            </a:r>
          </a:p>
        </p:txBody>
      </p:sp>
      <p:sp>
        <p:nvSpPr>
          <p:cNvPr id="202761" name="Text Box 9"/>
          <p:cNvSpPr txBox="1">
            <a:spLocks noChangeArrowheads="1"/>
          </p:cNvSpPr>
          <p:nvPr/>
        </p:nvSpPr>
        <p:spPr bwMode="auto">
          <a:xfrm>
            <a:off x="609600" y="2147888"/>
            <a:ext cx="3657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i="1">
                <a:solidFill>
                  <a:srgbClr val="FF0000"/>
                </a:solidFill>
              </a:rPr>
              <a:t>Bước 1:</a:t>
            </a:r>
            <a:r>
              <a:rPr lang="en-US" altLang="vi-VN" b="0">
                <a:solidFill>
                  <a:srgbClr val="000099"/>
                </a:solidFill>
              </a:rPr>
              <a:t> Kẻ chữ E </a:t>
            </a:r>
          </a:p>
        </p:txBody>
      </p:sp>
      <p:sp>
        <p:nvSpPr>
          <p:cNvPr id="202762" name="Text Box 10"/>
          <p:cNvSpPr txBox="1">
            <a:spLocks noChangeArrowheads="1"/>
          </p:cNvSpPr>
          <p:nvPr/>
        </p:nvSpPr>
        <p:spPr bwMode="auto">
          <a:xfrm>
            <a:off x="457200" y="3748088"/>
            <a:ext cx="3657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2:</a:t>
            </a:r>
            <a:r>
              <a:rPr lang="en-US" altLang="vi-VN" b="0">
                <a:solidFill>
                  <a:srgbClr val="000099"/>
                </a:solidFill>
              </a:rPr>
              <a:t>  C</a:t>
            </a:r>
            <a:r>
              <a:rPr lang="en-US" altLang="vi-VN" b="0"/>
              <a:t>ắt </a:t>
            </a:r>
            <a:r>
              <a:rPr lang="en-US" altLang="vi-VN" b="0">
                <a:solidFill>
                  <a:srgbClr val="000099"/>
                </a:solidFill>
              </a:rPr>
              <a:t> chữ E</a:t>
            </a:r>
          </a:p>
        </p:txBody>
      </p:sp>
      <p:sp>
        <p:nvSpPr>
          <p:cNvPr id="202763" name="Text Box 11"/>
          <p:cNvSpPr txBox="1">
            <a:spLocks noChangeArrowheads="1"/>
          </p:cNvSpPr>
          <p:nvPr/>
        </p:nvSpPr>
        <p:spPr bwMode="auto">
          <a:xfrm>
            <a:off x="533400" y="5729288"/>
            <a:ext cx="3657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i="1">
                <a:solidFill>
                  <a:srgbClr val="FF0000"/>
                </a:solidFill>
              </a:rPr>
              <a:t>Bước 3:</a:t>
            </a:r>
            <a:r>
              <a:rPr lang="en-US" altLang="vi-VN" b="0">
                <a:solidFill>
                  <a:srgbClr val="000099"/>
                </a:solidFill>
              </a:rPr>
              <a:t>  D</a:t>
            </a:r>
            <a:r>
              <a:rPr lang="en-US" altLang="vi-VN" b="0"/>
              <a:t>án </a:t>
            </a:r>
            <a:r>
              <a:rPr lang="en-US" altLang="vi-VN" b="0">
                <a:solidFill>
                  <a:srgbClr val="000099"/>
                </a:solidFill>
              </a:rPr>
              <a:t>chữ E</a:t>
            </a:r>
          </a:p>
        </p:txBody>
      </p:sp>
      <p:sp>
        <p:nvSpPr>
          <p:cNvPr id="202766" name="Line 14"/>
          <p:cNvSpPr>
            <a:spLocks noChangeShapeType="1"/>
          </p:cNvSpPr>
          <p:nvPr/>
        </p:nvSpPr>
        <p:spPr bwMode="auto">
          <a:xfrm>
            <a:off x="5076825" y="2895600"/>
            <a:ext cx="1095375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2768" name="Line 16"/>
          <p:cNvSpPr>
            <a:spLocks noChangeShapeType="1"/>
          </p:cNvSpPr>
          <p:nvPr/>
        </p:nvSpPr>
        <p:spPr bwMode="auto">
          <a:xfrm flipV="1">
            <a:off x="5081588" y="4495800"/>
            <a:ext cx="1166812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2770" name="Line 18"/>
          <p:cNvSpPr>
            <a:spLocks noChangeShapeType="1"/>
          </p:cNvSpPr>
          <p:nvPr/>
        </p:nvSpPr>
        <p:spPr bwMode="auto">
          <a:xfrm>
            <a:off x="3989388" y="6648450"/>
            <a:ext cx="3254375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grpSp>
        <p:nvGrpSpPr>
          <p:cNvPr id="202859" name="Group 107"/>
          <p:cNvGrpSpPr>
            <a:grpSpLocks/>
          </p:cNvGrpSpPr>
          <p:nvPr/>
        </p:nvGrpSpPr>
        <p:grpSpPr bwMode="auto">
          <a:xfrm>
            <a:off x="6324600" y="2057400"/>
            <a:ext cx="762000" cy="1447800"/>
            <a:chOff x="180" y="1452"/>
            <a:chExt cx="1140" cy="2172"/>
          </a:xfrm>
        </p:grpSpPr>
        <p:sp>
          <p:nvSpPr>
            <p:cNvPr id="202860" name="Text Box 108"/>
            <p:cNvSpPr txBox="1">
              <a:spLocks noChangeArrowheads="1"/>
            </p:cNvSpPr>
            <p:nvPr/>
          </p:nvSpPr>
          <p:spPr bwMode="auto">
            <a:xfrm>
              <a:off x="339" y="1721"/>
              <a:ext cx="276" cy="77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vi-VN" altLang="vi-VN"/>
            </a:p>
          </p:txBody>
        </p:sp>
        <p:sp>
          <p:nvSpPr>
            <p:cNvPr id="202861" name="Rectangle 109"/>
            <p:cNvSpPr>
              <a:spLocks noChangeArrowheads="1"/>
            </p:cNvSpPr>
            <p:nvPr/>
          </p:nvSpPr>
          <p:spPr bwMode="auto">
            <a:xfrm>
              <a:off x="1075" y="3178"/>
              <a:ext cx="22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62" name="Rectangle 110"/>
            <p:cNvSpPr>
              <a:spLocks noChangeArrowheads="1"/>
            </p:cNvSpPr>
            <p:nvPr/>
          </p:nvSpPr>
          <p:spPr bwMode="auto">
            <a:xfrm>
              <a:off x="634" y="3178"/>
              <a:ext cx="44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63" name="Rectangle 111"/>
            <p:cNvSpPr>
              <a:spLocks noChangeArrowheads="1"/>
            </p:cNvSpPr>
            <p:nvPr/>
          </p:nvSpPr>
          <p:spPr bwMode="auto">
            <a:xfrm>
              <a:off x="192" y="3178"/>
              <a:ext cx="442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64" name="Rectangle 112"/>
            <p:cNvSpPr>
              <a:spLocks noChangeArrowheads="1"/>
            </p:cNvSpPr>
            <p:nvPr/>
          </p:nvSpPr>
          <p:spPr bwMode="auto">
            <a:xfrm>
              <a:off x="1075" y="2749"/>
              <a:ext cx="22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65" name="Rectangle 113"/>
            <p:cNvSpPr>
              <a:spLocks noChangeArrowheads="1"/>
            </p:cNvSpPr>
            <p:nvPr/>
          </p:nvSpPr>
          <p:spPr bwMode="auto">
            <a:xfrm>
              <a:off x="634" y="2749"/>
              <a:ext cx="44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66" name="Rectangle 114"/>
            <p:cNvSpPr>
              <a:spLocks noChangeArrowheads="1"/>
            </p:cNvSpPr>
            <p:nvPr/>
          </p:nvSpPr>
          <p:spPr bwMode="auto">
            <a:xfrm>
              <a:off x="192" y="2749"/>
              <a:ext cx="442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67" name="Rectangle 115"/>
            <p:cNvSpPr>
              <a:spLocks noChangeArrowheads="1"/>
            </p:cNvSpPr>
            <p:nvPr/>
          </p:nvSpPr>
          <p:spPr bwMode="auto">
            <a:xfrm>
              <a:off x="1075" y="2321"/>
              <a:ext cx="221" cy="428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68" name="Rectangle 116"/>
            <p:cNvSpPr>
              <a:spLocks noChangeArrowheads="1"/>
            </p:cNvSpPr>
            <p:nvPr/>
          </p:nvSpPr>
          <p:spPr bwMode="auto">
            <a:xfrm>
              <a:off x="634" y="2321"/>
              <a:ext cx="441" cy="428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69" name="Rectangle 117"/>
            <p:cNvSpPr>
              <a:spLocks noChangeArrowheads="1"/>
            </p:cNvSpPr>
            <p:nvPr/>
          </p:nvSpPr>
          <p:spPr bwMode="auto">
            <a:xfrm>
              <a:off x="192" y="2321"/>
              <a:ext cx="442" cy="428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70" name="Rectangle 118"/>
            <p:cNvSpPr>
              <a:spLocks noChangeArrowheads="1"/>
            </p:cNvSpPr>
            <p:nvPr/>
          </p:nvSpPr>
          <p:spPr bwMode="auto">
            <a:xfrm>
              <a:off x="1075" y="1892"/>
              <a:ext cx="22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71" name="Rectangle 119"/>
            <p:cNvSpPr>
              <a:spLocks noChangeArrowheads="1"/>
            </p:cNvSpPr>
            <p:nvPr/>
          </p:nvSpPr>
          <p:spPr bwMode="auto">
            <a:xfrm>
              <a:off x="634" y="1892"/>
              <a:ext cx="441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72" name="Rectangle 120"/>
            <p:cNvSpPr>
              <a:spLocks noChangeArrowheads="1"/>
            </p:cNvSpPr>
            <p:nvPr/>
          </p:nvSpPr>
          <p:spPr bwMode="auto">
            <a:xfrm>
              <a:off x="192" y="1892"/>
              <a:ext cx="442" cy="429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73" name="Rectangle 121"/>
            <p:cNvSpPr>
              <a:spLocks noChangeArrowheads="1"/>
            </p:cNvSpPr>
            <p:nvPr/>
          </p:nvSpPr>
          <p:spPr bwMode="auto">
            <a:xfrm>
              <a:off x="1075" y="1476"/>
              <a:ext cx="221" cy="416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74" name="Rectangle 122"/>
            <p:cNvSpPr>
              <a:spLocks noChangeArrowheads="1"/>
            </p:cNvSpPr>
            <p:nvPr/>
          </p:nvSpPr>
          <p:spPr bwMode="auto">
            <a:xfrm>
              <a:off x="634" y="1476"/>
              <a:ext cx="441" cy="416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75" name="Rectangle 123"/>
            <p:cNvSpPr>
              <a:spLocks noChangeArrowheads="1"/>
            </p:cNvSpPr>
            <p:nvPr/>
          </p:nvSpPr>
          <p:spPr bwMode="auto">
            <a:xfrm>
              <a:off x="192" y="1476"/>
              <a:ext cx="442" cy="416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876" name="Line 124"/>
            <p:cNvSpPr>
              <a:spLocks noChangeShapeType="1"/>
            </p:cNvSpPr>
            <p:nvPr/>
          </p:nvSpPr>
          <p:spPr bwMode="auto">
            <a:xfrm>
              <a:off x="192" y="1476"/>
              <a:ext cx="11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77" name="Line 125"/>
            <p:cNvSpPr>
              <a:spLocks noChangeShapeType="1"/>
            </p:cNvSpPr>
            <p:nvPr/>
          </p:nvSpPr>
          <p:spPr bwMode="auto">
            <a:xfrm>
              <a:off x="192" y="1892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78" name="Line 126"/>
            <p:cNvSpPr>
              <a:spLocks noChangeShapeType="1"/>
            </p:cNvSpPr>
            <p:nvPr/>
          </p:nvSpPr>
          <p:spPr bwMode="auto">
            <a:xfrm>
              <a:off x="192" y="2321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79" name="Line 127"/>
            <p:cNvSpPr>
              <a:spLocks noChangeShapeType="1"/>
            </p:cNvSpPr>
            <p:nvPr/>
          </p:nvSpPr>
          <p:spPr bwMode="auto">
            <a:xfrm>
              <a:off x="192" y="2749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0" name="Line 128"/>
            <p:cNvSpPr>
              <a:spLocks noChangeShapeType="1"/>
            </p:cNvSpPr>
            <p:nvPr/>
          </p:nvSpPr>
          <p:spPr bwMode="auto">
            <a:xfrm>
              <a:off x="192" y="3178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1" name="Line 129"/>
            <p:cNvSpPr>
              <a:spLocks noChangeShapeType="1"/>
            </p:cNvSpPr>
            <p:nvPr/>
          </p:nvSpPr>
          <p:spPr bwMode="auto">
            <a:xfrm>
              <a:off x="192" y="3607"/>
              <a:ext cx="11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2" name="Line 130"/>
            <p:cNvSpPr>
              <a:spLocks noChangeShapeType="1"/>
            </p:cNvSpPr>
            <p:nvPr/>
          </p:nvSpPr>
          <p:spPr bwMode="auto">
            <a:xfrm>
              <a:off x="192" y="1476"/>
              <a:ext cx="0" cy="213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3" name="Line 131"/>
            <p:cNvSpPr>
              <a:spLocks noChangeShapeType="1"/>
            </p:cNvSpPr>
            <p:nvPr/>
          </p:nvSpPr>
          <p:spPr bwMode="auto">
            <a:xfrm>
              <a:off x="634" y="1476"/>
              <a:ext cx="0" cy="2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4" name="Line 132"/>
            <p:cNvSpPr>
              <a:spLocks noChangeShapeType="1"/>
            </p:cNvSpPr>
            <p:nvPr/>
          </p:nvSpPr>
          <p:spPr bwMode="auto">
            <a:xfrm>
              <a:off x="1075" y="1476"/>
              <a:ext cx="0" cy="2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5" name="Line 133"/>
            <p:cNvSpPr>
              <a:spLocks noChangeShapeType="1"/>
            </p:cNvSpPr>
            <p:nvPr/>
          </p:nvSpPr>
          <p:spPr bwMode="auto">
            <a:xfrm>
              <a:off x="1296" y="1476"/>
              <a:ext cx="0" cy="213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886" name="AutoShape 134"/>
            <p:cNvSpPr>
              <a:spLocks noChangeArrowheads="1"/>
            </p:cNvSpPr>
            <p:nvPr/>
          </p:nvSpPr>
          <p:spPr bwMode="auto">
            <a:xfrm>
              <a:off x="180" y="1452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87" name="AutoShape 135"/>
            <p:cNvSpPr>
              <a:spLocks noChangeArrowheads="1"/>
            </p:cNvSpPr>
            <p:nvPr/>
          </p:nvSpPr>
          <p:spPr bwMode="auto">
            <a:xfrm>
              <a:off x="180" y="3564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88" name="AutoShape 136"/>
            <p:cNvSpPr>
              <a:spLocks noChangeArrowheads="1"/>
            </p:cNvSpPr>
            <p:nvPr/>
          </p:nvSpPr>
          <p:spPr bwMode="auto">
            <a:xfrm>
              <a:off x="1272" y="1464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89" name="AutoShape 137"/>
            <p:cNvSpPr>
              <a:spLocks noChangeArrowheads="1"/>
            </p:cNvSpPr>
            <p:nvPr/>
          </p:nvSpPr>
          <p:spPr bwMode="auto">
            <a:xfrm>
              <a:off x="600" y="1860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0" name="AutoShape 138"/>
            <p:cNvSpPr>
              <a:spLocks noChangeArrowheads="1"/>
            </p:cNvSpPr>
            <p:nvPr/>
          </p:nvSpPr>
          <p:spPr bwMode="auto">
            <a:xfrm>
              <a:off x="1272" y="1860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1" name="AutoShape 139"/>
            <p:cNvSpPr>
              <a:spLocks noChangeArrowheads="1"/>
            </p:cNvSpPr>
            <p:nvPr/>
          </p:nvSpPr>
          <p:spPr bwMode="auto">
            <a:xfrm>
              <a:off x="1272" y="2292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2" name="AutoShape 140"/>
            <p:cNvSpPr>
              <a:spLocks noChangeArrowheads="1"/>
            </p:cNvSpPr>
            <p:nvPr/>
          </p:nvSpPr>
          <p:spPr bwMode="auto">
            <a:xfrm>
              <a:off x="600" y="2280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3" name="AutoShape 141"/>
            <p:cNvSpPr>
              <a:spLocks noChangeArrowheads="1"/>
            </p:cNvSpPr>
            <p:nvPr/>
          </p:nvSpPr>
          <p:spPr bwMode="auto">
            <a:xfrm>
              <a:off x="612" y="2712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4" name="AutoShape 142"/>
            <p:cNvSpPr>
              <a:spLocks noChangeArrowheads="1"/>
            </p:cNvSpPr>
            <p:nvPr/>
          </p:nvSpPr>
          <p:spPr bwMode="auto">
            <a:xfrm>
              <a:off x="1272" y="2724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5" name="AutoShape 143"/>
            <p:cNvSpPr>
              <a:spLocks noChangeArrowheads="1"/>
            </p:cNvSpPr>
            <p:nvPr/>
          </p:nvSpPr>
          <p:spPr bwMode="auto">
            <a:xfrm>
              <a:off x="1272" y="3144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6" name="AutoShape 144"/>
            <p:cNvSpPr>
              <a:spLocks noChangeArrowheads="1"/>
            </p:cNvSpPr>
            <p:nvPr/>
          </p:nvSpPr>
          <p:spPr bwMode="auto">
            <a:xfrm>
              <a:off x="600" y="3144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7" name="AutoShape 145"/>
            <p:cNvSpPr>
              <a:spLocks noChangeArrowheads="1"/>
            </p:cNvSpPr>
            <p:nvPr/>
          </p:nvSpPr>
          <p:spPr bwMode="auto">
            <a:xfrm>
              <a:off x="1272" y="3576"/>
              <a:ext cx="48" cy="48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898" name="Line 146"/>
            <p:cNvSpPr>
              <a:spLocks noChangeShapeType="1"/>
            </p:cNvSpPr>
            <p:nvPr/>
          </p:nvSpPr>
          <p:spPr bwMode="auto">
            <a:xfrm>
              <a:off x="216" y="1476"/>
              <a:ext cx="106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899" name="Line 147"/>
            <p:cNvSpPr>
              <a:spLocks noChangeShapeType="1"/>
            </p:cNvSpPr>
            <p:nvPr/>
          </p:nvSpPr>
          <p:spPr bwMode="auto">
            <a:xfrm>
              <a:off x="624" y="1884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0" name="Line 148"/>
            <p:cNvSpPr>
              <a:spLocks noChangeShapeType="1"/>
            </p:cNvSpPr>
            <p:nvPr/>
          </p:nvSpPr>
          <p:spPr bwMode="auto">
            <a:xfrm>
              <a:off x="624" y="2316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1" name="Line 149"/>
            <p:cNvSpPr>
              <a:spLocks noChangeShapeType="1"/>
            </p:cNvSpPr>
            <p:nvPr/>
          </p:nvSpPr>
          <p:spPr bwMode="auto">
            <a:xfrm>
              <a:off x="624" y="2748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2" name="Line 150"/>
            <p:cNvSpPr>
              <a:spLocks noChangeShapeType="1"/>
            </p:cNvSpPr>
            <p:nvPr/>
          </p:nvSpPr>
          <p:spPr bwMode="auto">
            <a:xfrm>
              <a:off x="624" y="3168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3" name="Line 151"/>
            <p:cNvSpPr>
              <a:spLocks noChangeShapeType="1"/>
            </p:cNvSpPr>
            <p:nvPr/>
          </p:nvSpPr>
          <p:spPr bwMode="auto">
            <a:xfrm>
              <a:off x="624" y="3168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4" name="Line 152"/>
            <p:cNvSpPr>
              <a:spLocks noChangeShapeType="1"/>
            </p:cNvSpPr>
            <p:nvPr/>
          </p:nvSpPr>
          <p:spPr bwMode="auto">
            <a:xfrm>
              <a:off x="192" y="3600"/>
              <a:ext cx="112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5" name="Line 153"/>
            <p:cNvSpPr>
              <a:spLocks noChangeShapeType="1"/>
            </p:cNvSpPr>
            <p:nvPr/>
          </p:nvSpPr>
          <p:spPr bwMode="auto">
            <a:xfrm>
              <a:off x="192" y="1488"/>
              <a:ext cx="0" cy="211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6" name="Line 154"/>
            <p:cNvSpPr>
              <a:spLocks noChangeShapeType="1"/>
            </p:cNvSpPr>
            <p:nvPr/>
          </p:nvSpPr>
          <p:spPr bwMode="auto">
            <a:xfrm>
              <a:off x="1296" y="1452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7" name="Line 155"/>
            <p:cNvSpPr>
              <a:spLocks noChangeShapeType="1"/>
            </p:cNvSpPr>
            <p:nvPr/>
          </p:nvSpPr>
          <p:spPr bwMode="auto">
            <a:xfrm>
              <a:off x="624" y="1872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8" name="Line 156"/>
            <p:cNvSpPr>
              <a:spLocks noChangeShapeType="1"/>
            </p:cNvSpPr>
            <p:nvPr/>
          </p:nvSpPr>
          <p:spPr bwMode="auto">
            <a:xfrm>
              <a:off x="1296" y="2316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09" name="Line 157"/>
            <p:cNvSpPr>
              <a:spLocks noChangeShapeType="1"/>
            </p:cNvSpPr>
            <p:nvPr/>
          </p:nvSpPr>
          <p:spPr bwMode="auto">
            <a:xfrm>
              <a:off x="624" y="2736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  <p:sp>
          <p:nvSpPr>
            <p:cNvPr id="202910" name="Line 158"/>
            <p:cNvSpPr>
              <a:spLocks noChangeShapeType="1"/>
            </p:cNvSpPr>
            <p:nvPr/>
          </p:nvSpPr>
          <p:spPr bwMode="auto">
            <a:xfrm>
              <a:off x="1296" y="3168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vi-VN"/>
            </a:p>
          </p:txBody>
        </p:sp>
      </p:grpSp>
      <p:sp>
        <p:nvSpPr>
          <p:cNvPr id="202911" name="Line 159"/>
          <p:cNvSpPr>
            <a:spLocks noChangeShapeType="1"/>
          </p:cNvSpPr>
          <p:nvPr/>
        </p:nvSpPr>
        <p:spPr bwMode="auto">
          <a:xfrm flipH="1" flipV="1">
            <a:off x="6019800" y="2762250"/>
            <a:ext cx="1485900" cy="4763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grpSp>
        <p:nvGrpSpPr>
          <p:cNvPr id="202946" name="Group 194"/>
          <p:cNvGrpSpPr>
            <a:grpSpLocks/>
          </p:cNvGrpSpPr>
          <p:nvPr/>
        </p:nvGrpSpPr>
        <p:grpSpPr bwMode="auto">
          <a:xfrm>
            <a:off x="3810000" y="2057400"/>
            <a:ext cx="838200" cy="1524000"/>
            <a:chOff x="1632" y="1296"/>
            <a:chExt cx="816" cy="1488"/>
          </a:xfrm>
        </p:grpSpPr>
        <p:sp>
          <p:nvSpPr>
            <p:cNvPr id="202947" name="Text Box 195"/>
            <p:cNvSpPr txBox="1">
              <a:spLocks noChangeArrowheads="1"/>
            </p:cNvSpPr>
            <p:nvPr/>
          </p:nvSpPr>
          <p:spPr bwMode="auto">
            <a:xfrm>
              <a:off x="1754" y="1480"/>
              <a:ext cx="179" cy="507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vi-VN" altLang="vi-VN"/>
            </a:p>
          </p:txBody>
        </p:sp>
        <p:sp>
          <p:nvSpPr>
            <p:cNvPr id="202948" name="Rectangle 196"/>
            <p:cNvSpPr>
              <a:spLocks noChangeArrowheads="1"/>
            </p:cNvSpPr>
            <p:nvPr/>
          </p:nvSpPr>
          <p:spPr bwMode="auto">
            <a:xfrm>
              <a:off x="2273" y="2478"/>
              <a:ext cx="158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49" name="Rectangle 197"/>
            <p:cNvSpPr>
              <a:spLocks noChangeArrowheads="1"/>
            </p:cNvSpPr>
            <p:nvPr/>
          </p:nvSpPr>
          <p:spPr bwMode="auto">
            <a:xfrm>
              <a:off x="1957" y="2478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50" name="Rectangle 198"/>
            <p:cNvSpPr>
              <a:spLocks noChangeArrowheads="1"/>
            </p:cNvSpPr>
            <p:nvPr/>
          </p:nvSpPr>
          <p:spPr bwMode="auto">
            <a:xfrm>
              <a:off x="1641" y="2478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51" name="Rectangle 199"/>
            <p:cNvSpPr>
              <a:spLocks noChangeArrowheads="1"/>
            </p:cNvSpPr>
            <p:nvPr/>
          </p:nvSpPr>
          <p:spPr bwMode="auto">
            <a:xfrm>
              <a:off x="2273" y="2185"/>
              <a:ext cx="158" cy="293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52" name="Rectangle 200"/>
            <p:cNvSpPr>
              <a:spLocks noChangeArrowheads="1"/>
            </p:cNvSpPr>
            <p:nvPr/>
          </p:nvSpPr>
          <p:spPr bwMode="auto">
            <a:xfrm>
              <a:off x="1957" y="2185"/>
              <a:ext cx="316" cy="293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53" name="Rectangle 201"/>
            <p:cNvSpPr>
              <a:spLocks noChangeArrowheads="1"/>
            </p:cNvSpPr>
            <p:nvPr/>
          </p:nvSpPr>
          <p:spPr bwMode="auto">
            <a:xfrm>
              <a:off x="1641" y="2185"/>
              <a:ext cx="316" cy="293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54" name="Rectangle 202"/>
            <p:cNvSpPr>
              <a:spLocks noChangeArrowheads="1"/>
            </p:cNvSpPr>
            <p:nvPr/>
          </p:nvSpPr>
          <p:spPr bwMode="auto">
            <a:xfrm>
              <a:off x="2273" y="1891"/>
              <a:ext cx="158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55" name="Rectangle 203"/>
            <p:cNvSpPr>
              <a:spLocks noChangeArrowheads="1"/>
            </p:cNvSpPr>
            <p:nvPr/>
          </p:nvSpPr>
          <p:spPr bwMode="auto">
            <a:xfrm>
              <a:off x="1957" y="1891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56" name="Rectangle 204"/>
            <p:cNvSpPr>
              <a:spLocks noChangeArrowheads="1"/>
            </p:cNvSpPr>
            <p:nvPr/>
          </p:nvSpPr>
          <p:spPr bwMode="auto">
            <a:xfrm>
              <a:off x="1641" y="1891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57" name="Rectangle 205"/>
            <p:cNvSpPr>
              <a:spLocks noChangeArrowheads="1"/>
            </p:cNvSpPr>
            <p:nvPr/>
          </p:nvSpPr>
          <p:spPr bwMode="auto">
            <a:xfrm>
              <a:off x="2273" y="1597"/>
              <a:ext cx="158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58" name="Rectangle 206"/>
            <p:cNvSpPr>
              <a:spLocks noChangeArrowheads="1"/>
            </p:cNvSpPr>
            <p:nvPr/>
          </p:nvSpPr>
          <p:spPr bwMode="auto">
            <a:xfrm>
              <a:off x="1957" y="1597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59" name="Rectangle 207"/>
            <p:cNvSpPr>
              <a:spLocks noChangeArrowheads="1"/>
            </p:cNvSpPr>
            <p:nvPr/>
          </p:nvSpPr>
          <p:spPr bwMode="auto">
            <a:xfrm>
              <a:off x="1641" y="1597"/>
              <a:ext cx="316" cy="294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60" name="Rectangle 208"/>
            <p:cNvSpPr>
              <a:spLocks noChangeArrowheads="1"/>
            </p:cNvSpPr>
            <p:nvPr/>
          </p:nvSpPr>
          <p:spPr bwMode="auto">
            <a:xfrm>
              <a:off x="2273" y="1312"/>
              <a:ext cx="158" cy="285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61" name="Rectangle 209"/>
            <p:cNvSpPr>
              <a:spLocks noChangeArrowheads="1"/>
            </p:cNvSpPr>
            <p:nvPr/>
          </p:nvSpPr>
          <p:spPr bwMode="auto">
            <a:xfrm>
              <a:off x="1957" y="1312"/>
              <a:ext cx="316" cy="285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62" name="Rectangle 210"/>
            <p:cNvSpPr>
              <a:spLocks noChangeArrowheads="1"/>
            </p:cNvSpPr>
            <p:nvPr/>
          </p:nvSpPr>
          <p:spPr bwMode="auto">
            <a:xfrm>
              <a:off x="1641" y="1312"/>
              <a:ext cx="316" cy="285"/>
            </a:xfrm>
            <a:prstGeom prst="rect">
              <a:avLst/>
            </a:prstGeom>
            <a:solidFill>
              <a:srgbClr val="FAFD8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2963" name="Line 211"/>
            <p:cNvSpPr>
              <a:spLocks noChangeShapeType="1"/>
            </p:cNvSpPr>
            <p:nvPr/>
          </p:nvSpPr>
          <p:spPr bwMode="auto">
            <a:xfrm>
              <a:off x="1641" y="1312"/>
              <a:ext cx="79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4" name="Line 212"/>
            <p:cNvSpPr>
              <a:spLocks noChangeShapeType="1"/>
            </p:cNvSpPr>
            <p:nvPr/>
          </p:nvSpPr>
          <p:spPr bwMode="auto">
            <a:xfrm>
              <a:off x="1641" y="1597"/>
              <a:ext cx="7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5" name="Line 213"/>
            <p:cNvSpPr>
              <a:spLocks noChangeShapeType="1"/>
            </p:cNvSpPr>
            <p:nvPr/>
          </p:nvSpPr>
          <p:spPr bwMode="auto">
            <a:xfrm>
              <a:off x="1641" y="1891"/>
              <a:ext cx="7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6" name="Line 214"/>
            <p:cNvSpPr>
              <a:spLocks noChangeShapeType="1"/>
            </p:cNvSpPr>
            <p:nvPr/>
          </p:nvSpPr>
          <p:spPr bwMode="auto">
            <a:xfrm>
              <a:off x="1641" y="2185"/>
              <a:ext cx="7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7" name="Line 215"/>
            <p:cNvSpPr>
              <a:spLocks noChangeShapeType="1"/>
            </p:cNvSpPr>
            <p:nvPr/>
          </p:nvSpPr>
          <p:spPr bwMode="auto">
            <a:xfrm>
              <a:off x="1641" y="2478"/>
              <a:ext cx="7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8" name="Line 216"/>
            <p:cNvSpPr>
              <a:spLocks noChangeShapeType="1"/>
            </p:cNvSpPr>
            <p:nvPr/>
          </p:nvSpPr>
          <p:spPr bwMode="auto">
            <a:xfrm>
              <a:off x="1641" y="2772"/>
              <a:ext cx="79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69" name="Line 217"/>
            <p:cNvSpPr>
              <a:spLocks noChangeShapeType="1"/>
            </p:cNvSpPr>
            <p:nvPr/>
          </p:nvSpPr>
          <p:spPr bwMode="auto">
            <a:xfrm>
              <a:off x="1641" y="1312"/>
              <a:ext cx="0" cy="146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70" name="Line 218"/>
            <p:cNvSpPr>
              <a:spLocks noChangeShapeType="1"/>
            </p:cNvSpPr>
            <p:nvPr/>
          </p:nvSpPr>
          <p:spPr bwMode="auto">
            <a:xfrm>
              <a:off x="1957" y="1312"/>
              <a:ext cx="0" cy="14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71" name="Line 219"/>
            <p:cNvSpPr>
              <a:spLocks noChangeShapeType="1"/>
            </p:cNvSpPr>
            <p:nvPr/>
          </p:nvSpPr>
          <p:spPr bwMode="auto">
            <a:xfrm>
              <a:off x="2273" y="1312"/>
              <a:ext cx="0" cy="14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72" name="Line 220"/>
            <p:cNvSpPr>
              <a:spLocks noChangeShapeType="1"/>
            </p:cNvSpPr>
            <p:nvPr/>
          </p:nvSpPr>
          <p:spPr bwMode="auto">
            <a:xfrm>
              <a:off x="2431" y="1312"/>
              <a:ext cx="0" cy="146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2973" name="AutoShape 221"/>
            <p:cNvSpPr>
              <a:spLocks noChangeArrowheads="1"/>
            </p:cNvSpPr>
            <p:nvPr/>
          </p:nvSpPr>
          <p:spPr bwMode="auto">
            <a:xfrm>
              <a:off x="1632" y="1296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4" name="AutoShape 222"/>
            <p:cNvSpPr>
              <a:spLocks noChangeArrowheads="1"/>
            </p:cNvSpPr>
            <p:nvPr/>
          </p:nvSpPr>
          <p:spPr bwMode="auto">
            <a:xfrm>
              <a:off x="1632" y="2743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5" name="AutoShape 223"/>
            <p:cNvSpPr>
              <a:spLocks noChangeArrowheads="1"/>
            </p:cNvSpPr>
            <p:nvPr/>
          </p:nvSpPr>
          <p:spPr bwMode="auto">
            <a:xfrm>
              <a:off x="2414" y="1304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6" name="AutoShape 224"/>
            <p:cNvSpPr>
              <a:spLocks noChangeArrowheads="1"/>
            </p:cNvSpPr>
            <p:nvPr/>
          </p:nvSpPr>
          <p:spPr bwMode="auto">
            <a:xfrm>
              <a:off x="1933" y="1576"/>
              <a:ext cx="34" cy="32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7" name="AutoShape 225"/>
            <p:cNvSpPr>
              <a:spLocks noChangeArrowheads="1"/>
            </p:cNvSpPr>
            <p:nvPr/>
          </p:nvSpPr>
          <p:spPr bwMode="auto">
            <a:xfrm>
              <a:off x="2414" y="1576"/>
              <a:ext cx="34" cy="32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8" name="AutoShape 226"/>
            <p:cNvSpPr>
              <a:spLocks noChangeArrowheads="1"/>
            </p:cNvSpPr>
            <p:nvPr/>
          </p:nvSpPr>
          <p:spPr bwMode="auto">
            <a:xfrm>
              <a:off x="2414" y="1871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79" name="AutoShape 227"/>
            <p:cNvSpPr>
              <a:spLocks noChangeArrowheads="1"/>
            </p:cNvSpPr>
            <p:nvPr/>
          </p:nvSpPr>
          <p:spPr bwMode="auto">
            <a:xfrm>
              <a:off x="1933" y="1863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80" name="AutoShape 228"/>
            <p:cNvSpPr>
              <a:spLocks noChangeArrowheads="1"/>
            </p:cNvSpPr>
            <p:nvPr/>
          </p:nvSpPr>
          <p:spPr bwMode="auto">
            <a:xfrm>
              <a:off x="1941" y="2159"/>
              <a:ext cx="35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81" name="AutoShape 229"/>
            <p:cNvSpPr>
              <a:spLocks noChangeArrowheads="1"/>
            </p:cNvSpPr>
            <p:nvPr/>
          </p:nvSpPr>
          <p:spPr bwMode="auto">
            <a:xfrm>
              <a:off x="2414" y="2167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82" name="AutoShape 230"/>
            <p:cNvSpPr>
              <a:spLocks noChangeArrowheads="1"/>
            </p:cNvSpPr>
            <p:nvPr/>
          </p:nvSpPr>
          <p:spPr bwMode="auto">
            <a:xfrm>
              <a:off x="2414" y="2455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83" name="AutoShape 231"/>
            <p:cNvSpPr>
              <a:spLocks noChangeArrowheads="1"/>
            </p:cNvSpPr>
            <p:nvPr/>
          </p:nvSpPr>
          <p:spPr bwMode="auto">
            <a:xfrm>
              <a:off x="1933" y="2455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2984" name="AutoShape 232"/>
            <p:cNvSpPr>
              <a:spLocks noChangeArrowheads="1"/>
            </p:cNvSpPr>
            <p:nvPr/>
          </p:nvSpPr>
          <p:spPr bwMode="auto">
            <a:xfrm>
              <a:off x="2414" y="2751"/>
              <a:ext cx="34" cy="33"/>
            </a:xfrm>
            <a:prstGeom prst="flowChartConnector">
              <a:avLst/>
            </a:prstGeom>
            <a:solidFill>
              <a:srgbClr val="FAFD83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03005" name="Group 253"/>
          <p:cNvGrpSpPr>
            <a:grpSpLocks/>
          </p:cNvGrpSpPr>
          <p:nvPr/>
        </p:nvGrpSpPr>
        <p:grpSpPr bwMode="auto">
          <a:xfrm>
            <a:off x="3733800" y="3886200"/>
            <a:ext cx="838200" cy="914400"/>
            <a:chOff x="2208" y="1584"/>
            <a:chExt cx="960" cy="946"/>
          </a:xfrm>
        </p:grpSpPr>
        <p:sp>
          <p:nvSpPr>
            <p:cNvPr id="203006" name="Rectangle 254"/>
            <p:cNvSpPr>
              <a:spLocks noChangeArrowheads="1"/>
            </p:cNvSpPr>
            <p:nvPr/>
          </p:nvSpPr>
          <p:spPr bwMode="auto">
            <a:xfrm>
              <a:off x="2944" y="1960"/>
              <a:ext cx="224" cy="3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3007" name="Rectangle 255"/>
            <p:cNvSpPr>
              <a:spLocks noChangeArrowheads="1"/>
            </p:cNvSpPr>
            <p:nvPr/>
          </p:nvSpPr>
          <p:spPr bwMode="auto">
            <a:xfrm>
              <a:off x="2576" y="1960"/>
              <a:ext cx="368" cy="3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vi-VN" altLang="vi-VN" b="0"/>
            </a:p>
          </p:txBody>
        </p:sp>
        <p:sp>
          <p:nvSpPr>
            <p:cNvPr id="203008" name="Line 256"/>
            <p:cNvSpPr>
              <a:spLocks noChangeShapeType="1"/>
            </p:cNvSpPr>
            <p:nvPr/>
          </p:nvSpPr>
          <p:spPr bwMode="auto">
            <a:xfrm>
              <a:off x="2576" y="1593"/>
              <a:ext cx="0" cy="3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09" name="Line 257"/>
            <p:cNvSpPr>
              <a:spLocks noChangeShapeType="1"/>
            </p:cNvSpPr>
            <p:nvPr/>
          </p:nvSpPr>
          <p:spPr bwMode="auto">
            <a:xfrm>
              <a:off x="2944" y="1602"/>
              <a:ext cx="0" cy="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0" name="Line 258"/>
            <p:cNvSpPr>
              <a:spLocks noChangeShapeType="1"/>
            </p:cNvSpPr>
            <p:nvPr/>
          </p:nvSpPr>
          <p:spPr bwMode="auto">
            <a:xfrm>
              <a:off x="2208" y="1584"/>
              <a:ext cx="0" cy="93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1" name="Line 259"/>
            <p:cNvSpPr>
              <a:spLocks noChangeShapeType="1"/>
            </p:cNvSpPr>
            <p:nvPr/>
          </p:nvSpPr>
          <p:spPr bwMode="auto">
            <a:xfrm>
              <a:off x="2208" y="1584"/>
              <a:ext cx="3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2" name="Line 260"/>
            <p:cNvSpPr>
              <a:spLocks noChangeShapeType="1"/>
            </p:cNvSpPr>
            <p:nvPr/>
          </p:nvSpPr>
          <p:spPr bwMode="auto">
            <a:xfrm>
              <a:off x="3168" y="1584"/>
              <a:ext cx="0" cy="367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3" name="Line 261"/>
            <p:cNvSpPr>
              <a:spLocks noChangeShapeType="1"/>
            </p:cNvSpPr>
            <p:nvPr/>
          </p:nvSpPr>
          <p:spPr bwMode="auto">
            <a:xfrm>
              <a:off x="2576" y="1584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4" name="Line 262"/>
            <p:cNvSpPr>
              <a:spLocks noChangeShapeType="1"/>
            </p:cNvSpPr>
            <p:nvPr/>
          </p:nvSpPr>
          <p:spPr bwMode="auto">
            <a:xfrm>
              <a:off x="3168" y="2333"/>
              <a:ext cx="0" cy="19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5" name="Line 263"/>
            <p:cNvSpPr>
              <a:spLocks noChangeShapeType="1"/>
            </p:cNvSpPr>
            <p:nvPr/>
          </p:nvSpPr>
          <p:spPr bwMode="auto">
            <a:xfrm>
              <a:off x="2576" y="2345"/>
              <a:ext cx="0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6" name="Line 264"/>
            <p:cNvSpPr>
              <a:spLocks noChangeShapeType="1"/>
            </p:cNvSpPr>
            <p:nvPr/>
          </p:nvSpPr>
          <p:spPr bwMode="auto">
            <a:xfrm>
              <a:off x="2208" y="1960"/>
              <a:ext cx="3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7" name="Line 265"/>
            <p:cNvSpPr>
              <a:spLocks noChangeShapeType="1"/>
            </p:cNvSpPr>
            <p:nvPr/>
          </p:nvSpPr>
          <p:spPr bwMode="auto">
            <a:xfrm>
              <a:off x="2576" y="1960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8" name="Line 266"/>
            <p:cNvSpPr>
              <a:spLocks noChangeShapeType="1"/>
            </p:cNvSpPr>
            <p:nvPr/>
          </p:nvSpPr>
          <p:spPr bwMode="auto">
            <a:xfrm>
              <a:off x="2208" y="2327"/>
              <a:ext cx="3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19" name="Line 267"/>
            <p:cNvSpPr>
              <a:spLocks noChangeShapeType="1"/>
            </p:cNvSpPr>
            <p:nvPr/>
          </p:nvSpPr>
          <p:spPr bwMode="auto">
            <a:xfrm>
              <a:off x="2576" y="2327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20" name="Line 268"/>
            <p:cNvSpPr>
              <a:spLocks noChangeShapeType="1"/>
            </p:cNvSpPr>
            <p:nvPr/>
          </p:nvSpPr>
          <p:spPr bwMode="auto">
            <a:xfrm>
              <a:off x="2208" y="2527"/>
              <a:ext cx="3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21" name="Line 269"/>
            <p:cNvSpPr>
              <a:spLocks noChangeShapeType="1"/>
            </p:cNvSpPr>
            <p:nvPr/>
          </p:nvSpPr>
          <p:spPr bwMode="auto">
            <a:xfrm>
              <a:off x="2576" y="2527"/>
              <a:ext cx="592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22" name="Line 270"/>
            <p:cNvSpPr>
              <a:spLocks noChangeShapeType="1"/>
            </p:cNvSpPr>
            <p:nvPr/>
          </p:nvSpPr>
          <p:spPr bwMode="auto">
            <a:xfrm>
              <a:off x="3168" y="1969"/>
              <a:ext cx="0" cy="36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23" name="Line 271"/>
            <p:cNvSpPr>
              <a:spLocks noChangeShapeType="1"/>
            </p:cNvSpPr>
            <p:nvPr/>
          </p:nvSpPr>
          <p:spPr bwMode="auto">
            <a:xfrm flipH="1">
              <a:off x="2592" y="1951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4" name="Line 272"/>
            <p:cNvSpPr>
              <a:spLocks noChangeShapeType="1"/>
            </p:cNvSpPr>
            <p:nvPr/>
          </p:nvSpPr>
          <p:spPr bwMode="auto">
            <a:xfrm flipH="1">
              <a:off x="2684" y="1960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5" name="Line 273"/>
            <p:cNvSpPr>
              <a:spLocks noChangeShapeType="1"/>
            </p:cNvSpPr>
            <p:nvPr/>
          </p:nvSpPr>
          <p:spPr bwMode="auto">
            <a:xfrm flipH="1">
              <a:off x="2784" y="1951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6" name="Line 274"/>
            <p:cNvSpPr>
              <a:spLocks noChangeShapeType="1"/>
            </p:cNvSpPr>
            <p:nvPr/>
          </p:nvSpPr>
          <p:spPr bwMode="auto">
            <a:xfrm flipH="1">
              <a:off x="2876" y="2008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7" name="Line 275"/>
            <p:cNvSpPr>
              <a:spLocks noChangeShapeType="1"/>
            </p:cNvSpPr>
            <p:nvPr/>
          </p:nvSpPr>
          <p:spPr bwMode="auto">
            <a:xfrm flipH="1">
              <a:off x="2972" y="2104"/>
              <a:ext cx="192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8" name="Line 276"/>
            <p:cNvSpPr>
              <a:spLocks noChangeShapeType="1"/>
            </p:cNvSpPr>
            <p:nvPr/>
          </p:nvSpPr>
          <p:spPr bwMode="auto">
            <a:xfrm flipH="1">
              <a:off x="3052" y="2200"/>
              <a:ext cx="112" cy="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29" name="Line 277"/>
            <p:cNvSpPr>
              <a:spLocks noChangeShapeType="1"/>
            </p:cNvSpPr>
            <p:nvPr/>
          </p:nvSpPr>
          <p:spPr bwMode="auto">
            <a:xfrm flipH="1">
              <a:off x="2564" y="1968"/>
              <a:ext cx="96" cy="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30" name="Line 278"/>
            <p:cNvSpPr>
              <a:spLocks noChangeShapeType="1"/>
            </p:cNvSpPr>
            <p:nvPr/>
          </p:nvSpPr>
          <p:spPr bwMode="auto">
            <a:xfrm flipH="1">
              <a:off x="2562" y="1968"/>
              <a:ext cx="260" cy="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31" name="Line 279"/>
            <p:cNvSpPr>
              <a:spLocks noChangeShapeType="1"/>
            </p:cNvSpPr>
            <p:nvPr/>
          </p:nvSpPr>
          <p:spPr bwMode="auto">
            <a:xfrm flipH="1">
              <a:off x="2563" y="1960"/>
              <a:ext cx="178" cy="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3032" name="Line 280"/>
            <p:cNvSpPr>
              <a:spLocks noChangeShapeType="1"/>
            </p:cNvSpPr>
            <p:nvPr/>
          </p:nvSpPr>
          <p:spPr bwMode="auto">
            <a:xfrm>
              <a:off x="2574" y="1960"/>
              <a:ext cx="0" cy="36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33" name="Line 281"/>
            <p:cNvSpPr>
              <a:spLocks noChangeShapeType="1"/>
            </p:cNvSpPr>
            <p:nvPr/>
          </p:nvSpPr>
          <p:spPr bwMode="auto">
            <a:xfrm>
              <a:off x="2949" y="1969"/>
              <a:ext cx="0" cy="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  <p:sp>
          <p:nvSpPr>
            <p:cNvPr id="203034" name="Line 282"/>
            <p:cNvSpPr>
              <a:spLocks noChangeShapeType="1"/>
            </p:cNvSpPr>
            <p:nvPr/>
          </p:nvSpPr>
          <p:spPr bwMode="auto">
            <a:xfrm>
              <a:off x="2944" y="2312"/>
              <a:ext cx="0" cy="2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/>
            <a:p>
              <a:endParaRPr lang="vi-VN"/>
            </a:p>
          </p:txBody>
        </p:sp>
      </p:grpSp>
      <p:pic>
        <p:nvPicPr>
          <p:cNvPr id="203035" name="Picture 2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763" y="3657600"/>
            <a:ext cx="9271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3037" name="Picture 28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876800"/>
            <a:ext cx="9271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2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2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2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0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2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2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2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03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2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0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0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0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60" grpId="0"/>
      <p:bldP spid="202761" grpId="0"/>
      <p:bldP spid="202762" grpId="0"/>
      <p:bldP spid="202763" grpId="0"/>
      <p:bldP spid="202766" grpId="0" animBg="1"/>
      <p:bldP spid="202768" grpId="0" animBg="1"/>
      <p:bldP spid="202770" grpId="0" animBg="1"/>
      <p:bldP spid="2029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6" name="Text Box 6"/>
          <p:cNvSpPr txBox="1">
            <a:spLocks noChangeArrowheads="1"/>
          </p:cNvSpPr>
          <p:nvPr/>
        </p:nvSpPr>
        <p:spPr bwMode="auto">
          <a:xfrm>
            <a:off x="990600" y="83820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 u="sng">
                <a:solidFill>
                  <a:schemeClr val="tx1"/>
                </a:solidFill>
              </a:rPr>
              <a:t>Thủ công</a:t>
            </a:r>
            <a:r>
              <a:rPr lang="en-US" altLang="vi-VN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altLang="vi-VN" u="sng">
                <a:solidFill>
                  <a:srgbClr val="FF00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04807" name="Text Box 7"/>
          <p:cNvSpPr txBox="1">
            <a:spLocks noChangeArrowheads="1"/>
          </p:cNvSpPr>
          <p:nvPr/>
        </p:nvSpPr>
        <p:spPr bwMode="auto">
          <a:xfrm>
            <a:off x="3429000" y="88265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3600">
                <a:solidFill>
                  <a:srgbClr val="FF0000"/>
                </a:solidFill>
              </a:rPr>
              <a:t>C</a:t>
            </a:r>
            <a:r>
              <a:rPr lang="en-US" altLang="vi-VN" sz="3600">
                <a:solidFill>
                  <a:srgbClr val="FF3300"/>
                </a:solidFill>
              </a:rPr>
              <a:t>ắt, dán chữ E</a:t>
            </a:r>
          </a:p>
        </p:txBody>
      </p:sp>
      <p:sp>
        <p:nvSpPr>
          <p:cNvPr id="204808" name="Line 8"/>
          <p:cNvSpPr>
            <a:spLocks noChangeShapeType="1"/>
          </p:cNvSpPr>
          <p:nvPr/>
        </p:nvSpPr>
        <p:spPr bwMode="auto">
          <a:xfrm>
            <a:off x="2362200" y="4438650"/>
            <a:ext cx="449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pic>
        <p:nvPicPr>
          <p:cNvPr id="20481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713" y="2667000"/>
            <a:ext cx="9271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WordArt 3" descr="90%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8229600" cy="3429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pattFill prst="pct90">
                  <a:fgClr>
                    <a:srgbClr val="0000FF"/>
                  </a:fgClr>
                  <a:bgClr>
                    <a:srgbClr val="FFFFFF"/>
                  </a:bgClr>
                </a:patt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Chân thành cảm ơn quý thầy cô giáo!</a:t>
            </a:r>
          </a:p>
        </p:txBody>
      </p:sp>
      <p:pic>
        <p:nvPicPr>
          <p:cNvPr id="153604" name="Picture 4" descr="nhanhho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00450"/>
            <a:ext cx="2251075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05" name="Picture 5" descr="nhanhho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733800"/>
            <a:ext cx="22860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06" name="Picture 6" descr="CRNRC4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14875"/>
            <a:ext cx="2295525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07" name="Picture 7" descr="CRNRC4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848475" y="4724400"/>
            <a:ext cx="2295525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08" name="Picture 8" descr="C005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0"/>
            <a:ext cx="1752600" cy="130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21" name="WordArt 21"/>
          <p:cNvSpPr>
            <a:spLocks noChangeArrowheads="1" noChangeShapeType="1" noTextEdit="1"/>
          </p:cNvSpPr>
          <p:nvPr/>
        </p:nvSpPr>
        <p:spPr bwMode="auto">
          <a:xfrm>
            <a:off x="2057400" y="4038600"/>
            <a:ext cx="5257800" cy="19621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TẠM BIỆT CÁC EM!</a:t>
            </a:r>
          </a:p>
        </p:txBody>
      </p:sp>
      <p:sp>
        <p:nvSpPr>
          <p:cNvPr id="153626" name="WordArt 26"/>
          <p:cNvSpPr>
            <a:spLocks noChangeArrowheads="1" noChangeShapeType="1" noTextEdit="1"/>
          </p:cNvSpPr>
          <p:nvPr/>
        </p:nvSpPr>
        <p:spPr bwMode="auto">
          <a:xfrm>
            <a:off x="457200" y="-990600"/>
            <a:ext cx="7848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i="1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kx="2453608" algn="bl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Kính chúc thầy cô giáo mạnh khoẻ !</a:t>
            </a:r>
          </a:p>
          <a:p>
            <a:pPr algn="ctr"/>
            <a:r>
              <a:rPr lang="vi-VN" sz="3600" i="1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kx="2453608" algn="bl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Chúc các em học sinh chăm ngoan học giỏi !</a:t>
            </a:r>
          </a:p>
        </p:txBody>
      </p:sp>
      <p:sp>
        <p:nvSpPr>
          <p:cNvPr id="153627" name="32-Point Star 2"/>
          <p:cNvSpPr>
            <a:spLocks noChangeArrowheads="1"/>
          </p:cNvSpPr>
          <p:nvPr/>
        </p:nvSpPr>
        <p:spPr bwMode="auto">
          <a:xfrm>
            <a:off x="914400" y="-76200"/>
            <a:ext cx="1447800" cy="1143000"/>
          </a:xfrm>
          <a:prstGeom prst="star32">
            <a:avLst>
              <a:gd name="adj" fmla="val 14509"/>
            </a:avLst>
          </a:prstGeom>
          <a:solidFill>
            <a:srgbClr val="00FF00"/>
          </a:solidFill>
          <a:ln w="19050" algn="ctr">
            <a:solidFill>
              <a:srgbClr val="FF579B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vi-VN" altLang="vi-VN" sz="1800">
              <a:latin typeface=".VnTime" pitchFamily="34" charset="0"/>
            </a:endParaRPr>
          </a:p>
        </p:txBody>
      </p:sp>
      <p:sp>
        <p:nvSpPr>
          <p:cNvPr id="153628" name="32-Point Star 2"/>
          <p:cNvSpPr>
            <a:spLocks noChangeArrowheads="1"/>
          </p:cNvSpPr>
          <p:nvPr/>
        </p:nvSpPr>
        <p:spPr bwMode="auto">
          <a:xfrm>
            <a:off x="6629400" y="76200"/>
            <a:ext cx="1371600" cy="1219200"/>
          </a:xfrm>
          <a:prstGeom prst="star32">
            <a:avLst>
              <a:gd name="adj" fmla="val 14509"/>
            </a:avLst>
          </a:prstGeom>
          <a:solidFill>
            <a:srgbClr val="00FF00"/>
          </a:solidFill>
          <a:ln w="19050" algn="ctr">
            <a:solidFill>
              <a:srgbClr val="FF579B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vi-VN" altLang="vi-VN" sz="1800">
              <a:latin typeface=".VnTime" pitchFamily="34" charset="0"/>
            </a:endParaRPr>
          </a:p>
        </p:txBody>
      </p:sp>
      <p:pic>
        <p:nvPicPr>
          <p:cNvPr id="153629" name="Picture 18" descr="sunflowers_wave_hb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495800"/>
            <a:ext cx="2438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7" presetID="2" presetClass="entr" presetSubtype="4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5000" fill="hold"/>
                                        <p:tgtEl>
                                          <p:spTgt spid="153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5000" fill="hold"/>
                                        <p:tgtEl>
                                          <p:spTgt spid="153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32" presetID="23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153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53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536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53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38" presetID="23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animBg="1"/>
      <p:bldP spid="153603" grpId="1" animBg="1"/>
      <p:bldP spid="153621" grpId="0" animBg="1"/>
      <p:bldP spid="153626" grpId="0" animBg="1"/>
      <p:bldP spid="153627" grpId="0" animBg="1"/>
      <p:bldP spid="15362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0248"/>
  <p:tag name="VIOLETTITLE" val="Bài 9. Cắt, dán chữ E"/>
  <p:tag name="VIOLETLESSON" val="9"/>
  <p:tag name="VIOLETCATID" val="8049771"/>
  <p:tag name="VIOLETSUBJECT" val="Thủ công 3"/>
  <p:tag name="VIOLETAUTHORID" val="9604206"/>
  <p:tag name="VIOLETAUTHORNAME" val="Phan Xuân Hiệp"/>
  <p:tag name="VIOLETAUTHORAVATAR" val="9/604/206/avatar.jpg"/>
  <p:tag name="VIOLETAUTHORADDRESS" val="Trường Tiểu học cương gián 2 - Hà Tĩnh"/>
  <p:tag name="VIOLETDATE" val="2015-05-17 20:57:49"/>
  <p:tag name="VIOLETHIT" val="198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vi-VN" sz="2800" b="1" i="0" u="none" strike="noStrike" cap="none" normalizeH="0" baseline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vi-VN" sz="2800" b="1" i="0" u="none" strike="noStrike" cap="none" normalizeH="0" baseline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3082</TotalTime>
  <Words>390</Words>
  <Application>Microsoft Office PowerPoint</Application>
  <PresentationFormat>On-screen Show (4:3)</PresentationFormat>
  <Paragraphs>54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.VnTime</vt:lpstr>
      <vt:lpstr>Arial</vt:lpstr>
      <vt:lpstr>Times New Roman</vt:lpstr>
      <vt:lpstr>VNI-Times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TPTUYHOA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LAPTOP</dc:creator>
  <cp:lastModifiedBy>Mai</cp:lastModifiedBy>
  <cp:revision>497</cp:revision>
  <dcterms:created xsi:type="dcterms:W3CDTF">2006-12-31T17:10:18Z</dcterms:created>
  <dcterms:modified xsi:type="dcterms:W3CDTF">2020-12-22T14:26:50Z</dcterms:modified>
</cp:coreProperties>
</file>