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9"/>
  </p:handoutMasterIdLst>
  <p:sldIdLst>
    <p:sldId id="328" r:id="rId2"/>
    <p:sldId id="267" r:id="rId3"/>
    <p:sldId id="324" r:id="rId4"/>
    <p:sldId id="296" r:id="rId5"/>
    <p:sldId id="298" r:id="rId6"/>
    <p:sldId id="269" r:id="rId7"/>
    <p:sldId id="300" r:id="rId8"/>
    <p:sldId id="302" r:id="rId9"/>
    <p:sldId id="304" r:id="rId10"/>
    <p:sldId id="306" r:id="rId11"/>
    <p:sldId id="335" r:id="rId12"/>
    <p:sldId id="309" r:id="rId13"/>
    <p:sldId id="313" r:id="rId14"/>
    <p:sldId id="326" r:id="rId15"/>
    <p:sldId id="317" r:id="rId16"/>
    <p:sldId id="315" r:id="rId17"/>
    <p:sldId id="265" r:id="rId18"/>
  </p:sldIdLst>
  <p:sldSz cx="9144000" cy="6858000" type="screen4x3"/>
  <p:notesSz cx="6742113" cy="9872663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FFFFFF"/>
    <a:srgbClr val="9933FF"/>
    <a:srgbClr val="66FF33"/>
    <a:srgbClr val="0000FF"/>
    <a:srgbClr val="FF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9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0CBDF1B5-2812-450D-9BDC-FD045BCBEC08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174DB7A7-D069-4E0D-B966-860FFC02E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CE46F-FA68-4357-B12E-0EF36E61C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EFF0-07D0-4C0A-BAF5-FEE8EBD31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8E02-1DD5-4D4E-98EF-B2F31D122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4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B1D0B-7420-44E9-AC29-7361B995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97FF-C791-4CBD-A0C2-9AD7799D9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1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73445-EEF8-463F-81E2-622CC513B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08DA-DC18-4F4B-A4D7-C24632B01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535E-129F-49DF-B802-30643EEEC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9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C5C2-C583-41D8-B6EC-E2FC3DD81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1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57C1-DF16-45B7-ADC9-49FB246FD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ED93-0296-4D37-88AD-93E82AF15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968C3864-49B8-4FBD-8FD8-7390353D5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WordArt 7"/>
          <p:cNvSpPr>
            <a:spLocks noChangeArrowheads="1" noChangeShapeType="1" noTextEdit="1"/>
          </p:cNvSpPr>
          <p:nvPr/>
        </p:nvSpPr>
        <p:spPr bwMode="auto">
          <a:xfrm>
            <a:off x="2286000" y="2438400"/>
            <a:ext cx="4876800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3A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70104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ire_Flower_by_oooAdAo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0"/>
            <a:ext cx="4648200" cy="533400"/>
          </a:xfrm>
        </p:spPr>
        <p:txBody>
          <a:bodyPr/>
          <a:lstStyle/>
          <a:p>
            <a:pPr algn="l" eaLnBrk="1" hangingPunct="1"/>
            <a:r>
              <a:rPr lang="en-US" altLang="vi-VN" sz="4000" u="sng" smtClean="0">
                <a:solidFill>
                  <a:srgbClr val="9933FF"/>
                </a:solidFill>
              </a:rPr>
              <a:t>Bước 3</a:t>
            </a:r>
            <a:r>
              <a:rPr lang="en-US" altLang="vi-VN" sz="4000" smtClean="0">
                <a:solidFill>
                  <a:srgbClr val="9933FF"/>
                </a:solidFill>
              </a:rPr>
              <a:t>: Dán chữ V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5638800"/>
            <a:ext cx="1752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800" smtClean="0"/>
              <a:t>Hình 4</a:t>
            </a:r>
          </a:p>
          <a:p>
            <a:pPr eaLnBrk="1" hangingPunct="1">
              <a:buFontTx/>
              <a:buNone/>
            </a:pPr>
            <a:endParaRPr lang="en-US" altLang="vi-VN" sz="280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2209800"/>
            <a:ext cx="4495800" cy="42672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vi-VN" smtClean="0">
                <a:solidFill>
                  <a:schemeClr val="accent2"/>
                </a:solidFill>
              </a:rPr>
              <a:t>Kẻ một đường chuẩn. Đặt chữ V mới cắt vào đường chuẩn cho cân đối</a:t>
            </a:r>
          </a:p>
          <a:p>
            <a:pPr eaLnBrk="1" hangingPunct="1">
              <a:buFontTx/>
              <a:buChar char="-"/>
            </a:pPr>
            <a:r>
              <a:rPr lang="en-US" altLang="vi-VN" smtClean="0">
                <a:solidFill>
                  <a:schemeClr val="accent2"/>
                </a:solidFill>
              </a:rPr>
              <a:t>Bôi hồ vào mặt kẻ ô và dán vào vị trí đã định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572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2362200"/>
            <a:ext cx="2057400" cy="3048000"/>
            <a:chOff x="960" y="308"/>
            <a:chExt cx="1728" cy="2754"/>
          </a:xfrm>
        </p:grpSpPr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960" y="308"/>
              <a:ext cx="1728" cy="2754"/>
              <a:chOff x="3456" y="654"/>
              <a:chExt cx="1728" cy="2754"/>
            </a:xfrm>
          </p:grpSpPr>
          <p:grpSp>
            <p:nvGrpSpPr>
              <p:cNvPr id="11275" name="Group 9"/>
              <p:cNvGrpSpPr>
                <a:grpSpLocks/>
              </p:cNvGrpSpPr>
              <p:nvPr/>
            </p:nvGrpSpPr>
            <p:grpSpPr bwMode="auto">
              <a:xfrm>
                <a:off x="4254" y="932"/>
                <a:ext cx="867" cy="2448"/>
                <a:chOff x="1265" y="1248"/>
                <a:chExt cx="867" cy="2448"/>
              </a:xfrm>
            </p:grpSpPr>
            <p:sp>
              <p:nvSpPr>
                <p:cNvPr id="11282" name="AutoShape 10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1283" name="AutoShape 11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11276" name="Group 12"/>
              <p:cNvGrpSpPr>
                <a:grpSpLocks/>
              </p:cNvGrpSpPr>
              <p:nvPr/>
            </p:nvGrpSpPr>
            <p:grpSpPr bwMode="auto">
              <a:xfrm rot="9338415">
                <a:off x="3532" y="874"/>
                <a:ext cx="867" cy="2448"/>
                <a:chOff x="1265" y="1248"/>
                <a:chExt cx="867" cy="2448"/>
              </a:xfrm>
            </p:grpSpPr>
            <p:sp>
              <p:nvSpPr>
                <p:cNvPr id="11280" name="AutoShape 13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1281" name="AutoShape 14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sp>
            <p:nvSpPr>
              <p:cNvPr id="11277" name="Rectangle 15"/>
              <p:cNvSpPr>
                <a:spLocks noChangeArrowheads="1"/>
              </p:cNvSpPr>
              <p:nvPr/>
            </p:nvSpPr>
            <p:spPr bwMode="auto">
              <a:xfrm>
                <a:off x="3456" y="672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1278" name="Rectangle 16"/>
              <p:cNvSpPr>
                <a:spLocks noChangeArrowheads="1"/>
              </p:cNvSpPr>
              <p:nvPr/>
            </p:nvSpPr>
            <p:spPr bwMode="auto">
              <a:xfrm>
                <a:off x="4560" y="65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1279" name="AutoShape 17"/>
              <p:cNvSpPr>
                <a:spLocks noChangeArrowheads="1"/>
              </p:cNvSpPr>
              <p:nvPr/>
            </p:nvSpPr>
            <p:spPr bwMode="auto">
              <a:xfrm rot="10800000">
                <a:off x="4080" y="3072"/>
                <a:ext cx="57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50 w 21600"/>
                  <a:gd name="T13" fmla="*/ 4371 h 21600"/>
                  <a:gd name="T14" fmla="*/ 17250 w 21600"/>
                  <a:gd name="T15" fmla="*/ 1722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109" y="21600"/>
                    </a:lnTo>
                    <a:lnTo>
                      <a:pt x="164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11274" name="AutoShape 18"/>
            <p:cNvSpPr>
              <a:spLocks noChangeArrowheads="1"/>
            </p:cNvSpPr>
            <p:nvPr/>
          </p:nvSpPr>
          <p:spPr bwMode="auto">
            <a:xfrm rot="-2432190">
              <a:off x="1274" y="2258"/>
              <a:ext cx="672" cy="672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vi-VN" altLang="vi-VN" b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p"/>
      <p:bldP spid="14341" grpId="0" build="p"/>
      <p:bldP spid="14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838200" y="12192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6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 luận: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28600" y="18288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vi-VN" sz="3200" b="0">
                <a:solidFill>
                  <a:srgbClr val="0000FF"/>
                </a:solidFill>
              </a:rPr>
              <a:t>B1: Kẻ chữ V    B2: Cắt chữ V     B3: Dán chữ V</a:t>
            </a:r>
            <a:r>
              <a:rPr lang="en-US" altLang="vi-VN" sz="3200"/>
              <a:t> </a:t>
            </a:r>
          </a:p>
        </p:txBody>
      </p: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673100" y="2976563"/>
            <a:ext cx="1574800" cy="3200400"/>
            <a:chOff x="2560" y="720"/>
            <a:chExt cx="992" cy="2640"/>
          </a:xfrm>
        </p:grpSpPr>
        <p:grpSp>
          <p:nvGrpSpPr>
            <p:cNvPr id="12425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12432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3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4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5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6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12426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12427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28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29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0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1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2294" name="Oval 21"/>
          <p:cNvSpPr>
            <a:spLocks noChangeArrowheads="1"/>
          </p:cNvSpPr>
          <p:nvPr/>
        </p:nvSpPr>
        <p:spPr bwMode="auto">
          <a:xfrm>
            <a:off x="1181100" y="2911475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295" name="Oval 22"/>
          <p:cNvSpPr>
            <a:spLocks noChangeArrowheads="1"/>
          </p:cNvSpPr>
          <p:nvPr/>
        </p:nvSpPr>
        <p:spPr bwMode="auto">
          <a:xfrm>
            <a:off x="533400" y="4800600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296" name="Oval 23"/>
          <p:cNvSpPr>
            <a:spLocks noChangeArrowheads="1"/>
          </p:cNvSpPr>
          <p:nvPr/>
        </p:nvSpPr>
        <p:spPr bwMode="auto">
          <a:xfrm>
            <a:off x="2120900" y="2860675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297" name="Oval 24"/>
          <p:cNvSpPr>
            <a:spLocks noChangeArrowheads="1"/>
          </p:cNvSpPr>
          <p:nvPr/>
        </p:nvSpPr>
        <p:spPr bwMode="auto">
          <a:xfrm>
            <a:off x="1206500" y="6048375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298" name="Line 25"/>
          <p:cNvSpPr>
            <a:spLocks noChangeShapeType="1"/>
          </p:cNvSpPr>
          <p:nvPr/>
        </p:nvSpPr>
        <p:spPr bwMode="auto">
          <a:xfrm flipH="1">
            <a:off x="685800" y="2987675"/>
            <a:ext cx="635000" cy="1965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Line 26"/>
          <p:cNvSpPr>
            <a:spLocks noChangeShapeType="1"/>
          </p:cNvSpPr>
          <p:nvPr/>
        </p:nvSpPr>
        <p:spPr bwMode="auto">
          <a:xfrm flipH="1">
            <a:off x="1333500" y="2973388"/>
            <a:ext cx="863600" cy="314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0" name="Group 27"/>
          <p:cNvGrpSpPr>
            <a:grpSpLocks/>
          </p:cNvGrpSpPr>
          <p:nvPr/>
        </p:nvGrpSpPr>
        <p:grpSpPr bwMode="auto">
          <a:xfrm rot="208094">
            <a:off x="660400" y="2987675"/>
            <a:ext cx="628650" cy="1909763"/>
            <a:chOff x="1320" y="1393"/>
            <a:chExt cx="505" cy="1584"/>
          </a:xfrm>
        </p:grpSpPr>
        <p:sp>
          <p:nvSpPr>
            <p:cNvPr id="12409" name="AutoShape 28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410" name="Line 29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1" name="Line 30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2" name="Line 31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3" name="Line 32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4" name="Line 33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5" name="Line 34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6" name="Line 35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7" name="Line 36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8" name="Line 37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9" name="Line 38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0" name="Line 39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1" name="Line 40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2" name="Line 41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3" name="Line 42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4" name="Line 43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301" name="Group 44"/>
          <p:cNvGrpSpPr>
            <a:grpSpLocks/>
          </p:cNvGrpSpPr>
          <p:nvPr/>
        </p:nvGrpSpPr>
        <p:grpSpPr bwMode="auto">
          <a:xfrm>
            <a:off x="1371600" y="2971800"/>
            <a:ext cx="876300" cy="3190875"/>
            <a:chOff x="4032" y="624"/>
            <a:chExt cx="576" cy="2720"/>
          </a:xfrm>
        </p:grpSpPr>
        <p:sp>
          <p:nvSpPr>
            <p:cNvPr id="12383" name="AutoShape 45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384" name="Line 46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5" name="Line 47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6" name="Line 48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7" name="Line 49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8" name="Line 50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9" name="Line 51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0" name="Line 52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1" name="Line 53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2" name="Line 54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3" name="Line 55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4" name="Line 56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5" name="Line 57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6" name="Line 58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7" name="Line 59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8" name="Line 60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9" name="Line 61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0" name="Line 62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1" name="Line 63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2" name="Line 64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3" name="Line 65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4" name="Line 66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5" name="Line 67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6" name="Line 68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7" name="Line 69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8" name="Line 70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302" name="Rectangle 49"/>
          <p:cNvSpPr>
            <a:spLocks noChangeArrowheads="1"/>
          </p:cNvSpPr>
          <p:nvPr/>
        </p:nvSpPr>
        <p:spPr bwMode="auto">
          <a:xfrm rot="-5400000">
            <a:off x="2636044" y="4290219"/>
            <a:ext cx="6080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5Ô</a:t>
            </a:r>
          </a:p>
        </p:txBody>
      </p:sp>
      <p:sp>
        <p:nvSpPr>
          <p:cNvPr id="12303" name="Line 72"/>
          <p:cNvSpPr>
            <a:spLocks noChangeShapeType="1"/>
          </p:cNvSpPr>
          <p:nvPr/>
        </p:nvSpPr>
        <p:spPr bwMode="auto">
          <a:xfrm>
            <a:off x="1333500" y="27590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4" name="Line 73"/>
          <p:cNvSpPr>
            <a:spLocks noChangeShapeType="1"/>
          </p:cNvSpPr>
          <p:nvPr/>
        </p:nvSpPr>
        <p:spPr bwMode="auto">
          <a:xfrm>
            <a:off x="2730500" y="2976563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5" name="Group 74"/>
          <p:cNvGrpSpPr>
            <a:grpSpLocks/>
          </p:cNvGrpSpPr>
          <p:nvPr/>
        </p:nvGrpSpPr>
        <p:grpSpPr bwMode="auto">
          <a:xfrm>
            <a:off x="3708400" y="2786063"/>
            <a:ext cx="1574800" cy="3200400"/>
            <a:chOff x="2560" y="720"/>
            <a:chExt cx="992" cy="2640"/>
          </a:xfrm>
        </p:grpSpPr>
        <p:grpSp>
          <p:nvGrpSpPr>
            <p:cNvPr id="12371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12378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79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80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81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82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12372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12373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74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75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76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77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2306" name="Oval 87"/>
          <p:cNvSpPr>
            <a:spLocks noChangeArrowheads="1"/>
          </p:cNvSpPr>
          <p:nvPr/>
        </p:nvSpPr>
        <p:spPr bwMode="auto">
          <a:xfrm>
            <a:off x="4216400" y="2720975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307" name="Oval 88"/>
          <p:cNvSpPr>
            <a:spLocks noChangeArrowheads="1"/>
          </p:cNvSpPr>
          <p:nvPr/>
        </p:nvSpPr>
        <p:spPr bwMode="auto">
          <a:xfrm>
            <a:off x="3606800" y="4600575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308" name="Oval 89"/>
          <p:cNvSpPr>
            <a:spLocks noChangeArrowheads="1"/>
          </p:cNvSpPr>
          <p:nvPr/>
        </p:nvSpPr>
        <p:spPr bwMode="auto">
          <a:xfrm>
            <a:off x="5156200" y="2670175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309" name="Line 90"/>
          <p:cNvSpPr>
            <a:spLocks noChangeShapeType="1"/>
          </p:cNvSpPr>
          <p:nvPr/>
        </p:nvSpPr>
        <p:spPr bwMode="auto">
          <a:xfrm flipH="1">
            <a:off x="3746500" y="2797175"/>
            <a:ext cx="609600" cy="1919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0" name="Line 91"/>
          <p:cNvSpPr>
            <a:spLocks noChangeShapeType="1"/>
          </p:cNvSpPr>
          <p:nvPr/>
        </p:nvSpPr>
        <p:spPr bwMode="auto">
          <a:xfrm flipH="1">
            <a:off x="4368800" y="2782888"/>
            <a:ext cx="863600" cy="314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11" name="Group 92"/>
          <p:cNvGrpSpPr>
            <a:grpSpLocks/>
          </p:cNvGrpSpPr>
          <p:nvPr/>
        </p:nvGrpSpPr>
        <p:grpSpPr bwMode="auto">
          <a:xfrm rot="208094">
            <a:off x="3695700" y="2797175"/>
            <a:ext cx="628650" cy="1909763"/>
            <a:chOff x="1320" y="1393"/>
            <a:chExt cx="505" cy="1584"/>
          </a:xfrm>
        </p:grpSpPr>
        <p:sp>
          <p:nvSpPr>
            <p:cNvPr id="12355" name="AutoShape 93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356" name="Line 94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7" name="Line 95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8" name="Line 96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9" name="Line 97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0" name="Line 98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1" name="Line 99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2" name="Line 100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3" name="Line 101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4" name="Line 102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5" name="Line 103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6" name="Line 104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7" name="Line 105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8" name="Line 106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9" name="Line 107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0" name="Line 108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312" name="Group 109"/>
          <p:cNvGrpSpPr>
            <a:grpSpLocks/>
          </p:cNvGrpSpPr>
          <p:nvPr/>
        </p:nvGrpSpPr>
        <p:grpSpPr bwMode="auto">
          <a:xfrm>
            <a:off x="4406900" y="2781300"/>
            <a:ext cx="876300" cy="3190875"/>
            <a:chOff x="4032" y="624"/>
            <a:chExt cx="576" cy="2720"/>
          </a:xfrm>
        </p:grpSpPr>
        <p:sp>
          <p:nvSpPr>
            <p:cNvPr id="12329" name="AutoShape 110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330" name="Line 111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1" name="Line 112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2" name="Line 113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3" name="Line 114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4" name="Line 115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5" name="Line 116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6" name="Line 117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7" name="Line 118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8" name="Line 119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9" name="Line 120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0" name="Line 121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1" name="Line 122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2" name="Line 123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3" name="Line 124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4" name="Line 125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5" name="Line 126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6" name="Line 127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7" name="Line 128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8" name="Line 129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9" name="Line 130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0" name="Line 131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1" name="Line 132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2" name="Line 133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3" name="Line 134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4" name="Line 135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313" name="Line 6"/>
          <p:cNvSpPr>
            <a:spLocks noChangeShapeType="1"/>
          </p:cNvSpPr>
          <p:nvPr/>
        </p:nvSpPr>
        <p:spPr bwMode="auto">
          <a:xfrm>
            <a:off x="5854700" y="60325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14" name="Group 7"/>
          <p:cNvGrpSpPr>
            <a:grpSpLocks/>
          </p:cNvGrpSpPr>
          <p:nvPr/>
        </p:nvGrpSpPr>
        <p:grpSpPr bwMode="auto">
          <a:xfrm>
            <a:off x="6235700" y="2971800"/>
            <a:ext cx="2057400" cy="3048000"/>
            <a:chOff x="960" y="308"/>
            <a:chExt cx="1728" cy="2754"/>
          </a:xfrm>
        </p:grpSpPr>
        <p:grpSp>
          <p:nvGrpSpPr>
            <p:cNvPr id="12318" name="Group 8"/>
            <p:cNvGrpSpPr>
              <a:grpSpLocks/>
            </p:cNvGrpSpPr>
            <p:nvPr/>
          </p:nvGrpSpPr>
          <p:grpSpPr bwMode="auto">
            <a:xfrm>
              <a:off x="960" y="308"/>
              <a:ext cx="1728" cy="2754"/>
              <a:chOff x="3456" y="654"/>
              <a:chExt cx="1728" cy="2754"/>
            </a:xfrm>
          </p:grpSpPr>
          <p:grpSp>
            <p:nvGrpSpPr>
              <p:cNvPr id="12320" name="Group 9"/>
              <p:cNvGrpSpPr>
                <a:grpSpLocks/>
              </p:cNvGrpSpPr>
              <p:nvPr/>
            </p:nvGrpSpPr>
            <p:grpSpPr bwMode="auto">
              <a:xfrm>
                <a:off x="4254" y="932"/>
                <a:ext cx="867" cy="2448"/>
                <a:chOff x="1265" y="1248"/>
                <a:chExt cx="867" cy="2448"/>
              </a:xfrm>
            </p:grpSpPr>
            <p:sp>
              <p:nvSpPr>
                <p:cNvPr id="12327" name="AutoShape 10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2328" name="AutoShape 11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12321" name="Group 12"/>
              <p:cNvGrpSpPr>
                <a:grpSpLocks/>
              </p:cNvGrpSpPr>
              <p:nvPr/>
            </p:nvGrpSpPr>
            <p:grpSpPr bwMode="auto">
              <a:xfrm rot="9338415">
                <a:off x="3532" y="874"/>
                <a:ext cx="867" cy="2448"/>
                <a:chOff x="1265" y="1248"/>
                <a:chExt cx="867" cy="2448"/>
              </a:xfrm>
            </p:grpSpPr>
            <p:sp>
              <p:nvSpPr>
                <p:cNvPr id="12325" name="AutoShape 13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2326" name="AutoShape 14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sp>
            <p:nvSpPr>
              <p:cNvPr id="12322" name="Rectangle 15"/>
              <p:cNvSpPr>
                <a:spLocks noChangeArrowheads="1"/>
              </p:cNvSpPr>
              <p:nvPr/>
            </p:nvSpPr>
            <p:spPr bwMode="auto">
              <a:xfrm>
                <a:off x="3456" y="672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23" name="Rectangle 16"/>
              <p:cNvSpPr>
                <a:spLocks noChangeArrowheads="1"/>
              </p:cNvSpPr>
              <p:nvPr/>
            </p:nvSpPr>
            <p:spPr bwMode="auto">
              <a:xfrm>
                <a:off x="4560" y="65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24" name="AutoShape 17"/>
              <p:cNvSpPr>
                <a:spLocks noChangeArrowheads="1"/>
              </p:cNvSpPr>
              <p:nvPr/>
            </p:nvSpPr>
            <p:spPr bwMode="auto">
              <a:xfrm rot="10800000">
                <a:off x="4080" y="3072"/>
                <a:ext cx="57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50 w 21600"/>
                  <a:gd name="T13" fmla="*/ 4371 h 21600"/>
                  <a:gd name="T14" fmla="*/ 17250 w 21600"/>
                  <a:gd name="T15" fmla="*/ 1722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109" y="21600"/>
                    </a:lnTo>
                    <a:lnTo>
                      <a:pt x="164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12319" name="AutoShape 18"/>
            <p:cNvSpPr>
              <a:spLocks noChangeArrowheads="1"/>
            </p:cNvSpPr>
            <p:nvPr/>
          </p:nvSpPr>
          <p:spPr bwMode="auto">
            <a:xfrm rot="-2432190">
              <a:off x="1274" y="2258"/>
              <a:ext cx="672" cy="672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vi-VN" altLang="vi-VN" b="0"/>
            </a:p>
          </p:txBody>
        </p:sp>
      </p:grpSp>
      <p:sp>
        <p:nvSpPr>
          <p:cNvPr id="12315" name="Rectangle 50"/>
          <p:cNvSpPr>
            <a:spLocks noChangeArrowheads="1"/>
          </p:cNvSpPr>
          <p:nvPr/>
        </p:nvSpPr>
        <p:spPr bwMode="auto">
          <a:xfrm>
            <a:off x="1511300" y="2362200"/>
            <a:ext cx="533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1Ô</a:t>
            </a:r>
          </a:p>
        </p:txBody>
      </p:sp>
      <p:sp>
        <p:nvSpPr>
          <p:cNvPr id="12316" name="Oval 150"/>
          <p:cNvSpPr>
            <a:spLocks noChangeArrowheads="1"/>
          </p:cNvSpPr>
          <p:nvPr/>
        </p:nvSpPr>
        <p:spPr bwMode="auto">
          <a:xfrm>
            <a:off x="4267200" y="5867400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85800" y="1600200"/>
            <a:ext cx="7924800" cy="4343400"/>
          </a:xfrm>
          <a:prstGeom prst="cloudCallout">
            <a:avLst>
              <a:gd name="adj1" fmla="val -38120"/>
              <a:gd name="adj2" fmla="val 55481"/>
            </a:avLst>
          </a:prstGeom>
          <a:gradFill rotWithShape="1">
            <a:gsLst>
              <a:gs pos="0">
                <a:srgbClr val="C5EDB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vi-VN" b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00200" y="2590800"/>
            <a:ext cx="60198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Hoạt động 3: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Học sinh thực hành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76400"/>
            <a:ext cx="8077200" cy="304800"/>
          </a:xfrm>
        </p:spPr>
        <p:txBody>
          <a:bodyPr/>
          <a:lstStyle/>
          <a:p>
            <a:pPr eaLnBrk="1" hangingPunct="1"/>
            <a:r>
              <a:rPr lang="en-US" altLang="vi-VN" sz="4000" dirty="0" err="1" smtClean="0">
                <a:solidFill>
                  <a:srgbClr val="9933FF"/>
                </a:solidFill>
              </a:rPr>
              <a:t>Quy</a:t>
            </a:r>
            <a:r>
              <a:rPr lang="en-US" altLang="vi-VN" sz="4000" dirty="0" smtClean="0">
                <a:solidFill>
                  <a:srgbClr val="9933FF"/>
                </a:solidFill>
              </a:rPr>
              <a:t> </a:t>
            </a:r>
            <a:r>
              <a:rPr lang="en-US" altLang="vi-VN" sz="4000" dirty="0" err="1" smtClean="0">
                <a:solidFill>
                  <a:srgbClr val="9933FF"/>
                </a:solidFill>
              </a:rPr>
              <a:t>trình</a:t>
            </a:r>
            <a:r>
              <a:rPr lang="en-US" altLang="vi-VN" sz="4000" dirty="0" smtClean="0">
                <a:solidFill>
                  <a:srgbClr val="9933FF"/>
                </a:solidFill>
              </a:rPr>
              <a:t> </a:t>
            </a:r>
            <a:r>
              <a:rPr lang="en-US" altLang="vi-VN" sz="4000" dirty="0" err="1" smtClean="0">
                <a:solidFill>
                  <a:srgbClr val="9933FF"/>
                </a:solidFill>
              </a:rPr>
              <a:t>cắt</a:t>
            </a:r>
            <a:r>
              <a:rPr lang="en-US" altLang="vi-VN" sz="4000" dirty="0" smtClean="0">
                <a:solidFill>
                  <a:srgbClr val="9933FF"/>
                </a:solidFill>
              </a:rPr>
              <a:t>, </a:t>
            </a:r>
            <a:r>
              <a:rPr lang="en-US" altLang="vi-VN" sz="4000" dirty="0" err="1" smtClean="0">
                <a:solidFill>
                  <a:srgbClr val="9933FF"/>
                </a:solidFill>
              </a:rPr>
              <a:t>dán</a:t>
            </a:r>
            <a:r>
              <a:rPr lang="en-US" altLang="vi-VN" sz="4000" dirty="0" smtClean="0">
                <a:solidFill>
                  <a:srgbClr val="9933FF"/>
                </a:solidFill>
              </a:rPr>
              <a:t> </a:t>
            </a:r>
            <a:r>
              <a:rPr lang="en-US" altLang="vi-VN" sz="4000" dirty="0" err="1" smtClean="0">
                <a:solidFill>
                  <a:srgbClr val="9933FF"/>
                </a:solidFill>
              </a:rPr>
              <a:t>chữ</a:t>
            </a:r>
            <a:r>
              <a:rPr lang="en-US" altLang="vi-VN" sz="4000" dirty="0" smtClean="0">
                <a:solidFill>
                  <a:srgbClr val="9933FF"/>
                </a:solidFill>
              </a:rPr>
              <a:t> V</a:t>
            </a: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711200" y="3227388"/>
            <a:ext cx="1574800" cy="3200400"/>
            <a:chOff x="2560" y="720"/>
            <a:chExt cx="992" cy="2640"/>
          </a:xfrm>
        </p:grpSpPr>
        <p:grpSp>
          <p:nvGrpSpPr>
            <p:cNvPr id="14473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14480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81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82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83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84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14474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14475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76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77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78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79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4341" name="Oval 21"/>
          <p:cNvSpPr>
            <a:spLocks noChangeArrowheads="1"/>
          </p:cNvSpPr>
          <p:nvPr/>
        </p:nvSpPr>
        <p:spPr bwMode="auto">
          <a:xfrm>
            <a:off x="1270000" y="3149600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42" name="Oval 22"/>
          <p:cNvSpPr>
            <a:spLocks noChangeArrowheads="1"/>
          </p:cNvSpPr>
          <p:nvPr/>
        </p:nvSpPr>
        <p:spPr bwMode="auto">
          <a:xfrm>
            <a:off x="596900" y="5064125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43" name="Oval 23"/>
          <p:cNvSpPr>
            <a:spLocks noChangeArrowheads="1"/>
          </p:cNvSpPr>
          <p:nvPr/>
        </p:nvSpPr>
        <p:spPr bwMode="auto">
          <a:xfrm>
            <a:off x="2159000" y="3111500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44" name="Oval 24"/>
          <p:cNvSpPr>
            <a:spLocks noChangeArrowheads="1"/>
          </p:cNvSpPr>
          <p:nvPr/>
        </p:nvSpPr>
        <p:spPr bwMode="auto">
          <a:xfrm>
            <a:off x="1295400" y="6286500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45" name="Line 25"/>
          <p:cNvSpPr>
            <a:spLocks noChangeShapeType="1"/>
          </p:cNvSpPr>
          <p:nvPr/>
        </p:nvSpPr>
        <p:spPr bwMode="auto">
          <a:xfrm flipH="1">
            <a:off x="749300" y="3238500"/>
            <a:ext cx="609600" cy="1919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6" name="Line 26"/>
          <p:cNvSpPr>
            <a:spLocks noChangeShapeType="1"/>
          </p:cNvSpPr>
          <p:nvPr/>
        </p:nvSpPr>
        <p:spPr bwMode="auto">
          <a:xfrm flipH="1">
            <a:off x="1371600" y="3224213"/>
            <a:ext cx="863600" cy="314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4347" name="Group 27"/>
          <p:cNvGrpSpPr>
            <a:grpSpLocks/>
          </p:cNvGrpSpPr>
          <p:nvPr/>
        </p:nvGrpSpPr>
        <p:grpSpPr bwMode="auto">
          <a:xfrm rot="208094">
            <a:off x="698500" y="3238500"/>
            <a:ext cx="628650" cy="1909763"/>
            <a:chOff x="1320" y="1393"/>
            <a:chExt cx="505" cy="1584"/>
          </a:xfrm>
        </p:grpSpPr>
        <p:sp>
          <p:nvSpPr>
            <p:cNvPr id="14457" name="AutoShape 28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4458" name="Line 29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9" name="Line 30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0" name="Line 31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1" name="Line 32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2" name="Line 33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3" name="Line 34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4" name="Line 35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5" name="Line 36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6" name="Line 37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7" name="Line 38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8" name="Line 39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9" name="Line 40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0" name="Line 41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1" name="Line 42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2" name="Line 43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348" name="Group 44"/>
          <p:cNvGrpSpPr>
            <a:grpSpLocks/>
          </p:cNvGrpSpPr>
          <p:nvPr/>
        </p:nvGrpSpPr>
        <p:grpSpPr bwMode="auto">
          <a:xfrm>
            <a:off x="1409700" y="3222625"/>
            <a:ext cx="876300" cy="3190875"/>
            <a:chOff x="4032" y="624"/>
            <a:chExt cx="576" cy="2720"/>
          </a:xfrm>
        </p:grpSpPr>
        <p:sp>
          <p:nvSpPr>
            <p:cNvPr id="14431" name="AutoShape 45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4432" name="Line 46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3" name="Line 47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4" name="Line 48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5" name="Line 49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6" name="Line 50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7" name="Line 51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8" name="Line 52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9" name="Line 53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0" name="Line 54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1" name="Line 55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2" name="Line 56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3" name="Line 57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4" name="Line 58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5" name="Line 59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6" name="Line 60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7" name="Line 61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8" name="Line 62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9" name="Line 63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0" name="Line 64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1" name="Line 65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2" name="Line 66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3" name="Line 67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4" name="Line 68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5" name="Line 69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6" name="Line 70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49" name="Rectangle 49"/>
          <p:cNvSpPr>
            <a:spLocks noChangeArrowheads="1"/>
          </p:cNvSpPr>
          <p:nvPr/>
        </p:nvSpPr>
        <p:spPr bwMode="auto">
          <a:xfrm rot="-5400000">
            <a:off x="2674144" y="4541044"/>
            <a:ext cx="6080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5Ô</a:t>
            </a:r>
          </a:p>
        </p:txBody>
      </p:sp>
      <p:sp>
        <p:nvSpPr>
          <p:cNvPr id="14350" name="Line 72"/>
          <p:cNvSpPr>
            <a:spLocks noChangeShapeType="1"/>
          </p:cNvSpPr>
          <p:nvPr/>
        </p:nvSpPr>
        <p:spPr bwMode="auto">
          <a:xfrm>
            <a:off x="1371600" y="30099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1" name="Line 73"/>
          <p:cNvSpPr>
            <a:spLocks noChangeShapeType="1"/>
          </p:cNvSpPr>
          <p:nvPr/>
        </p:nvSpPr>
        <p:spPr bwMode="auto">
          <a:xfrm>
            <a:off x="2768600" y="3227388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4352" name="Group 74"/>
          <p:cNvGrpSpPr>
            <a:grpSpLocks/>
          </p:cNvGrpSpPr>
          <p:nvPr/>
        </p:nvGrpSpPr>
        <p:grpSpPr bwMode="auto">
          <a:xfrm>
            <a:off x="3746500" y="3036888"/>
            <a:ext cx="1574800" cy="3200400"/>
            <a:chOff x="2560" y="720"/>
            <a:chExt cx="992" cy="2640"/>
          </a:xfrm>
        </p:grpSpPr>
        <p:grpSp>
          <p:nvGrpSpPr>
            <p:cNvPr id="14419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14426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7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8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9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30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14420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14421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2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3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4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5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4353" name="Oval 87"/>
          <p:cNvSpPr>
            <a:spLocks noChangeArrowheads="1"/>
          </p:cNvSpPr>
          <p:nvPr/>
        </p:nvSpPr>
        <p:spPr bwMode="auto">
          <a:xfrm>
            <a:off x="4254500" y="2971800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54" name="Oval 88"/>
          <p:cNvSpPr>
            <a:spLocks noChangeArrowheads="1"/>
          </p:cNvSpPr>
          <p:nvPr/>
        </p:nvSpPr>
        <p:spPr bwMode="auto">
          <a:xfrm>
            <a:off x="3644900" y="4851400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55" name="Oval 89"/>
          <p:cNvSpPr>
            <a:spLocks noChangeArrowheads="1"/>
          </p:cNvSpPr>
          <p:nvPr/>
        </p:nvSpPr>
        <p:spPr bwMode="auto">
          <a:xfrm>
            <a:off x="5194300" y="2921000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56" name="Line 90"/>
          <p:cNvSpPr>
            <a:spLocks noChangeShapeType="1"/>
          </p:cNvSpPr>
          <p:nvPr/>
        </p:nvSpPr>
        <p:spPr bwMode="auto">
          <a:xfrm flipH="1">
            <a:off x="3784600" y="3048000"/>
            <a:ext cx="609600" cy="1919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7" name="Line 91"/>
          <p:cNvSpPr>
            <a:spLocks noChangeShapeType="1"/>
          </p:cNvSpPr>
          <p:nvPr/>
        </p:nvSpPr>
        <p:spPr bwMode="auto">
          <a:xfrm flipH="1">
            <a:off x="4406900" y="3033713"/>
            <a:ext cx="863600" cy="314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4358" name="Group 92"/>
          <p:cNvGrpSpPr>
            <a:grpSpLocks/>
          </p:cNvGrpSpPr>
          <p:nvPr/>
        </p:nvGrpSpPr>
        <p:grpSpPr bwMode="auto">
          <a:xfrm rot="208094">
            <a:off x="3733800" y="3048000"/>
            <a:ext cx="628650" cy="1909763"/>
            <a:chOff x="1320" y="1393"/>
            <a:chExt cx="505" cy="1584"/>
          </a:xfrm>
        </p:grpSpPr>
        <p:sp>
          <p:nvSpPr>
            <p:cNvPr id="14403" name="AutoShape 93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4404" name="Line 94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5" name="Line 95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6" name="Line 96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7" name="Line 97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8" name="Line 98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9" name="Line 99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0" name="Line 100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1" name="Line 101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2" name="Line 102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3" name="Line 103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4" name="Line 104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5" name="Line 105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6" name="Line 106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7" name="Line 107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8" name="Line 108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359" name="Group 109"/>
          <p:cNvGrpSpPr>
            <a:grpSpLocks/>
          </p:cNvGrpSpPr>
          <p:nvPr/>
        </p:nvGrpSpPr>
        <p:grpSpPr bwMode="auto">
          <a:xfrm>
            <a:off x="4445000" y="3032125"/>
            <a:ext cx="876300" cy="3190875"/>
            <a:chOff x="4032" y="624"/>
            <a:chExt cx="576" cy="2720"/>
          </a:xfrm>
        </p:grpSpPr>
        <p:sp>
          <p:nvSpPr>
            <p:cNvPr id="14377" name="AutoShape 110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4378" name="Line 111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9" name="Line 112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0" name="Line 113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1" name="Line 114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2" name="Line 115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3" name="Line 116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4" name="Line 117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5" name="Line 118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6" name="Line 119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7" name="Line 120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8" name="Line 121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9" name="Line 122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0" name="Line 123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1" name="Line 124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2" name="Line 125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3" name="Line 126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4" name="Line 127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5" name="Line 128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6" name="Line 129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7" name="Line 130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8" name="Line 131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9" name="Line 132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0" name="Line 133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1" name="Line 134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2" name="Line 135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60" name="Line 6"/>
          <p:cNvSpPr>
            <a:spLocks noChangeShapeType="1"/>
          </p:cNvSpPr>
          <p:nvPr/>
        </p:nvSpPr>
        <p:spPr bwMode="auto">
          <a:xfrm>
            <a:off x="5943600" y="59563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4361" name="Group 7"/>
          <p:cNvGrpSpPr>
            <a:grpSpLocks/>
          </p:cNvGrpSpPr>
          <p:nvPr/>
        </p:nvGrpSpPr>
        <p:grpSpPr bwMode="auto">
          <a:xfrm>
            <a:off x="6324600" y="2895600"/>
            <a:ext cx="2057400" cy="3048000"/>
            <a:chOff x="960" y="308"/>
            <a:chExt cx="1728" cy="2754"/>
          </a:xfrm>
        </p:grpSpPr>
        <p:grpSp>
          <p:nvGrpSpPr>
            <p:cNvPr id="14366" name="Group 8"/>
            <p:cNvGrpSpPr>
              <a:grpSpLocks/>
            </p:cNvGrpSpPr>
            <p:nvPr/>
          </p:nvGrpSpPr>
          <p:grpSpPr bwMode="auto">
            <a:xfrm>
              <a:off x="960" y="308"/>
              <a:ext cx="1728" cy="2754"/>
              <a:chOff x="3456" y="654"/>
              <a:chExt cx="1728" cy="2754"/>
            </a:xfrm>
          </p:grpSpPr>
          <p:grpSp>
            <p:nvGrpSpPr>
              <p:cNvPr id="14368" name="Group 9"/>
              <p:cNvGrpSpPr>
                <a:grpSpLocks/>
              </p:cNvGrpSpPr>
              <p:nvPr/>
            </p:nvGrpSpPr>
            <p:grpSpPr bwMode="auto">
              <a:xfrm>
                <a:off x="4254" y="932"/>
                <a:ext cx="867" cy="2448"/>
                <a:chOff x="1265" y="1248"/>
                <a:chExt cx="867" cy="2448"/>
              </a:xfrm>
            </p:grpSpPr>
            <p:sp>
              <p:nvSpPr>
                <p:cNvPr id="14375" name="AutoShape 10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4376" name="AutoShape 11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14369" name="Group 12"/>
              <p:cNvGrpSpPr>
                <a:grpSpLocks/>
              </p:cNvGrpSpPr>
              <p:nvPr/>
            </p:nvGrpSpPr>
            <p:grpSpPr bwMode="auto">
              <a:xfrm rot="9338415">
                <a:off x="3532" y="874"/>
                <a:ext cx="867" cy="2448"/>
                <a:chOff x="1265" y="1248"/>
                <a:chExt cx="867" cy="2448"/>
              </a:xfrm>
            </p:grpSpPr>
            <p:sp>
              <p:nvSpPr>
                <p:cNvPr id="14373" name="AutoShape 13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4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sp>
            <p:nvSpPr>
              <p:cNvPr id="14370" name="Rectangle 15"/>
              <p:cNvSpPr>
                <a:spLocks noChangeArrowheads="1"/>
              </p:cNvSpPr>
              <p:nvPr/>
            </p:nvSpPr>
            <p:spPr bwMode="auto">
              <a:xfrm>
                <a:off x="3456" y="672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371" name="Rectangle 16"/>
              <p:cNvSpPr>
                <a:spLocks noChangeArrowheads="1"/>
              </p:cNvSpPr>
              <p:nvPr/>
            </p:nvSpPr>
            <p:spPr bwMode="auto">
              <a:xfrm>
                <a:off x="4560" y="65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372" name="AutoShape 17"/>
              <p:cNvSpPr>
                <a:spLocks noChangeArrowheads="1"/>
              </p:cNvSpPr>
              <p:nvPr/>
            </p:nvSpPr>
            <p:spPr bwMode="auto">
              <a:xfrm rot="10800000">
                <a:off x="4080" y="3072"/>
                <a:ext cx="57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50 w 21600"/>
                  <a:gd name="T13" fmla="*/ 4371 h 21600"/>
                  <a:gd name="T14" fmla="*/ 17250 w 21600"/>
                  <a:gd name="T15" fmla="*/ 1722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109" y="21600"/>
                    </a:lnTo>
                    <a:lnTo>
                      <a:pt x="164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14367" name="AutoShape 18"/>
            <p:cNvSpPr>
              <a:spLocks noChangeArrowheads="1"/>
            </p:cNvSpPr>
            <p:nvPr/>
          </p:nvSpPr>
          <p:spPr bwMode="auto">
            <a:xfrm rot="-2432190">
              <a:off x="1274" y="2258"/>
              <a:ext cx="672" cy="672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vi-VN" altLang="vi-VN" b="0"/>
            </a:p>
          </p:txBody>
        </p:sp>
      </p:grpSp>
      <p:sp>
        <p:nvSpPr>
          <p:cNvPr id="14362" name="Rectangle 50"/>
          <p:cNvSpPr>
            <a:spLocks noChangeArrowheads="1"/>
          </p:cNvSpPr>
          <p:nvPr/>
        </p:nvSpPr>
        <p:spPr bwMode="auto">
          <a:xfrm>
            <a:off x="1600200" y="2590800"/>
            <a:ext cx="533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1Ô</a:t>
            </a:r>
          </a:p>
        </p:txBody>
      </p:sp>
      <p:sp>
        <p:nvSpPr>
          <p:cNvPr id="14363" name="Rectangle 150"/>
          <p:cNvSpPr>
            <a:spLocks noChangeArrowheads="1"/>
          </p:cNvSpPr>
          <p:nvPr/>
        </p:nvSpPr>
        <p:spPr bwMode="auto">
          <a:xfrm>
            <a:off x="101600" y="2057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vi-VN" sz="3200" b="0">
                <a:solidFill>
                  <a:srgbClr val="0000FF"/>
                </a:solidFill>
              </a:rPr>
              <a:t>B1: Kẻ chữ V    B2: Cắt chữ V     B3: Dán chữ V</a:t>
            </a:r>
            <a:r>
              <a:rPr lang="en-US" altLang="vi-VN" sz="3200"/>
              <a:t> </a:t>
            </a:r>
          </a:p>
        </p:txBody>
      </p:sp>
      <p:sp>
        <p:nvSpPr>
          <p:cNvPr id="14364" name="Oval 151"/>
          <p:cNvSpPr>
            <a:spLocks noChangeArrowheads="1"/>
          </p:cNvSpPr>
          <p:nvPr/>
        </p:nvSpPr>
        <p:spPr bwMode="auto">
          <a:xfrm>
            <a:off x="4343400" y="6096000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1600x1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676400"/>
            <a:ext cx="8229600" cy="2773363"/>
          </a:xfrm>
        </p:spPr>
        <p:txBody>
          <a:bodyPr/>
          <a:lstStyle/>
          <a:p>
            <a:pPr eaLnBrk="1" hangingPunct="1"/>
            <a:r>
              <a:rPr lang="en-US" altLang="vi-VN" sz="5400" b="1" smtClean="0">
                <a:solidFill>
                  <a:srgbClr val="0000FF"/>
                </a:solidFill>
              </a:rPr>
              <a:t>Học sinh </a:t>
            </a:r>
            <a:br>
              <a:rPr lang="en-US" altLang="vi-VN" sz="5400" b="1" smtClean="0">
                <a:solidFill>
                  <a:srgbClr val="0000FF"/>
                </a:solidFill>
              </a:rPr>
            </a:br>
            <a:r>
              <a:rPr lang="en-US" altLang="vi-VN" sz="5400" b="1" smtClean="0">
                <a:solidFill>
                  <a:srgbClr val="0000FF"/>
                </a:solidFill>
              </a:rPr>
              <a:t>trình bày sản phẩm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124200" y="129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Hoạt động 4</a:t>
            </a:r>
            <a:endParaRPr lang="en-US" altLang="vi-VN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mtClean="0">
                <a:solidFill>
                  <a:srgbClr val="9933FF"/>
                </a:solidFill>
              </a:rPr>
              <a:t>Củng cố: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2438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4800" b="0">
                <a:solidFill>
                  <a:srgbClr val="9933FF"/>
                </a:solidFill>
              </a:rPr>
              <a:t>Quy trình cắt, dán chữ V gồm mấy bước?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52600" y="3733800"/>
            <a:ext cx="5410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vi-VN" sz="3800" b="0">
                <a:solidFill>
                  <a:schemeClr val="accent2"/>
                </a:solidFill>
              </a:rPr>
              <a:t>Bước 1: Kẻ chữ V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vi-VN" sz="3800" b="0">
                <a:solidFill>
                  <a:schemeClr val="accent2"/>
                </a:solidFill>
              </a:rPr>
              <a:t>Bước 2: Cắt chữ V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vi-VN" sz="3800" b="0">
                <a:solidFill>
                  <a:schemeClr val="accent2"/>
                </a:solidFill>
              </a:rPr>
              <a:t>Bước 3: Dán chữ 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2" grpId="0"/>
      <p:bldP spid="1638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hung hinh hoa PPT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>
            <a:off x="0" y="2362200"/>
            <a:ext cx="655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3048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vi-VN" sz="3600" b="0"/>
              <a:t>   </a:t>
            </a:r>
            <a:endParaRPr lang="en-US" altLang="vi-VN" sz="4400" b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mtClean="0">
                <a:solidFill>
                  <a:srgbClr val="9933FF"/>
                </a:solidFill>
              </a:rPr>
              <a:t>Dặn dò: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332038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Char char="-"/>
            </a:pPr>
            <a:r>
              <a:rPr lang="en-US" altLang="vi-VN" sz="4000" smtClean="0">
                <a:solidFill>
                  <a:schemeClr val="accent2"/>
                </a:solidFill>
              </a:rPr>
              <a:t>Về nhà cắt, dán lại chữ V để nắm được quy trình</a:t>
            </a:r>
          </a:p>
          <a:p>
            <a:pPr marL="609600" indent="-609600" eaLnBrk="1" hangingPunct="1">
              <a:buFontTx/>
              <a:buChar char="-"/>
            </a:pPr>
            <a:r>
              <a:rPr lang="en-US" altLang="vi-VN" sz="4000" smtClean="0">
                <a:solidFill>
                  <a:schemeClr val="accent2"/>
                </a:solidFill>
              </a:rPr>
              <a:t>Chuẩn bị giấy thủ công, thước kẻ, bút chì, kéo thủ công, hồ dán để học bài “Cắt, dán chữ E”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9460" grpId="0"/>
      <p:bldP spid="1946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8600" y="2667000"/>
            <a:ext cx="8915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Xin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chaân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thaønh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caûm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ôn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 lang="en-US" sz="4400" b="0" dirty="0">
              <a:solidFill>
                <a:srgbClr val="0000FF"/>
              </a:solidFill>
              <a:latin typeface="VNI-Times" pitchFamily="2" charset="0"/>
            </a:endParaRPr>
          </a:p>
          <a:p>
            <a:pPr algn="ctr">
              <a:defRPr/>
            </a:pP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thaày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coâ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ñaõ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tôùi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thaêm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lôùp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,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döï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giôø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.</a:t>
            </a:r>
            <a:endParaRPr lang="en-US" sz="4400" b="0" dirty="0">
              <a:solidFill>
                <a:srgbClr val="0000FF"/>
              </a:solidFill>
              <a:latin typeface="VNI-Times" pitchFamily="2" charset="0"/>
            </a:endParaRPr>
          </a:p>
          <a:p>
            <a:pPr algn="ctr">
              <a:defRPr/>
            </a:pP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Chaøo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em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thaân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yeâu</a:t>
            </a:r>
            <a:r>
              <a:rPr lang="en-US" sz="4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!</a:t>
            </a:r>
            <a:endParaRPr lang="en-US" sz="4400" b="0" dirty="0">
              <a:solidFill>
                <a:srgbClr val="0000FF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752600" y="1143000"/>
            <a:ext cx="5791200" cy="4343400"/>
          </a:xfrm>
          <a:prstGeom prst="cloudCallout">
            <a:avLst>
              <a:gd name="adj1" fmla="val -54796"/>
              <a:gd name="adj2" fmla="val 73028"/>
            </a:avLst>
          </a:prstGeom>
          <a:gradFill rotWithShape="1">
            <a:gsLst>
              <a:gs pos="0">
                <a:srgbClr val="C5EDB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vi-VN" b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67000" y="2209800"/>
            <a:ext cx="4114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000" b="0">
                <a:solidFill>
                  <a:srgbClr val="9933FF"/>
                </a:solidFill>
              </a:rPr>
              <a:t>Kiểm tra sự chuẩn bị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1600x1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057400" y="1676400"/>
            <a:ext cx="5486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Cắt, dán chữ 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143000" y="1447800"/>
            <a:ext cx="7696200" cy="4191000"/>
          </a:xfrm>
          <a:prstGeom prst="cloudCallout">
            <a:avLst>
              <a:gd name="adj1" fmla="val -49648"/>
              <a:gd name="adj2" fmla="val 62954"/>
            </a:avLst>
          </a:prstGeom>
          <a:gradFill rotWithShape="1">
            <a:gsLst>
              <a:gs pos="0">
                <a:srgbClr val="C5EDB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vi-VN" b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76400" y="2667000"/>
            <a:ext cx="6934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Hoạt động 1: Quan sát nhận xét</a:t>
            </a: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4400" b="0" dirty="0" err="1" smtClean="0">
                <a:solidFill>
                  <a:schemeClr val="bg1"/>
                </a:solidFill>
              </a:rPr>
              <a:t>Cắt</a:t>
            </a:r>
            <a:r>
              <a:rPr lang="en-US" altLang="vi-VN" sz="4400" b="0" dirty="0">
                <a:solidFill>
                  <a:schemeClr val="bg1"/>
                </a:solidFill>
              </a:rPr>
              <a:t>, </a:t>
            </a:r>
            <a:r>
              <a:rPr lang="en-US" altLang="vi-VN" sz="4400" b="0" dirty="0" err="1">
                <a:solidFill>
                  <a:schemeClr val="bg1"/>
                </a:solidFill>
              </a:rPr>
              <a:t>dán</a:t>
            </a:r>
            <a:r>
              <a:rPr lang="en-US" altLang="vi-VN" sz="4400" b="0" dirty="0">
                <a:solidFill>
                  <a:schemeClr val="bg1"/>
                </a:solidFill>
              </a:rPr>
              <a:t> </a:t>
            </a:r>
            <a:r>
              <a:rPr lang="en-US" altLang="vi-VN" sz="4400" b="0" dirty="0" err="1">
                <a:solidFill>
                  <a:schemeClr val="bg1"/>
                </a:solidFill>
              </a:rPr>
              <a:t>chữ</a:t>
            </a:r>
            <a:r>
              <a:rPr lang="en-US" altLang="vi-VN" sz="4400" b="0" dirty="0">
                <a:solidFill>
                  <a:schemeClr val="bg1"/>
                </a:solidFill>
              </a:rPr>
              <a:t> V	</a:t>
            </a:r>
            <a:endParaRPr lang="en-US" altLang="vi-VN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457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0"/>
              <a:t> 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dirty="0" err="1" smtClean="0">
                <a:solidFill>
                  <a:srgbClr val="9933FF"/>
                </a:solidFill>
              </a:rPr>
              <a:t>Giới</a:t>
            </a:r>
            <a:r>
              <a:rPr lang="en-US" altLang="vi-VN" dirty="0" smtClean="0">
                <a:solidFill>
                  <a:srgbClr val="9933FF"/>
                </a:solidFill>
              </a:rPr>
              <a:t> </a:t>
            </a:r>
            <a:r>
              <a:rPr lang="en-US" altLang="vi-VN" dirty="0" err="1" smtClean="0">
                <a:solidFill>
                  <a:srgbClr val="9933FF"/>
                </a:solidFill>
              </a:rPr>
              <a:t>thiệu</a:t>
            </a:r>
            <a:r>
              <a:rPr lang="en-US" altLang="vi-VN" dirty="0" smtClean="0">
                <a:solidFill>
                  <a:srgbClr val="9933FF"/>
                </a:solidFill>
              </a:rPr>
              <a:t> </a:t>
            </a:r>
            <a:r>
              <a:rPr lang="en-US" altLang="vi-VN" dirty="0" err="1" smtClean="0">
                <a:solidFill>
                  <a:srgbClr val="9933FF"/>
                </a:solidFill>
              </a:rPr>
              <a:t>mẫu</a:t>
            </a:r>
            <a:r>
              <a:rPr lang="en-US" altLang="vi-VN" dirty="0" smtClean="0">
                <a:solidFill>
                  <a:srgbClr val="9933FF"/>
                </a:solidFill>
              </a:rPr>
              <a:t> </a:t>
            </a:r>
            <a:r>
              <a:rPr lang="en-US" altLang="vi-VN" dirty="0" err="1" smtClean="0">
                <a:solidFill>
                  <a:srgbClr val="9933FF"/>
                </a:solidFill>
              </a:rPr>
              <a:t>chữ</a:t>
            </a:r>
            <a:r>
              <a:rPr lang="en-US" altLang="vi-VN" dirty="0" smtClean="0">
                <a:solidFill>
                  <a:srgbClr val="9933FF"/>
                </a:solidFill>
              </a:rPr>
              <a:t> V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590800"/>
            <a:ext cx="4038600" cy="3535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800" smtClean="0"/>
              <a:t>Hình 1: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590800"/>
            <a:ext cx="4038600" cy="3886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vi-VN" sz="2800" smtClean="0">
                <a:solidFill>
                  <a:schemeClr val="accent2"/>
                </a:solidFill>
              </a:rPr>
              <a:t>Nét chữ rộng mấy ô?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vi-VN" sz="2800" smtClean="0">
                <a:solidFill>
                  <a:schemeClr val="accent2"/>
                </a:solidFill>
              </a:rPr>
              <a:t>Chữ V có nửa bên trái và nửa bên phải như thế nào?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vi-VN" sz="2800" smtClean="0">
                <a:solidFill>
                  <a:schemeClr val="accent2"/>
                </a:solidFill>
              </a:rPr>
              <a:t>Nếu gấp đôi chữ V theo chiều dọc em thấy như thế nào?</a:t>
            </a: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457200" y="3048000"/>
            <a:ext cx="3200400" cy="3276600"/>
            <a:chOff x="2352" y="654"/>
            <a:chExt cx="2832" cy="2754"/>
          </a:xfrm>
        </p:grpSpPr>
        <p:grpSp>
          <p:nvGrpSpPr>
            <p:cNvPr id="6153" name="Group 8"/>
            <p:cNvGrpSpPr>
              <a:grpSpLocks/>
            </p:cNvGrpSpPr>
            <p:nvPr/>
          </p:nvGrpSpPr>
          <p:grpSpPr bwMode="auto">
            <a:xfrm>
              <a:off x="2352" y="960"/>
              <a:ext cx="2832" cy="2448"/>
              <a:chOff x="1056" y="2112"/>
              <a:chExt cx="1392" cy="1200"/>
            </a:xfrm>
          </p:grpSpPr>
          <p:grpSp>
            <p:nvGrpSpPr>
              <p:cNvPr id="6166" name="Group 9"/>
              <p:cNvGrpSpPr>
                <a:grpSpLocks/>
              </p:cNvGrpSpPr>
              <p:nvPr/>
            </p:nvGrpSpPr>
            <p:grpSpPr bwMode="auto">
              <a:xfrm>
                <a:off x="1056" y="2112"/>
                <a:ext cx="1392" cy="240"/>
                <a:chOff x="1056" y="2112"/>
                <a:chExt cx="1392" cy="240"/>
              </a:xfrm>
            </p:grpSpPr>
            <p:sp>
              <p:nvSpPr>
                <p:cNvPr id="6191" name="Rectangle 10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92" name="Rectangle 11"/>
                <p:cNvSpPr>
                  <a:spLocks noChangeArrowheads="1"/>
                </p:cNvSpPr>
                <p:nvPr/>
              </p:nvSpPr>
              <p:spPr bwMode="auto">
                <a:xfrm>
                  <a:off x="133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93" name="Rectangle 12"/>
                <p:cNvSpPr>
                  <a:spLocks noChangeArrowheads="1"/>
                </p:cNvSpPr>
                <p:nvPr/>
              </p:nvSpPr>
              <p:spPr bwMode="auto">
                <a:xfrm>
                  <a:off x="161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94" name="Rectangle 13"/>
                <p:cNvSpPr>
                  <a:spLocks noChangeArrowheads="1"/>
                </p:cNvSpPr>
                <p:nvPr/>
              </p:nvSpPr>
              <p:spPr bwMode="auto">
                <a:xfrm>
                  <a:off x="1902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95" name="Rectangle 14"/>
                <p:cNvSpPr>
                  <a:spLocks noChangeArrowheads="1"/>
                </p:cNvSpPr>
                <p:nvPr/>
              </p:nvSpPr>
              <p:spPr bwMode="auto">
                <a:xfrm>
                  <a:off x="2160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6167" name="Group 15"/>
              <p:cNvGrpSpPr>
                <a:grpSpLocks/>
              </p:cNvGrpSpPr>
              <p:nvPr/>
            </p:nvGrpSpPr>
            <p:grpSpPr bwMode="auto">
              <a:xfrm>
                <a:off x="1056" y="2352"/>
                <a:ext cx="1392" cy="240"/>
                <a:chOff x="1056" y="2112"/>
                <a:chExt cx="1392" cy="240"/>
              </a:xfrm>
            </p:grpSpPr>
            <p:sp>
              <p:nvSpPr>
                <p:cNvPr id="6186" name="Rectangle 16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7" name="Rectangle 17"/>
                <p:cNvSpPr>
                  <a:spLocks noChangeArrowheads="1"/>
                </p:cNvSpPr>
                <p:nvPr/>
              </p:nvSpPr>
              <p:spPr bwMode="auto">
                <a:xfrm>
                  <a:off x="133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8" name="Rectangle 18"/>
                <p:cNvSpPr>
                  <a:spLocks noChangeArrowheads="1"/>
                </p:cNvSpPr>
                <p:nvPr/>
              </p:nvSpPr>
              <p:spPr bwMode="auto">
                <a:xfrm>
                  <a:off x="161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9" name="Rectangle 19"/>
                <p:cNvSpPr>
                  <a:spLocks noChangeArrowheads="1"/>
                </p:cNvSpPr>
                <p:nvPr/>
              </p:nvSpPr>
              <p:spPr bwMode="auto">
                <a:xfrm>
                  <a:off x="1902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90" name="Rectangle 20"/>
                <p:cNvSpPr>
                  <a:spLocks noChangeArrowheads="1"/>
                </p:cNvSpPr>
                <p:nvPr/>
              </p:nvSpPr>
              <p:spPr bwMode="auto">
                <a:xfrm>
                  <a:off x="2160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6168" name="Group 21"/>
              <p:cNvGrpSpPr>
                <a:grpSpLocks/>
              </p:cNvGrpSpPr>
              <p:nvPr/>
            </p:nvGrpSpPr>
            <p:grpSpPr bwMode="auto">
              <a:xfrm>
                <a:off x="1056" y="2592"/>
                <a:ext cx="1392" cy="240"/>
                <a:chOff x="1056" y="2112"/>
                <a:chExt cx="1392" cy="240"/>
              </a:xfrm>
            </p:grpSpPr>
            <p:sp>
              <p:nvSpPr>
                <p:cNvPr id="6181" name="Rectangle 22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2" name="Rectangle 23"/>
                <p:cNvSpPr>
                  <a:spLocks noChangeArrowheads="1"/>
                </p:cNvSpPr>
                <p:nvPr/>
              </p:nvSpPr>
              <p:spPr bwMode="auto">
                <a:xfrm>
                  <a:off x="133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3" name="Rectangle 24"/>
                <p:cNvSpPr>
                  <a:spLocks noChangeArrowheads="1"/>
                </p:cNvSpPr>
                <p:nvPr/>
              </p:nvSpPr>
              <p:spPr bwMode="auto">
                <a:xfrm>
                  <a:off x="161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4" name="Rectangle 25"/>
                <p:cNvSpPr>
                  <a:spLocks noChangeArrowheads="1"/>
                </p:cNvSpPr>
                <p:nvPr/>
              </p:nvSpPr>
              <p:spPr bwMode="auto">
                <a:xfrm>
                  <a:off x="1902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5" name="Rectangle 26"/>
                <p:cNvSpPr>
                  <a:spLocks noChangeArrowheads="1"/>
                </p:cNvSpPr>
                <p:nvPr/>
              </p:nvSpPr>
              <p:spPr bwMode="auto">
                <a:xfrm>
                  <a:off x="2160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6169" name="Group 27"/>
              <p:cNvGrpSpPr>
                <a:grpSpLocks/>
              </p:cNvGrpSpPr>
              <p:nvPr/>
            </p:nvGrpSpPr>
            <p:grpSpPr bwMode="auto">
              <a:xfrm>
                <a:off x="1056" y="2832"/>
                <a:ext cx="1392" cy="240"/>
                <a:chOff x="1056" y="2112"/>
                <a:chExt cx="1392" cy="240"/>
              </a:xfrm>
            </p:grpSpPr>
            <p:sp>
              <p:nvSpPr>
                <p:cNvPr id="6176" name="Rectangle 28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7" name="Rectangle 29"/>
                <p:cNvSpPr>
                  <a:spLocks noChangeArrowheads="1"/>
                </p:cNvSpPr>
                <p:nvPr/>
              </p:nvSpPr>
              <p:spPr bwMode="auto">
                <a:xfrm>
                  <a:off x="133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8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9" name="Rectangle 31"/>
                <p:cNvSpPr>
                  <a:spLocks noChangeArrowheads="1"/>
                </p:cNvSpPr>
                <p:nvPr/>
              </p:nvSpPr>
              <p:spPr bwMode="auto">
                <a:xfrm>
                  <a:off x="1902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0" name="Rectangle 32"/>
                <p:cNvSpPr>
                  <a:spLocks noChangeArrowheads="1"/>
                </p:cNvSpPr>
                <p:nvPr/>
              </p:nvSpPr>
              <p:spPr bwMode="auto">
                <a:xfrm>
                  <a:off x="2160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6170" name="Group 33"/>
              <p:cNvGrpSpPr>
                <a:grpSpLocks/>
              </p:cNvGrpSpPr>
              <p:nvPr/>
            </p:nvGrpSpPr>
            <p:grpSpPr bwMode="auto">
              <a:xfrm>
                <a:off x="1056" y="3072"/>
                <a:ext cx="1392" cy="240"/>
                <a:chOff x="1056" y="2112"/>
                <a:chExt cx="1392" cy="240"/>
              </a:xfrm>
            </p:grpSpPr>
            <p:sp>
              <p:nvSpPr>
                <p:cNvPr id="6171" name="Rectangle 34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2" name="Rectangle 35"/>
                <p:cNvSpPr>
                  <a:spLocks noChangeArrowheads="1"/>
                </p:cNvSpPr>
                <p:nvPr/>
              </p:nvSpPr>
              <p:spPr bwMode="auto">
                <a:xfrm>
                  <a:off x="133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3" name="Rectangle 36"/>
                <p:cNvSpPr>
                  <a:spLocks noChangeArrowheads="1"/>
                </p:cNvSpPr>
                <p:nvPr/>
              </p:nvSpPr>
              <p:spPr bwMode="auto">
                <a:xfrm>
                  <a:off x="161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4" name="Rectangle 37"/>
                <p:cNvSpPr>
                  <a:spLocks noChangeArrowheads="1"/>
                </p:cNvSpPr>
                <p:nvPr/>
              </p:nvSpPr>
              <p:spPr bwMode="auto">
                <a:xfrm>
                  <a:off x="1902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5" name="Rectangle 38"/>
                <p:cNvSpPr>
                  <a:spLocks noChangeArrowheads="1"/>
                </p:cNvSpPr>
                <p:nvPr/>
              </p:nvSpPr>
              <p:spPr bwMode="auto">
                <a:xfrm>
                  <a:off x="2160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</p:grpSp>
        <p:grpSp>
          <p:nvGrpSpPr>
            <p:cNvPr id="6154" name="Group 39"/>
            <p:cNvGrpSpPr>
              <a:grpSpLocks/>
            </p:cNvGrpSpPr>
            <p:nvPr/>
          </p:nvGrpSpPr>
          <p:grpSpPr bwMode="auto">
            <a:xfrm>
              <a:off x="2850" y="654"/>
              <a:ext cx="1824" cy="2754"/>
              <a:chOff x="960" y="308"/>
              <a:chExt cx="1728" cy="2754"/>
            </a:xfrm>
          </p:grpSpPr>
          <p:grpSp>
            <p:nvGrpSpPr>
              <p:cNvPr id="6155" name="Group 40"/>
              <p:cNvGrpSpPr>
                <a:grpSpLocks/>
              </p:cNvGrpSpPr>
              <p:nvPr/>
            </p:nvGrpSpPr>
            <p:grpSpPr bwMode="auto">
              <a:xfrm>
                <a:off x="960" y="308"/>
                <a:ext cx="1728" cy="2754"/>
                <a:chOff x="3456" y="654"/>
                <a:chExt cx="1728" cy="2754"/>
              </a:xfrm>
            </p:grpSpPr>
            <p:grpSp>
              <p:nvGrpSpPr>
                <p:cNvPr id="6157" name="Group 41"/>
                <p:cNvGrpSpPr>
                  <a:grpSpLocks/>
                </p:cNvGrpSpPr>
                <p:nvPr/>
              </p:nvGrpSpPr>
              <p:grpSpPr bwMode="auto">
                <a:xfrm>
                  <a:off x="4254" y="932"/>
                  <a:ext cx="867" cy="2448"/>
                  <a:chOff x="1265" y="1248"/>
                  <a:chExt cx="867" cy="2448"/>
                </a:xfrm>
              </p:grpSpPr>
              <p:sp>
                <p:nvSpPr>
                  <p:cNvPr id="6164" name="AutoShape 42"/>
                  <p:cNvSpPr>
                    <a:spLocks noChangeArrowheads="1"/>
                  </p:cNvSpPr>
                  <p:nvPr/>
                </p:nvSpPr>
                <p:spPr bwMode="auto">
                  <a:xfrm rot="440246">
                    <a:off x="1265" y="1294"/>
                    <a:ext cx="714" cy="2402"/>
                  </a:xfrm>
                  <a:prstGeom prst="parallelogram">
                    <a:avLst>
                      <a:gd name="adj" fmla="val 22472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vi-VN" altLang="vi-VN" b="0"/>
                  </a:p>
                </p:txBody>
              </p:sp>
              <p:sp>
                <p:nvSpPr>
                  <p:cNvPr id="6165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566" y="1248"/>
                    <a:ext cx="566" cy="192"/>
                  </a:xfrm>
                  <a:prstGeom prst="parallelogram">
                    <a:avLst>
                      <a:gd name="adj" fmla="val 18424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vi-VN" altLang="vi-VN" b="0"/>
                  </a:p>
                </p:txBody>
              </p:sp>
            </p:grpSp>
            <p:grpSp>
              <p:nvGrpSpPr>
                <p:cNvPr id="6158" name="Group 44"/>
                <p:cNvGrpSpPr>
                  <a:grpSpLocks/>
                </p:cNvGrpSpPr>
                <p:nvPr/>
              </p:nvGrpSpPr>
              <p:grpSpPr bwMode="auto">
                <a:xfrm rot="9338415">
                  <a:off x="3532" y="874"/>
                  <a:ext cx="867" cy="2448"/>
                  <a:chOff x="1265" y="1248"/>
                  <a:chExt cx="867" cy="2448"/>
                </a:xfrm>
              </p:grpSpPr>
              <p:sp>
                <p:nvSpPr>
                  <p:cNvPr id="6162" name="AutoShape 45"/>
                  <p:cNvSpPr>
                    <a:spLocks noChangeArrowheads="1"/>
                  </p:cNvSpPr>
                  <p:nvPr/>
                </p:nvSpPr>
                <p:spPr bwMode="auto">
                  <a:xfrm rot="440246">
                    <a:off x="1265" y="1294"/>
                    <a:ext cx="714" cy="2402"/>
                  </a:xfrm>
                  <a:prstGeom prst="parallelogram">
                    <a:avLst>
                      <a:gd name="adj" fmla="val 22472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vi-VN" altLang="vi-VN" b="0"/>
                  </a:p>
                </p:txBody>
              </p:sp>
              <p:sp>
                <p:nvSpPr>
                  <p:cNvPr id="6163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1566" y="1248"/>
                    <a:ext cx="566" cy="192"/>
                  </a:xfrm>
                  <a:prstGeom prst="parallelogram">
                    <a:avLst>
                      <a:gd name="adj" fmla="val 18424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vi-VN" altLang="vi-VN" b="0"/>
                  </a:p>
                </p:txBody>
              </p:sp>
            </p:grpSp>
            <p:sp>
              <p:nvSpPr>
                <p:cNvPr id="6159" name="Rectangle 47"/>
                <p:cNvSpPr>
                  <a:spLocks noChangeArrowheads="1"/>
                </p:cNvSpPr>
                <p:nvPr/>
              </p:nvSpPr>
              <p:spPr bwMode="auto">
                <a:xfrm>
                  <a:off x="3456" y="672"/>
                  <a:ext cx="624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60" name="Rectangle 48"/>
                <p:cNvSpPr>
                  <a:spLocks noChangeArrowheads="1"/>
                </p:cNvSpPr>
                <p:nvPr/>
              </p:nvSpPr>
              <p:spPr bwMode="auto">
                <a:xfrm>
                  <a:off x="4560" y="654"/>
                  <a:ext cx="624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61" name="AutoShape 49"/>
                <p:cNvSpPr>
                  <a:spLocks noChangeArrowheads="1"/>
                </p:cNvSpPr>
                <p:nvPr/>
              </p:nvSpPr>
              <p:spPr bwMode="auto">
                <a:xfrm rot="10800000">
                  <a:off x="4080" y="3072"/>
                  <a:ext cx="576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50 w 21600"/>
                    <a:gd name="T13" fmla="*/ 4371 h 21600"/>
                    <a:gd name="T14" fmla="*/ 17250 w 21600"/>
                    <a:gd name="T15" fmla="*/ 1722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109" y="21600"/>
                      </a:lnTo>
                      <a:lnTo>
                        <a:pt x="1649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sp>
            <p:nvSpPr>
              <p:cNvPr id="6156" name="AutoShape 50"/>
              <p:cNvSpPr>
                <a:spLocks noChangeArrowheads="1"/>
              </p:cNvSpPr>
              <p:nvPr/>
            </p:nvSpPr>
            <p:spPr bwMode="auto">
              <a:xfrm rot="-2432190">
                <a:off x="1274" y="2258"/>
                <a:ext cx="672" cy="672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9220" grpId="0"/>
      <p:bldP spid="9221" grpId="0" build="p"/>
      <p:bldP spid="92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opy of ahha_anh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8229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vi-VN" sz="3200" b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800" b="0">
              <a:solidFill>
                <a:schemeClr val="accent2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800" smtClean="0">
                <a:solidFill>
                  <a:srgbClr val="0000FF"/>
                </a:solidFill>
              </a:rPr>
              <a:t>Kết luận</a:t>
            </a:r>
            <a:r>
              <a:rPr lang="en-US" altLang="vi-VN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514600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vi-VN" sz="3400" smtClean="0">
                <a:solidFill>
                  <a:schemeClr val="accent2"/>
                </a:solidFill>
              </a:rPr>
              <a:t>Nét chữ rộng 1 ô</a:t>
            </a:r>
          </a:p>
          <a:p>
            <a:pPr eaLnBrk="1" hangingPunct="1"/>
            <a:r>
              <a:rPr lang="en-US" altLang="vi-VN" sz="3400" smtClean="0">
                <a:solidFill>
                  <a:schemeClr val="accent2"/>
                </a:solidFill>
              </a:rPr>
              <a:t>Chữ V có nửa bên trái và nửa bên phải giống nhau</a:t>
            </a:r>
          </a:p>
          <a:p>
            <a:pPr eaLnBrk="1" hangingPunct="1"/>
            <a:r>
              <a:rPr lang="en-US" altLang="vi-VN" sz="3400" smtClean="0">
                <a:solidFill>
                  <a:schemeClr val="accent2"/>
                </a:solidFill>
              </a:rPr>
              <a:t>Nếu gấp đôi chữ V theo chiều dọc thì nửa bên trái và nửa bên phải của chữ trùng khít nhau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7172" grpId="0"/>
      <p:bldP spid="71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457200" y="1295400"/>
            <a:ext cx="8382000" cy="4114800"/>
          </a:xfrm>
          <a:prstGeom prst="cloudCallout">
            <a:avLst>
              <a:gd name="adj1" fmla="val -36042"/>
              <a:gd name="adj2" fmla="val 68750"/>
            </a:avLst>
          </a:prstGeom>
          <a:gradFill rotWithShape="1">
            <a:gsLst>
              <a:gs pos="0">
                <a:srgbClr val="C5EDB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vi-VN" b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5400" y="2133600"/>
            <a:ext cx="69342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Hoạt động 2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Hướng dẫn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0"/>
            <a:ext cx="4800600" cy="533400"/>
          </a:xfrm>
        </p:spPr>
        <p:txBody>
          <a:bodyPr/>
          <a:lstStyle/>
          <a:p>
            <a:pPr eaLnBrk="1" hangingPunct="1"/>
            <a:r>
              <a:rPr lang="en-US" altLang="vi-VN" sz="4000" u="sng" smtClean="0">
                <a:solidFill>
                  <a:srgbClr val="9933FF"/>
                </a:solidFill>
              </a:rPr>
              <a:t>Bước 1</a:t>
            </a:r>
            <a:r>
              <a:rPr lang="en-US" altLang="vi-VN" sz="4000" smtClean="0">
                <a:solidFill>
                  <a:srgbClr val="9933FF"/>
                </a:solidFill>
              </a:rPr>
              <a:t>: Kẻ chữ V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057400"/>
            <a:ext cx="205740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800" smtClean="0"/>
              <a:t>Hình 2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00400" y="1981200"/>
            <a:ext cx="5334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vi-VN" sz="2400" smtClean="0">
                <a:solidFill>
                  <a:srgbClr val="0000FF"/>
                </a:solidFill>
              </a:rPr>
              <a:t>Lật mặt trái của tờ giấy thủ công, kẻ, cắt một hình chữ nhật có chiều dài 5 ô rộng 3 ô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vi-VN" sz="2400" smtClean="0">
                <a:solidFill>
                  <a:srgbClr val="0000FF"/>
                </a:solidFill>
              </a:rPr>
              <a:t>Gấp đôi hình chữ nhật theo chiều dài</a:t>
            </a:r>
            <a:r>
              <a:rPr lang="en-US" altLang="vi-VN" sz="240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222" name="Rectangle 94"/>
          <p:cNvSpPr>
            <a:spLocks noChangeArrowheads="1"/>
          </p:cNvSpPr>
          <p:nvPr/>
        </p:nvSpPr>
        <p:spPr bwMode="auto">
          <a:xfrm>
            <a:off x="1130300" y="2460625"/>
            <a:ext cx="76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388" name="Rectangle 5"/>
          <p:cNvSpPr>
            <a:spLocks noChangeArrowheads="1"/>
          </p:cNvSpPr>
          <p:nvPr/>
        </p:nvSpPr>
        <p:spPr bwMode="auto">
          <a:xfrm>
            <a:off x="3200400" y="3733800"/>
            <a:ext cx="510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altLang="vi-VN" sz="2400" b="0">
                <a:solidFill>
                  <a:srgbClr val="0000FF"/>
                </a:solidFill>
              </a:rPr>
              <a:t>Chấm một điểm tại nữa hình còn lại, 1 điểm thứ ô thứ 3 tại nếp gấp, kẻ đường xéo nối 2 điểm vừa chấm.</a:t>
            </a:r>
            <a:endParaRPr lang="en-US" altLang="vi-VN" sz="2400" b="0">
              <a:solidFill>
                <a:srgbClr val="0000FF"/>
              </a:solidFill>
            </a:endParaRPr>
          </a:p>
        </p:txBody>
      </p:sp>
      <p:sp>
        <p:nvSpPr>
          <p:cNvPr id="12389" name="Rectangle 5"/>
          <p:cNvSpPr>
            <a:spLocks noChangeArrowheads="1"/>
          </p:cNvSpPr>
          <p:nvPr/>
        </p:nvSpPr>
        <p:spPr bwMode="auto">
          <a:xfrm>
            <a:off x="3276600" y="5029200"/>
            <a:ext cx="510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fr-FR" altLang="vi-VN" sz="2400" b="0">
                <a:solidFill>
                  <a:srgbClr val="0000FF"/>
                </a:solidFill>
              </a:rPr>
              <a:t>Chấm 1 điểm tại góc phía trên, điểm thứ 2 tại ô thứ 5 ngay phần nữa hình còn lại. Kẻ đường xéo nối 2 điểm vừa chấm.</a:t>
            </a:r>
            <a:endParaRPr lang="en-US" altLang="vi-VN" sz="2000" b="0">
              <a:solidFill>
                <a:srgbClr val="0000FF"/>
              </a:solidFill>
            </a:endParaRPr>
          </a:p>
        </p:txBody>
      </p:sp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533400" y="2743200"/>
            <a:ext cx="1574800" cy="3771900"/>
            <a:chOff x="2560" y="720"/>
            <a:chExt cx="992" cy="2640"/>
          </a:xfrm>
        </p:grpSpPr>
        <p:grpSp>
          <p:nvGrpSpPr>
            <p:cNvPr id="9281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9288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89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90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91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92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9282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9283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84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85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86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87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2468" name="Oval 180"/>
          <p:cNvSpPr>
            <a:spLocks noChangeArrowheads="1"/>
          </p:cNvSpPr>
          <p:nvPr/>
        </p:nvSpPr>
        <p:spPr bwMode="auto">
          <a:xfrm>
            <a:off x="1066800" y="2667000"/>
            <a:ext cx="228600" cy="206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469" name="Oval 181"/>
          <p:cNvSpPr>
            <a:spLocks noChangeArrowheads="1"/>
          </p:cNvSpPr>
          <p:nvPr/>
        </p:nvSpPr>
        <p:spPr bwMode="auto">
          <a:xfrm>
            <a:off x="419100" y="4937125"/>
            <a:ext cx="228600" cy="206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470" name="Oval 182"/>
          <p:cNvSpPr>
            <a:spLocks noChangeArrowheads="1"/>
          </p:cNvSpPr>
          <p:nvPr/>
        </p:nvSpPr>
        <p:spPr bwMode="auto">
          <a:xfrm>
            <a:off x="2006600" y="2641600"/>
            <a:ext cx="228600" cy="206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471" name="Oval 183"/>
          <p:cNvSpPr>
            <a:spLocks noChangeArrowheads="1"/>
          </p:cNvSpPr>
          <p:nvPr/>
        </p:nvSpPr>
        <p:spPr bwMode="auto">
          <a:xfrm>
            <a:off x="1066800" y="6384925"/>
            <a:ext cx="228600" cy="206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472" name="Line 184"/>
          <p:cNvSpPr>
            <a:spLocks noChangeShapeType="1"/>
          </p:cNvSpPr>
          <p:nvPr/>
        </p:nvSpPr>
        <p:spPr bwMode="auto">
          <a:xfrm flipH="1">
            <a:off x="533400" y="2844800"/>
            <a:ext cx="609600" cy="213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473" name="Line 185"/>
          <p:cNvSpPr>
            <a:spLocks noChangeShapeType="1"/>
          </p:cNvSpPr>
          <p:nvPr/>
        </p:nvSpPr>
        <p:spPr bwMode="auto">
          <a:xfrm flipH="1">
            <a:off x="1219200" y="2819400"/>
            <a:ext cx="863600" cy="3703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186"/>
          <p:cNvGrpSpPr>
            <a:grpSpLocks/>
          </p:cNvGrpSpPr>
          <p:nvPr/>
        </p:nvGrpSpPr>
        <p:grpSpPr bwMode="auto">
          <a:xfrm rot="208094">
            <a:off x="533400" y="2768600"/>
            <a:ext cx="617538" cy="2108200"/>
            <a:chOff x="1320" y="1393"/>
            <a:chExt cx="505" cy="1584"/>
          </a:xfrm>
        </p:grpSpPr>
        <p:sp>
          <p:nvSpPr>
            <p:cNvPr id="9265" name="AutoShape 187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266" name="Line 188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7" name="Line 189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8" name="Line 190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9" name="Line 191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0" name="Line 192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1" name="Line 193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2" name="Line 194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3" name="Line 195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4" name="Line 196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5" name="Line 197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6" name="Line 198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7" name="Line 199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8" name="Line 200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9" name="Line 201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80" name="Line 202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" name="Group 203"/>
          <p:cNvGrpSpPr>
            <a:grpSpLocks/>
          </p:cNvGrpSpPr>
          <p:nvPr/>
        </p:nvGrpSpPr>
        <p:grpSpPr bwMode="auto">
          <a:xfrm>
            <a:off x="1244600" y="2741613"/>
            <a:ext cx="876300" cy="3760787"/>
            <a:chOff x="4032" y="624"/>
            <a:chExt cx="576" cy="2720"/>
          </a:xfrm>
        </p:grpSpPr>
        <p:sp>
          <p:nvSpPr>
            <p:cNvPr id="9239" name="AutoShape 204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240" name="Line 205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1" name="Line 206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2" name="Line 207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3" name="Line 208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4" name="Line 209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5" name="Line 210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6" name="Line 211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7" name="Line 212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8" name="Line 213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9" name="Line 214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0" name="Line 215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1" name="Line 216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2" name="Line 217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3" name="Line 218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4" name="Line 219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5" name="Line 220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6" name="Line 221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7" name="Line 222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8" name="Line 223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9" name="Line 224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0" name="Line 225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1" name="Line 226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2" name="Line 227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3" name="Line 228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4" name="Line 229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518" name="Rectangle 49"/>
          <p:cNvSpPr>
            <a:spLocks noChangeArrowheads="1"/>
          </p:cNvSpPr>
          <p:nvPr/>
        </p:nvSpPr>
        <p:spPr bwMode="auto">
          <a:xfrm rot="-5400000">
            <a:off x="2297906" y="4255294"/>
            <a:ext cx="5476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5Ô</a:t>
            </a:r>
          </a:p>
        </p:txBody>
      </p:sp>
      <p:sp>
        <p:nvSpPr>
          <p:cNvPr id="12519" name="Rectangle 50"/>
          <p:cNvSpPr>
            <a:spLocks noChangeArrowheads="1"/>
          </p:cNvSpPr>
          <p:nvPr/>
        </p:nvSpPr>
        <p:spPr bwMode="auto">
          <a:xfrm>
            <a:off x="1676400" y="2286000"/>
            <a:ext cx="533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1Ô</a:t>
            </a:r>
          </a:p>
        </p:txBody>
      </p:sp>
      <p:sp>
        <p:nvSpPr>
          <p:cNvPr id="12520" name="Line 232"/>
          <p:cNvSpPr>
            <a:spLocks noChangeShapeType="1"/>
          </p:cNvSpPr>
          <p:nvPr/>
        </p:nvSpPr>
        <p:spPr bwMode="auto">
          <a:xfrm>
            <a:off x="1219200" y="26035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521" name="Line 233"/>
          <p:cNvSpPr>
            <a:spLocks noChangeShapeType="1"/>
          </p:cNvSpPr>
          <p:nvPr/>
        </p:nvSpPr>
        <p:spPr bwMode="auto">
          <a:xfrm>
            <a:off x="2438400" y="2743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12293" grpId="0" build="p"/>
      <p:bldP spid="12388" grpId="0" build="p"/>
      <p:bldP spid="12389" grpId="0" build="p"/>
      <p:bldP spid="12468" grpId="0" animBg="1"/>
      <p:bldP spid="12469" grpId="0" animBg="1"/>
      <p:bldP spid="12470" grpId="0" animBg="1"/>
      <p:bldP spid="12471" grpId="0" animBg="1"/>
      <p:bldP spid="12472" grpId="0" animBg="1"/>
      <p:bldP spid="12473" grpId="0" animBg="1"/>
      <p:bldP spid="12518" grpId="0"/>
      <p:bldP spid="12519" grpId="0"/>
      <p:bldP spid="12520" grpId="0" animBg="1"/>
      <p:bldP spid="125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4572000" cy="533400"/>
          </a:xfrm>
        </p:spPr>
        <p:txBody>
          <a:bodyPr/>
          <a:lstStyle/>
          <a:p>
            <a:pPr algn="l" eaLnBrk="1" hangingPunct="1"/>
            <a:r>
              <a:rPr lang="en-US" altLang="vi-VN" sz="4000" u="sng" smtClean="0">
                <a:solidFill>
                  <a:srgbClr val="9933FF"/>
                </a:solidFill>
              </a:rPr>
              <a:t>Bước 2</a:t>
            </a:r>
            <a:r>
              <a:rPr lang="en-US" altLang="vi-VN" sz="4000" smtClean="0">
                <a:solidFill>
                  <a:srgbClr val="9933FF"/>
                </a:solidFill>
              </a:rPr>
              <a:t>: Cắt chữ V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21336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800" smtClean="0"/>
              <a:t>Hình 3</a:t>
            </a:r>
          </a:p>
          <a:p>
            <a:pPr eaLnBrk="1" hangingPunct="1">
              <a:buFontTx/>
              <a:buNone/>
            </a:pPr>
            <a:endParaRPr lang="en-US" altLang="vi-VN" sz="2800" smtClean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905000"/>
            <a:ext cx="43434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vi-VN" sz="2800" smtClean="0">
                <a:solidFill>
                  <a:schemeClr val="accent2"/>
                </a:solidFill>
              </a:rPr>
              <a:t>Cắt theo đường vừa kẻ, bỏ phần gạch chéo </a:t>
            </a:r>
          </a:p>
          <a:p>
            <a:pPr eaLnBrk="1" hangingPunct="1">
              <a:buFontTx/>
              <a:buChar char="-"/>
            </a:pPr>
            <a:r>
              <a:rPr lang="en-US" altLang="vi-VN" sz="2800" smtClean="0">
                <a:solidFill>
                  <a:schemeClr val="accent2"/>
                </a:solidFill>
              </a:rPr>
              <a:t>Mở ra, được chữ V như chữ mẫu</a:t>
            </a:r>
          </a:p>
        </p:txBody>
      </p:sp>
      <p:grpSp>
        <p:nvGrpSpPr>
          <p:cNvPr id="10247" name="Group 103"/>
          <p:cNvGrpSpPr>
            <a:grpSpLocks/>
          </p:cNvGrpSpPr>
          <p:nvPr/>
        </p:nvGrpSpPr>
        <p:grpSpPr bwMode="auto">
          <a:xfrm>
            <a:off x="1524000" y="2286000"/>
            <a:ext cx="1574800" cy="4191000"/>
            <a:chOff x="2560" y="720"/>
            <a:chExt cx="992" cy="2640"/>
          </a:xfrm>
        </p:grpSpPr>
        <p:grpSp>
          <p:nvGrpSpPr>
            <p:cNvPr id="10299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10306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7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8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9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10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10300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10301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2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3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4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5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0248" name="Oval 116"/>
          <p:cNvSpPr>
            <a:spLocks noChangeArrowheads="1"/>
          </p:cNvSpPr>
          <p:nvPr/>
        </p:nvSpPr>
        <p:spPr bwMode="auto">
          <a:xfrm>
            <a:off x="2032000" y="220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0249" name="Oval 117"/>
          <p:cNvSpPr>
            <a:spLocks noChangeArrowheads="1"/>
          </p:cNvSpPr>
          <p:nvPr/>
        </p:nvSpPr>
        <p:spPr bwMode="auto">
          <a:xfrm>
            <a:off x="1422400" y="4648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0250" name="Oval 118"/>
          <p:cNvSpPr>
            <a:spLocks noChangeArrowheads="1"/>
          </p:cNvSpPr>
          <p:nvPr/>
        </p:nvSpPr>
        <p:spPr bwMode="auto">
          <a:xfrm>
            <a:off x="2946400" y="220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0251" name="Oval 119"/>
          <p:cNvSpPr>
            <a:spLocks noChangeArrowheads="1"/>
          </p:cNvSpPr>
          <p:nvPr/>
        </p:nvSpPr>
        <p:spPr bwMode="auto">
          <a:xfrm>
            <a:off x="2070100" y="6350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0252" name="Line 120"/>
          <p:cNvSpPr>
            <a:spLocks noChangeShapeType="1"/>
          </p:cNvSpPr>
          <p:nvPr/>
        </p:nvSpPr>
        <p:spPr bwMode="auto">
          <a:xfrm flipH="1">
            <a:off x="1549400" y="2324100"/>
            <a:ext cx="6096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3" name="Line 121"/>
          <p:cNvSpPr>
            <a:spLocks noChangeShapeType="1"/>
          </p:cNvSpPr>
          <p:nvPr/>
        </p:nvSpPr>
        <p:spPr bwMode="auto">
          <a:xfrm flipH="1">
            <a:off x="2209800" y="2311400"/>
            <a:ext cx="863600" cy="411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254" name="Group 122"/>
          <p:cNvGrpSpPr>
            <a:grpSpLocks/>
          </p:cNvGrpSpPr>
          <p:nvPr/>
        </p:nvGrpSpPr>
        <p:grpSpPr bwMode="auto">
          <a:xfrm rot="192669">
            <a:off x="1511300" y="2286000"/>
            <a:ext cx="619125" cy="2438400"/>
            <a:chOff x="1320" y="1393"/>
            <a:chExt cx="505" cy="1584"/>
          </a:xfrm>
        </p:grpSpPr>
        <p:sp>
          <p:nvSpPr>
            <p:cNvPr id="10283" name="AutoShape 123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284" name="Line 124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5" name="Line 125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6" name="Line 126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7" name="Line 127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8" name="Line 128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9" name="Line 129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0" name="Line 130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1" name="Line 131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2" name="Line 132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3" name="Line 133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4" name="Line 134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5" name="Line 135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6" name="Line 136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7" name="Line 137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8" name="Line 138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255" name="Group 139"/>
          <p:cNvGrpSpPr>
            <a:grpSpLocks/>
          </p:cNvGrpSpPr>
          <p:nvPr/>
        </p:nvGrpSpPr>
        <p:grpSpPr bwMode="auto">
          <a:xfrm>
            <a:off x="2235200" y="2362200"/>
            <a:ext cx="863600" cy="4102100"/>
            <a:chOff x="4032" y="624"/>
            <a:chExt cx="576" cy="2720"/>
          </a:xfrm>
        </p:grpSpPr>
        <p:sp>
          <p:nvSpPr>
            <p:cNvPr id="10257" name="AutoShape 140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258" name="Line 141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9" name="Line 142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0" name="Line 143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1" name="Line 144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2" name="Line 145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3" name="Line 146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4" name="Line 147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5" name="Line 148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6" name="Line 149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7" name="Line 150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8" name="Line 151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9" name="Line 152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0" name="Line 153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1" name="Line 154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2" name="Line 155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3" name="Line 156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4" name="Line 157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5" name="Line 158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6" name="Line 159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7" name="Line 160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8" name="Line 161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9" name="Line 162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0" name="Line 163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1" name="Line 164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2" name="Line 165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  <p:bldP spid="133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232"/>
  <p:tag name="VIOLETTITLE" val="THU CONG TUAN 15 BAI CAT DAN CHU V"/>
  <p:tag name="VIOLETLESSON" val="8"/>
  <p:tag name="VIOLETCATID" val="8049771"/>
  <p:tag name="VIOLETSUBJECT" val="Thủ công 3"/>
  <p:tag name="VIOLETAUTHORID" val="2541941"/>
  <p:tag name="VIOLETAUTHORNAME" val="Trần Thị Khánh Chi"/>
  <p:tag name="VIOLETAUTHORAVATAR" val="2/541/941/avatar.jpg"/>
  <p:tag name="VIOLETAUTHORADDRESS" val="trường THCS đức bình - binh thuan"/>
  <p:tag name="VIOLETDATE" val="2011-11-24 20:48:46"/>
  <p:tag name="VIOLETHIT" val="419"/>
  <p:tag name="VIOLETLIKE" val="0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437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VNI-Times</vt:lpstr>
      <vt:lpstr>1_Default Design</vt:lpstr>
      <vt:lpstr>PowerPoint Presentation</vt:lpstr>
      <vt:lpstr>PowerPoint Presentation</vt:lpstr>
      <vt:lpstr>PowerPoint Presentation</vt:lpstr>
      <vt:lpstr>PowerPoint Presentation</vt:lpstr>
      <vt:lpstr>Giới thiệu mẫu chữ V</vt:lpstr>
      <vt:lpstr>Kết luận:</vt:lpstr>
      <vt:lpstr>PowerPoint Presentation</vt:lpstr>
      <vt:lpstr>Bước 1: Kẻ chữ V</vt:lpstr>
      <vt:lpstr>Bước 2: Cắt chữ V</vt:lpstr>
      <vt:lpstr>Bước 3: Dán chữ V</vt:lpstr>
      <vt:lpstr>PowerPoint Presentation</vt:lpstr>
      <vt:lpstr>PowerPoint Presentation</vt:lpstr>
      <vt:lpstr>Quy trình cắt, dán chữ V</vt:lpstr>
      <vt:lpstr>Học sinh  trình bày sản phẩm</vt:lpstr>
      <vt:lpstr>Củng cố:</vt:lpstr>
      <vt:lpstr>Dặn dò:</vt:lpstr>
      <vt:lpstr>PowerPoint Presentation</vt:lpstr>
    </vt:vector>
  </TitlesOfParts>
  <Company>ITQuangNam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MyPC</cp:lastModifiedBy>
  <cp:revision>59</cp:revision>
  <dcterms:created xsi:type="dcterms:W3CDTF">2010-11-03T13:17:06Z</dcterms:created>
  <dcterms:modified xsi:type="dcterms:W3CDTF">2017-12-10T14:07:35Z</dcterms:modified>
</cp:coreProperties>
</file>