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7" r:id="rId2"/>
    <p:sldId id="259" r:id="rId3"/>
    <p:sldId id="258" r:id="rId4"/>
    <p:sldId id="260" r:id="rId5"/>
    <p:sldId id="261" r:id="rId6"/>
    <p:sldId id="285" r:id="rId7"/>
    <p:sldId id="262" r:id="rId8"/>
    <p:sldId id="263" r:id="rId9"/>
    <p:sldId id="264" r:id="rId10"/>
    <p:sldId id="266" r:id="rId11"/>
    <p:sldId id="287" r:id="rId12"/>
    <p:sldId id="269" r:id="rId13"/>
    <p:sldId id="286" r:id="rId14"/>
    <p:sldId id="270" r:id="rId15"/>
    <p:sldId id="272" r:id="rId16"/>
    <p:sldId id="273" r:id="rId17"/>
    <p:sldId id="274" r:id="rId18"/>
    <p:sldId id="276" r:id="rId19"/>
    <p:sldId id="277" r:id="rId20"/>
    <p:sldId id="288" r:id="rId21"/>
    <p:sldId id="278" r:id="rId22"/>
    <p:sldId id="280"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0"/>
  </p:normalViewPr>
  <p:slideViewPr>
    <p:cSldViewPr>
      <p:cViewPr varScale="1">
        <p:scale>
          <a:sx n="69" d="100"/>
          <a:sy n="69" d="100"/>
        </p:scale>
        <p:origin x="-13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vi-VN"/>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vi-VN"/>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vi-V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6D6ADDD-E68D-40FA-A6D3-D3DA138BE34A}" type="slidenum">
              <a:rPr lang="en-US" altLang="vi-VN"/>
              <a:pPr/>
              <a:t>‹#›</a:t>
            </a:fld>
            <a:endParaRPr lang="en-US" altLang="vi-VN"/>
          </a:p>
        </p:txBody>
      </p:sp>
    </p:spTree>
    <p:extLst>
      <p:ext uri="{BB962C8B-B14F-4D97-AF65-F5344CB8AC3E}">
        <p14:creationId xmlns:p14="http://schemas.microsoft.com/office/powerpoint/2010/main" val="22448661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4EB5F-58A9-44CD-84D4-70632ED6853F}" type="slidenum">
              <a:rPr lang="en-US" altLang="vi-VN"/>
              <a:pPr/>
              <a:t>5</a:t>
            </a:fld>
            <a:endParaRPr lang="en-US" altLang="vi-VN"/>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vi-VN"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80F3F-7F8A-4CFB-900D-DAE5A7D6BA53}" type="slidenum">
              <a:rPr lang="en-US" altLang="vi-VN"/>
              <a:pPr/>
              <a:t>6</a:t>
            </a:fld>
            <a:endParaRPr lang="en-US" altLang="vi-VN"/>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vi-VN" alt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B6CD-83AA-45A7-BD62-E7A2FF3A741D}" type="slidenum">
              <a:rPr lang="en-US" altLang="vi-VN"/>
              <a:pPr/>
              <a:t>13</a:t>
            </a:fld>
            <a:endParaRPr lang="en-US" altLang="vi-VN"/>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vi-VN" alt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BEAC3-1CED-4AB8-B342-F36EE722FF36}" type="slidenum">
              <a:rPr lang="en-US" altLang="vi-VN"/>
              <a:pPr/>
              <a:t>15</a:t>
            </a:fld>
            <a:endParaRPr lang="en-US" altLang="vi-VN"/>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67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67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2867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28677" name="Rectangle 5"/>
          <p:cNvSpPr>
            <a:spLocks noGrp="1" noChangeArrowheads="1"/>
          </p:cNvSpPr>
          <p:nvPr>
            <p:ph type="dt" sz="half" idx="2"/>
          </p:nvPr>
        </p:nvSpPr>
        <p:spPr/>
        <p:txBody>
          <a:bodyPr/>
          <a:lstStyle>
            <a:lvl1pPr>
              <a:defRPr/>
            </a:lvl1pPr>
          </a:lstStyle>
          <a:p>
            <a:endParaRPr lang="en-US" altLang="en-US"/>
          </a:p>
        </p:txBody>
      </p:sp>
      <p:sp>
        <p:nvSpPr>
          <p:cNvPr id="28678" name="Rectangle 6"/>
          <p:cNvSpPr>
            <a:spLocks noGrp="1" noChangeArrowheads="1"/>
          </p:cNvSpPr>
          <p:nvPr>
            <p:ph type="ftr" sz="quarter" idx="3"/>
          </p:nvPr>
        </p:nvSpPr>
        <p:spPr/>
        <p:txBody>
          <a:bodyPr/>
          <a:lstStyle>
            <a:lvl1pPr>
              <a:defRPr/>
            </a:lvl1pPr>
          </a:lstStyle>
          <a:p>
            <a:endParaRPr lang="en-US" altLang="en-US"/>
          </a:p>
        </p:txBody>
      </p:sp>
      <p:sp>
        <p:nvSpPr>
          <p:cNvPr id="28679" name="Rectangle 7"/>
          <p:cNvSpPr>
            <a:spLocks noGrp="1" noChangeArrowheads="1"/>
          </p:cNvSpPr>
          <p:nvPr>
            <p:ph type="sldNum" sz="quarter" idx="4"/>
          </p:nvPr>
        </p:nvSpPr>
        <p:spPr/>
        <p:txBody>
          <a:bodyPr/>
          <a:lstStyle>
            <a:lvl1pPr>
              <a:defRPr/>
            </a:lvl1pPr>
          </a:lstStyle>
          <a:p>
            <a:fld id="{8F0A306C-D11C-41AD-8AF1-E03B2983786E}" type="slidenum">
              <a:rPr lang="en-US" altLang="en-US"/>
              <a:pPr/>
              <a:t>‹#›</a:t>
            </a:fld>
            <a:endParaRPr lang="en-US" altLang="en-US"/>
          </a:p>
        </p:txBody>
      </p:sp>
      <p:grpSp>
        <p:nvGrpSpPr>
          <p:cNvPr id="28680" name="Group 8"/>
          <p:cNvGrpSpPr>
            <a:grpSpLocks/>
          </p:cNvGrpSpPr>
          <p:nvPr/>
        </p:nvGrpSpPr>
        <p:grpSpPr bwMode="auto">
          <a:xfrm>
            <a:off x="7493000" y="2992438"/>
            <a:ext cx="1338263" cy="2189162"/>
            <a:chOff x="4704" y="1885"/>
            <a:chExt cx="843" cy="1379"/>
          </a:xfrm>
        </p:grpSpPr>
        <p:sp>
          <p:nvSpPr>
            <p:cNvPr id="28681"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82"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83"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84"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85"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86"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87"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88"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89"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0"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1"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2"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3"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4"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5"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6"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7"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8"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699"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0"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1"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2"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3"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4"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5"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6"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7"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8"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09"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10"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8711"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8712"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074F46-3E37-4A0F-83EB-E0AE736058D6}" type="slidenum">
              <a:rPr lang="en-US" altLang="en-US"/>
              <a:pPr/>
              <a:t>‹#›</a:t>
            </a:fld>
            <a:endParaRPr lang="en-US" altLang="en-US"/>
          </a:p>
        </p:txBody>
      </p:sp>
    </p:spTree>
    <p:extLst>
      <p:ext uri="{BB962C8B-B14F-4D97-AF65-F5344CB8AC3E}">
        <p14:creationId xmlns:p14="http://schemas.microsoft.com/office/powerpoint/2010/main" val="414469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4FB0EF-3B40-4DB3-9D05-769A8740A714}" type="slidenum">
              <a:rPr lang="en-US" altLang="en-US"/>
              <a:pPr/>
              <a:t>‹#›</a:t>
            </a:fld>
            <a:endParaRPr lang="en-US" altLang="en-US"/>
          </a:p>
        </p:txBody>
      </p:sp>
    </p:spTree>
    <p:extLst>
      <p:ext uri="{BB962C8B-B14F-4D97-AF65-F5344CB8AC3E}">
        <p14:creationId xmlns:p14="http://schemas.microsoft.com/office/powerpoint/2010/main" val="13045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A4338255-0423-4171-99A0-F6E99353AC47}" type="slidenum">
              <a:rPr lang="en-US" altLang="en-US"/>
              <a:pPr/>
              <a:t>‹#›</a:t>
            </a:fld>
            <a:endParaRPr lang="en-US" altLang="en-US"/>
          </a:p>
        </p:txBody>
      </p:sp>
    </p:spTree>
    <p:extLst>
      <p:ext uri="{BB962C8B-B14F-4D97-AF65-F5344CB8AC3E}">
        <p14:creationId xmlns:p14="http://schemas.microsoft.com/office/powerpoint/2010/main" val="45664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2E0633-8D23-4FB0-BAC8-A59A0DA5A080}" type="slidenum">
              <a:rPr lang="en-US" altLang="en-US"/>
              <a:pPr/>
              <a:t>‹#›</a:t>
            </a:fld>
            <a:endParaRPr lang="en-US" altLang="en-US"/>
          </a:p>
        </p:txBody>
      </p:sp>
    </p:spTree>
    <p:extLst>
      <p:ext uri="{BB962C8B-B14F-4D97-AF65-F5344CB8AC3E}">
        <p14:creationId xmlns:p14="http://schemas.microsoft.com/office/powerpoint/2010/main" val="265600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2E590B-B98B-41B7-9953-5F4EDC280D33}" type="slidenum">
              <a:rPr lang="en-US" altLang="en-US"/>
              <a:pPr/>
              <a:t>‹#›</a:t>
            </a:fld>
            <a:endParaRPr lang="en-US" altLang="en-US"/>
          </a:p>
        </p:txBody>
      </p:sp>
    </p:spTree>
    <p:extLst>
      <p:ext uri="{BB962C8B-B14F-4D97-AF65-F5344CB8AC3E}">
        <p14:creationId xmlns:p14="http://schemas.microsoft.com/office/powerpoint/2010/main" val="110675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EE3E5E2-9D82-470C-B0E2-75963E1B98E7}" type="slidenum">
              <a:rPr lang="en-US" altLang="en-US"/>
              <a:pPr/>
              <a:t>‹#›</a:t>
            </a:fld>
            <a:endParaRPr lang="en-US" altLang="en-US"/>
          </a:p>
        </p:txBody>
      </p:sp>
    </p:spTree>
    <p:extLst>
      <p:ext uri="{BB962C8B-B14F-4D97-AF65-F5344CB8AC3E}">
        <p14:creationId xmlns:p14="http://schemas.microsoft.com/office/powerpoint/2010/main" val="104392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1CD326B-D23C-4DE1-90DC-4F2A39EEF50C}" type="slidenum">
              <a:rPr lang="en-US" altLang="en-US"/>
              <a:pPr/>
              <a:t>‹#›</a:t>
            </a:fld>
            <a:endParaRPr lang="en-US" altLang="en-US"/>
          </a:p>
        </p:txBody>
      </p:sp>
    </p:spTree>
    <p:extLst>
      <p:ext uri="{BB962C8B-B14F-4D97-AF65-F5344CB8AC3E}">
        <p14:creationId xmlns:p14="http://schemas.microsoft.com/office/powerpoint/2010/main" val="334192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BAA0BF1-0E90-479D-B70E-75D9DFC966C7}" type="slidenum">
              <a:rPr lang="en-US" altLang="en-US"/>
              <a:pPr/>
              <a:t>‹#›</a:t>
            </a:fld>
            <a:endParaRPr lang="en-US" altLang="en-US"/>
          </a:p>
        </p:txBody>
      </p:sp>
    </p:spTree>
    <p:extLst>
      <p:ext uri="{BB962C8B-B14F-4D97-AF65-F5344CB8AC3E}">
        <p14:creationId xmlns:p14="http://schemas.microsoft.com/office/powerpoint/2010/main" val="143421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ED35FC3-D9F3-4B4C-BFFA-7F866A01CBAE}" type="slidenum">
              <a:rPr lang="en-US" altLang="en-US"/>
              <a:pPr/>
              <a:t>‹#›</a:t>
            </a:fld>
            <a:endParaRPr lang="en-US" altLang="en-US"/>
          </a:p>
        </p:txBody>
      </p:sp>
    </p:spTree>
    <p:extLst>
      <p:ext uri="{BB962C8B-B14F-4D97-AF65-F5344CB8AC3E}">
        <p14:creationId xmlns:p14="http://schemas.microsoft.com/office/powerpoint/2010/main" val="159680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D6978C-E6CF-4C17-95C5-0F6DC679E321}" type="slidenum">
              <a:rPr lang="en-US" altLang="en-US"/>
              <a:pPr/>
              <a:t>‹#›</a:t>
            </a:fld>
            <a:endParaRPr lang="en-US" altLang="en-US"/>
          </a:p>
        </p:txBody>
      </p:sp>
    </p:spTree>
    <p:extLst>
      <p:ext uri="{BB962C8B-B14F-4D97-AF65-F5344CB8AC3E}">
        <p14:creationId xmlns:p14="http://schemas.microsoft.com/office/powerpoint/2010/main" val="216981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A2AC9E-378D-4D7B-83A9-EFC6ECDEAC0B}" type="slidenum">
              <a:rPr lang="en-US" altLang="en-US"/>
              <a:pPr/>
              <a:t>‹#›</a:t>
            </a:fld>
            <a:endParaRPr lang="en-US" altLang="en-US"/>
          </a:p>
        </p:txBody>
      </p:sp>
    </p:spTree>
    <p:extLst>
      <p:ext uri="{BB962C8B-B14F-4D97-AF65-F5344CB8AC3E}">
        <p14:creationId xmlns:p14="http://schemas.microsoft.com/office/powerpoint/2010/main" val="399845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651"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7652"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2765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2765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DDED4A7-1C39-4E2F-BAE9-F59B75CEB22C}" type="slidenum">
              <a:rPr lang="en-US" altLang="en-US"/>
              <a:pPr/>
              <a:t>‹#›</a:t>
            </a:fld>
            <a:endParaRPr lang="en-US" altLang="en-US"/>
          </a:p>
        </p:txBody>
      </p:sp>
      <p:grpSp>
        <p:nvGrpSpPr>
          <p:cNvPr id="27656" name="Group 8"/>
          <p:cNvGrpSpPr>
            <a:grpSpLocks/>
          </p:cNvGrpSpPr>
          <p:nvPr/>
        </p:nvGrpSpPr>
        <p:grpSpPr bwMode="auto">
          <a:xfrm>
            <a:off x="8153400" y="152400"/>
            <a:ext cx="792163" cy="1295400"/>
            <a:chOff x="5136" y="960"/>
            <a:chExt cx="528" cy="864"/>
          </a:xfrm>
        </p:grpSpPr>
        <p:sp>
          <p:nvSpPr>
            <p:cNvPr id="2765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58"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59"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0"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1"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2"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3"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4"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5"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6"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7"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8"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6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0"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1"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2"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4"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5"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6"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8"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79"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80"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81"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82"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83"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84"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85"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86"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7687"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gif"/><Relationship Id="rId10" Type="http://schemas.openxmlformats.org/officeDocument/2006/relationships/image" Target="../media/image9.wmf"/><Relationship Id="rId4" Type="http://schemas.openxmlformats.org/officeDocument/2006/relationships/image" Target="../media/image3.gi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8.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2.jpeg"/><Relationship Id="rId7" Type="http://schemas.openxmlformats.org/officeDocument/2006/relationships/image" Target="../media/image6.wm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9.wmf"/><Relationship Id="rId4" Type="http://schemas.openxmlformats.org/officeDocument/2006/relationships/image" Target="../media/image33.jpeg"/><Relationship Id="rId9"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wmf"/><Relationship Id="rId7" Type="http://schemas.openxmlformats.org/officeDocument/2006/relationships/image" Target="../media/image13.jpe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8.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4"/>
          <p:cNvSpPr>
            <a:spLocks noChangeArrowheads="1" noChangeShapeType="1" noTextEdit="1"/>
          </p:cNvSpPr>
          <p:nvPr/>
        </p:nvSpPr>
        <p:spPr bwMode="auto">
          <a:xfrm>
            <a:off x="1676400" y="2819400"/>
            <a:ext cx="5275263" cy="9906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pPr algn="ctr"/>
            <a:r>
              <a:rPr lang="vi-VN" sz="3600" b="1" kern="10">
                <a:ln w="9525">
                  <a:round/>
                  <a:headEnd/>
                  <a:tailEnd/>
                </a:ln>
                <a:solidFill>
                  <a:srgbClr val="0000FF"/>
                </a:solidFill>
                <a:latin typeface="Times New Roman"/>
                <a:cs typeface="Times New Roman"/>
              </a:rPr>
              <a:t>TỰ NHIÊN VÀ XÃ HỘI LỚP 3</a:t>
            </a:r>
          </a:p>
        </p:txBody>
      </p:sp>
      <p:sp>
        <p:nvSpPr>
          <p:cNvPr id="10" name="Text Box 15"/>
          <p:cNvSpPr txBox="1">
            <a:spLocks noChangeArrowheads="1"/>
          </p:cNvSpPr>
          <p:nvPr/>
        </p:nvSpPr>
        <p:spPr bwMode="auto">
          <a:xfrm>
            <a:off x="2743200" y="4038600"/>
            <a:ext cx="3505200" cy="457200"/>
          </a:xfrm>
          <a:prstGeom prst="rect">
            <a:avLst/>
          </a:prstGeom>
          <a:noFill/>
          <a:ln w="9525" algn="ctr">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vi-VN" sz="2400" b="1">
                <a:solidFill>
                  <a:srgbClr val="FF0000"/>
                </a:solidFill>
                <a:effectLst>
                  <a:outerShdw blurRad="38100" dist="38100" dir="2700000" algn="tl">
                    <a:srgbClr val="C0C0C0"/>
                  </a:outerShdw>
                </a:effectLst>
                <a:latin typeface="Times New Roman" pitchFamily="18" charset="0"/>
                <a:cs typeface="Times New Roman" pitchFamily="18" charset="0"/>
              </a:rPr>
              <a:t>TUẦN 21 – TIẾT 41</a:t>
            </a:r>
          </a:p>
        </p:txBody>
      </p:sp>
      <p:sp>
        <p:nvSpPr>
          <p:cNvPr id="3076" name="Text Box 13"/>
          <p:cNvSpPr txBox="1">
            <a:spLocks noChangeArrowheads="1"/>
          </p:cNvSpPr>
          <p:nvPr/>
        </p:nvSpPr>
        <p:spPr bwMode="auto">
          <a:xfrm>
            <a:off x="914400" y="3886200"/>
            <a:ext cx="739298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66" tIns="32633" rIns="65266" bIns="3263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endParaRPr lang="en-US" altLang="vi-VN" sz="3600" b="1" dirty="0">
              <a:solidFill>
                <a:srgbClr val="FFFF00"/>
              </a:solidFill>
              <a:latin typeface="Times New Roman" pitchFamily="18" charset="0"/>
              <a:cs typeface="Times New Roman" pitchFamily="18" charset="0"/>
            </a:endParaRPr>
          </a:p>
          <a:p>
            <a:pPr algn="ctr" eaLnBrk="0" hangingPunct="0">
              <a:spcBef>
                <a:spcPct val="50000"/>
              </a:spcBef>
            </a:pPr>
            <a:r>
              <a:rPr lang="en-US" altLang="vi-VN" sz="3600" b="1" dirty="0">
                <a:solidFill>
                  <a:srgbClr val="0000CC"/>
                </a:solidFill>
                <a:latin typeface="Times New Roman" pitchFamily="18" charset="0"/>
                <a:cs typeface="Times New Roman" pitchFamily="18" charset="0"/>
              </a:rPr>
              <a:t>GV : </a:t>
            </a:r>
            <a:r>
              <a:rPr lang="en-US" altLang="vi-VN" sz="3600" b="1" dirty="0" err="1" smtClean="0">
                <a:solidFill>
                  <a:srgbClr val="0000CC"/>
                </a:solidFill>
                <a:latin typeface="Times New Roman" pitchFamily="18" charset="0"/>
                <a:cs typeface="Times New Roman" pitchFamily="18" charset="0"/>
              </a:rPr>
              <a:t>Đinh</a:t>
            </a:r>
            <a:r>
              <a:rPr lang="en-US" altLang="vi-VN" sz="3600" b="1" dirty="0" smtClean="0">
                <a:solidFill>
                  <a:srgbClr val="0000CC"/>
                </a:solidFill>
                <a:latin typeface="Times New Roman" pitchFamily="18" charset="0"/>
                <a:cs typeface="Times New Roman" pitchFamily="18" charset="0"/>
              </a:rPr>
              <a:t> </a:t>
            </a:r>
            <a:r>
              <a:rPr lang="en-US" altLang="vi-VN" sz="3600" b="1" dirty="0" err="1" smtClean="0">
                <a:solidFill>
                  <a:srgbClr val="0000CC"/>
                </a:solidFill>
                <a:latin typeface="Times New Roman" pitchFamily="18" charset="0"/>
                <a:cs typeface="Times New Roman" pitchFamily="18" charset="0"/>
              </a:rPr>
              <a:t>Hoàng</a:t>
            </a:r>
            <a:r>
              <a:rPr lang="en-US" altLang="vi-VN" sz="3600" b="1" dirty="0" smtClean="0">
                <a:solidFill>
                  <a:srgbClr val="0000CC"/>
                </a:solidFill>
                <a:latin typeface="Times New Roman" pitchFamily="18" charset="0"/>
                <a:cs typeface="Times New Roman" pitchFamily="18" charset="0"/>
              </a:rPr>
              <a:t> </a:t>
            </a:r>
            <a:r>
              <a:rPr lang="en-US" altLang="vi-VN" sz="3600" b="1" dirty="0" err="1" smtClean="0">
                <a:solidFill>
                  <a:srgbClr val="0000CC"/>
                </a:solidFill>
                <a:latin typeface="Times New Roman" pitchFamily="18" charset="0"/>
                <a:cs typeface="Times New Roman" pitchFamily="18" charset="0"/>
              </a:rPr>
              <a:t>Yến</a:t>
            </a:r>
            <a:endParaRPr lang="en-US" altLang="vi-VN" sz="3600" b="1" dirty="0">
              <a:solidFill>
                <a:srgbClr val="0000CC"/>
              </a:solidFill>
              <a:latin typeface="Times New Roman" pitchFamily="18" charset="0"/>
              <a:cs typeface="Times New Roman" pitchFamily="18" charset="0"/>
            </a:endParaRPr>
          </a:p>
          <a:p>
            <a:pPr algn="ctr" eaLnBrk="0" hangingPunct="0">
              <a:spcBef>
                <a:spcPct val="50000"/>
              </a:spcBef>
            </a:pPr>
            <a:r>
              <a:rPr lang="en-US" altLang="vi-VN" sz="3600" b="1" dirty="0">
                <a:solidFill>
                  <a:srgbClr val="FFFF00"/>
                </a:solidFill>
                <a:latin typeface="Times New Roman" pitchFamily="18" charset="0"/>
                <a:cs typeface="Times New Roman" pitchFamily="18" charset="0"/>
              </a:rPr>
              <a:t> </a:t>
            </a:r>
          </a:p>
        </p:txBody>
      </p:sp>
      <p:pic>
        <p:nvPicPr>
          <p:cNvPr id="3077" name="Picture 52"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1371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2"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04800" y="36576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Hj Hj"/>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3340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Hj Hj"/>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53340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5" descr="Picture8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7" descr="cyworld013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33400"/>
            <a:ext cx="11001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6" name="Group 14"/>
          <p:cNvGrpSpPr>
            <a:grpSpLocks/>
          </p:cNvGrpSpPr>
          <p:nvPr/>
        </p:nvGrpSpPr>
        <p:grpSpPr bwMode="auto">
          <a:xfrm>
            <a:off x="-152400" y="0"/>
            <a:ext cx="9296400" cy="6858000"/>
            <a:chOff x="48" y="-6"/>
            <a:chExt cx="5631" cy="4271"/>
          </a:xfrm>
        </p:grpSpPr>
        <p:pic>
          <p:nvPicPr>
            <p:cNvPr id="3087"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7" descr="CRNRC4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8" descr="CRNRC4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CRNRC4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CRNRC40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533400" y="9286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37892" name="Text Box 4"/>
          <p:cNvSpPr txBox="1">
            <a:spLocks noChangeArrowheads="1"/>
          </p:cNvSpPr>
          <p:nvPr/>
        </p:nvSpPr>
        <p:spPr bwMode="auto">
          <a:xfrm>
            <a:off x="3810000" y="9588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a:solidFill>
                  <a:srgbClr val="FF0000"/>
                </a:solidFill>
                <a:latin typeface="Times New Roman" pitchFamily="18" charset="0"/>
              </a:rPr>
              <a:t>Bài 41 : Thân cây</a:t>
            </a:r>
            <a:r>
              <a:rPr lang="en-US" altLang="vi-VN" sz="3600"/>
              <a:t> </a:t>
            </a:r>
          </a:p>
        </p:txBody>
      </p:sp>
      <p:sp>
        <p:nvSpPr>
          <p:cNvPr id="37893" name="Text Box 5"/>
          <p:cNvSpPr txBox="1">
            <a:spLocks noChangeArrowheads="1"/>
          </p:cNvSpPr>
          <p:nvPr/>
        </p:nvSpPr>
        <p:spPr bwMode="auto">
          <a:xfrm>
            <a:off x="838200" y="1981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u="sng">
                <a:solidFill>
                  <a:srgbClr val="0000CC"/>
                </a:solidFill>
                <a:latin typeface="Times New Roman" pitchFamily="18" charset="0"/>
              </a:rPr>
              <a:t>Hoạt động 1</a:t>
            </a:r>
            <a:r>
              <a:rPr lang="en-US" altLang="vi-VN" sz="2400" b="1">
                <a:solidFill>
                  <a:srgbClr val="0000CC"/>
                </a:solidFill>
                <a:latin typeface="Times New Roman" pitchFamily="18" charset="0"/>
              </a:rPr>
              <a:t> : Tìm hiểu về cách mọc của thân cây</a:t>
            </a:r>
          </a:p>
        </p:txBody>
      </p:sp>
      <p:sp>
        <p:nvSpPr>
          <p:cNvPr id="37894" name="Text Box 6"/>
          <p:cNvSpPr txBox="1">
            <a:spLocks noChangeArrowheads="1"/>
          </p:cNvSpPr>
          <p:nvPr/>
        </p:nvSpPr>
        <p:spPr bwMode="auto">
          <a:xfrm>
            <a:off x="533400" y="2863850"/>
            <a:ext cx="8382000" cy="9461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a:solidFill>
                  <a:schemeClr val="bg1"/>
                </a:solidFill>
              </a:rPr>
              <a:t>  </a:t>
            </a:r>
            <a:r>
              <a:rPr lang="en-US" altLang="vi-VN" sz="2800" b="1">
                <a:latin typeface="Times New Roman" pitchFamily="18" charset="0"/>
              </a:rPr>
              <a:t>Chỉ và nói tên các cây có thân mọc đứng, thân leo, thân bò trong các hình sách giáo khoa trang 78, 79.</a:t>
            </a:r>
          </a:p>
        </p:txBody>
      </p:sp>
      <p:sp>
        <p:nvSpPr>
          <p:cNvPr id="37901" name="Rectangle 13"/>
          <p:cNvSpPr>
            <a:spLocks noChangeArrowheads="1"/>
          </p:cNvSpPr>
          <p:nvPr/>
        </p:nvSpPr>
        <p:spPr bwMode="auto">
          <a:xfrm>
            <a:off x="609600" y="4175125"/>
            <a:ext cx="78501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vi-VN" sz="4000">
                <a:solidFill>
                  <a:srgbClr val="0000CC"/>
                </a:solidFill>
                <a:latin typeface="Times New Roman" pitchFamily="18" charset="0"/>
              </a:rPr>
              <a:t>Các cây thường có thân mọc đứng; một số cây có thân leo, thân bò.</a:t>
            </a:r>
          </a:p>
        </p:txBody>
      </p:sp>
      <p:grpSp>
        <p:nvGrpSpPr>
          <p:cNvPr id="37903" name="Group 15"/>
          <p:cNvGrpSpPr>
            <a:grpSpLocks/>
          </p:cNvGrpSpPr>
          <p:nvPr/>
        </p:nvGrpSpPr>
        <p:grpSpPr bwMode="auto">
          <a:xfrm>
            <a:off x="-228600" y="0"/>
            <a:ext cx="9525000" cy="6858000"/>
            <a:chOff x="48" y="-6"/>
            <a:chExt cx="5631" cy="4271"/>
          </a:xfrm>
        </p:grpSpPr>
        <p:pic>
          <p:nvPicPr>
            <p:cNvPr id="3790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533400" y="3810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t> : </a:t>
            </a:r>
          </a:p>
        </p:txBody>
      </p:sp>
      <p:sp>
        <p:nvSpPr>
          <p:cNvPr id="72708" name="Text Box 4"/>
          <p:cNvSpPr txBox="1">
            <a:spLocks noChangeArrowheads="1"/>
          </p:cNvSpPr>
          <p:nvPr/>
        </p:nvSpPr>
        <p:spPr bwMode="auto">
          <a:xfrm>
            <a:off x="3810000" y="3048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a:solidFill>
                  <a:srgbClr val="FF0000"/>
                </a:solidFill>
                <a:latin typeface="Times New Roman" pitchFamily="18" charset="0"/>
              </a:rPr>
              <a:t>Bài 41 : Thân cây</a:t>
            </a:r>
            <a:r>
              <a:rPr lang="en-US" altLang="vi-VN" sz="3600"/>
              <a:t> </a:t>
            </a:r>
          </a:p>
        </p:txBody>
      </p:sp>
      <p:sp>
        <p:nvSpPr>
          <p:cNvPr id="72709" name="Text Box 5"/>
          <p:cNvSpPr txBox="1">
            <a:spLocks noChangeArrowheads="1"/>
          </p:cNvSpPr>
          <p:nvPr/>
        </p:nvSpPr>
        <p:spPr bwMode="auto">
          <a:xfrm>
            <a:off x="838200" y="762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u="sng">
                <a:solidFill>
                  <a:srgbClr val="0000CC"/>
                </a:solidFill>
                <a:latin typeface="Times New Roman" pitchFamily="18" charset="0"/>
              </a:rPr>
              <a:t>Hoạt động 1</a:t>
            </a:r>
            <a:r>
              <a:rPr lang="en-US" altLang="vi-VN" sz="2400" b="1">
                <a:solidFill>
                  <a:srgbClr val="0000CC"/>
                </a:solidFill>
                <a:latin typeface="Times New Roman" pitchFamily="18" charset="0"/>
              </a:rPr>
              <a:t> : Tìm hiểu về cấu tạo của thân cây</a:t>
            </a:r>
          </a:p>
        </p:txBody>
      </p:sp>
      <p:pic>
        <p:nvPicPr>
          <p:cNvPr id="72711" name="Picture 7" descr="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28956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8" descr="Copy of Than c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2200"/>
            <a:ext cx="28194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2713" name="Picture 9" descr="Copy (3) of Than ca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27432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2714" name="Text Box 10"/>
          <p:cNvSpPr txBox="1">
            <a:spLocks noChangeArrowheads="1"/>
          </p:cNvSpPr>
          <p:nvPr/>
        </p:nvSpPr>
        <p:spPr bwMode="auto">
          <a:xfrm>
            <a:off x="1524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1</a:t>
            </a:r>
          </a:p>
        </p:txBody>
      </p:sp>
      <p:sp>
        <p:nvSpPr>
          <p:cNvPr id="72715" name="Text Box 11"/>
          <p:cNvSpPr txBox="1">
            <a:spLocks noChangeArrowheads="1"/>
          </p:cNvSpPr>
          <p:nvPr/>
        </p:nvSpPr>
        <p:spPr bwMode="auto">
          <a:xfrm>
            <a:off x="32766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2</a:t>
            </a:r>
          </a:p>
        </p:txBody>
      </p:sp>
      <p:sp>
        <p:nvSpPr>
          <p:cNvPr id="72716" name="Text Box 12"/>
          <p:cNvSpPr txBox="1">
            <a:spLocks noChangeArrowheads="1"/>
          </p:cNvSpPr>
          <p:nvPr/>
        </p:nvSpPr>
        <p:spPr bwMode="auto">
          <a:xfrm>
            <a:off x="62484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3</a:t>
            </a:r>
          </a:p>
        </p:txBody>
      </p:sp>
      <p:pic>
        <p:nvPicPr>
          <p:cNvPr id="72723" name="Picture 19" descr="Than cay1"/>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762000" y="3886200"/>
            <a:ext cx="3810000" cy="1295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2724" name="Picture 20" descr="Copy of Than cay1"/>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724400" y="3886200"/>
            <a:ext cx="3581400" cy="1295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2726" name="Picture 22" descr="Copy (2) of Than cay1"/>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4724400" y="5257800"/>
            <a:ext cx="3581400" cy="16002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2727" name="Text Box 23"/>
          <p:cNvSpPr txBox="1">
            <a:spLocks noChangeArrowheads="1"/>
          </p:cNvSpPr>
          <p:nvPr/>
        </p:nvSpPr>
        <p:spPr bwMode="auto">
          <a:xfrm>
            <a:off x="762000" y="4724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4</a:t>
            </a:r>
          </a:p>
        </p:txBody>
      </p:sp>
      <p:sp>
        <p:nvSpPr>
          <p:cNvPr id="72728" name="Text Box 24"/>
          <p:cNvSpPr txBox="1">
            <a:spLocks noChangeArrowheads="1"/>
          </p:cNvSpPr>
          <p:nvPr/>
        </p:nvSpPr>
        <p:spPr bwMode="auto">
          <a:xfrm>
            <a:off x="4724400" y="4724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5</a:t>
            </a:r>
          </a:p>
        </p:txBody>
      </p:sp>
      <p:sp>
        <p:nvSpPr>
          <p:cNvPr id="72730" name="Text Box 26"/>
          <p:cNvSpPr txBox="1">
            <a:spLocks noChangeArrowheads="1"/>
          </p:cNvSpPr>
          <p:nvPr/>
        </p:nvSpPr>
        <p:spPr bwMode="auto">
          <a:xfrm>
            <a:off x="47244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7</a:t>
            </a:r>
          </a:p>
        </p:txBody>
      </p:sp>
      <p:sp>
        <p:nvSpPr>
          <p:cNvPr id="72731" name="Rectangle 27"/>
          <p:cNvSpPr>
            <a:spLocks noChangeArrowheads="1"/>
          </p:cNvSpPr>
          <p:nvPr/>
        </p:nvSpPr>
        <p:spPr bwMode="auto">
          <a:xfrm>
            <a:off x="381000" y="1143000"/>
            <a:ext cx="777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latin typeface="Times New Roman" pitchFamily="18" charset="0"/>
              </a:rPr>
              <a:t>Chỉ và nói tên các cây có thân gỗ (cứng), cây có thân thảo ( thân mềm ) trong các hình sách giáo khoa trang 78, 79 và cây có sẵn.</a:t>
            </a:r>
          </a:p>
        </p:txBody>
      </p:sp>
      <p:sp>
        <p:nvSpPr>
          <p:cNvPr id="72732" name="Line 28"/>
          <p:cNvSpPr>
            <a:spLocks noChangeShapeType="1"/>
          </p:cNvSpPr>
          <p:nvPr/>
        </p:nvSpPr>
        <p:spPr bwMode="auto">
          <a:xfrm>
            <a:off x="1447800" y="1524000"/>
            <a:ext cx="41148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733" name="Line 29"/>
          <p:cNvSpPr>
            <a:spLocks noChangeShapeType="1"/>
          </p:cNvSpPr>
          <p:nvPr/>
        </p:nvSpPr>
        <p:spPr bwMode="auto">
          <a:xfrm>
            <a:off x="5867400" y="1524000"/>
            <a:ext cx="19050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734" name="Line 30"/>
          <p:cNvSpPr>
            <a:spLocks noChangeShapeType="1"/>
          </p:cNvSpPr>
          <p:nvPr/>
        </p:nvSpPr>
        <p:spPr bwMode="auto">
          <a:xfrm>
            <a:off x="533400" y="1905000"/>
            <a:ext cx="14478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72735" name="Picture 31" descr="Su hào FC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257800"/>
            <a:ext cx="4191000" cy="1600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2736" name="Text Box 32"/>
          <p:cNvSpPr txBox="1">
            <a:spLocks noChangeArrowheads="1"/>
          </p:cNvSpPr>
          <p:nvPr/>
        </p:nvSpPr>
        <p:spPr bwMode="auto">
          <a:xfrm>
            <a:off x="3810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b="1"/>
              <a:t>6</a:t>
            </a:r>
            <a:endParaRPr lang="en-US"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32"/>
                                        </p:tgtEl>
                                        <p:attrNameLst>
                                          <p:attrName>style.visibility</p:attrName>
                                        </p:attrNameLst>
                                      </p:cBhvr>
                                      <p:to>
                                        <p:strVal val="visible"/>
                                      </p:to>
                                    </p:set>
                                    <p:animEffect transition="in" filter="blinds(horizontal)">
                                      <p:cBhvr>
                                        <p:cTn id="7" dur="500"/>
                                        <p:tgtEl>
                                          <p:spTgt spid="727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2733"/>
                                        </p:tgtEl>
                                        <p:attrNameLst>
                                          <p:attrName>style.visibility</p:attrName>
                                        </p:attrNameLst>
                                      </p:cBhvr>
                                      <p:to>
                                        <p:strVal val="visible"/>
                                      </p:to>
                                    </p:set>
                                    <p:animEffect transition="in" filter="blinds(horizontal)">
                                      <p:cBhvr>
                                        <p:cTn id="10" dur="500"/>
                                        <p:tgtEl>
                                          <p:spTgt spid="727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2734"/>
                                        </p:tgtEl>
                                        <p:attrNameLst>
                                          <p:attrName>style.visibility</p:attrName>
                                        </p:attrNameLst>
                                      </p:cBhvr>
                                      <p:to>
                                        <p:strVal val="visible"/>
                                      </p:to>
                                    </p:set>
                                    <p:animEffect transition="in" filter="blinds(horizontal)">
                                      <p:cBhvr>
                                        <p:cTn id="13" dur="500"/>
                                        <p:tgtEl>
                                          <p:spTgt spid="72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2" grpId="0" animBg="1"/>
      <p:bldP spid="72733" grpId="0" animBg="1"/>
      <p:bldP spid="727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42" name="Text Box 158"/>
          <p:cNvSpPr txBox="1">
            <a:spLocks noChangeArrowheads="1"/>
          </p:cNvSpPr>
          <p:nvPr/>
        </p:nvSpPr>
        <p:spPr bwMode="auto">
          <a:xfrm>
            <a:off x="533400" y="3900488"/>
            <a:ext cx="8077200" cy="1801812"/>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0000FF"/>
                </a:solidFill>
              </a:rPr>
              <a:t>     </a:t>
            </a:r>
            <a:r>
              <a:rPr lang="en-US" altLang="vi-VN" sz="2800" b="1" u="sng">
                <a:solidFill>
                  <a:srgbClr val="0000FF"/>
                </a:solidFill>
                <a:latin typeface="Times New Roman" pitchFamily="18" charset="0"/>
              </a:rPr>
              <a:t>Phân loại các cây thành hai nhóm : </a:t>
            </a:r>
          </a:p>
          <a:p>
            <a:pPr>
              <a:spcBef>
                <a:spcPct val="50000"/>
              </a:spcBef>
              <a:buFontTx/>
              <a:buChar char="-"/>
            </a:pPr>
            <a:r>
              <a:rPr lang="en-US" altLang="vi-VN" sz="2800" b="1">
                <a:solidFill>
                  <a:srgbClr val="0000FF"/>
                </a:solidFill>
                <a:latin typeface="Times New Roman" pitchFamily="18" charset="0"/>
              </a:rPr>
              <a:t>Nhóm thân gỗ (cứng) :</a:t>
            </a:r>
          </a:p>
          <a:p>
            <a:pPr>
              <a:spcBef>
                <a:spcPct val="50000"/>
              </a:spcBef>
              <a:buFontTx/>
              <a:buChar char="-"/>
            </a:pPr>
            <a:r>
              <a:rPr lang="en-US" altLang="vi-VN" sz="2800" b="1">
                <a:solidFill>
                  <a:srgbClr val="0000FF"/>
                </a:solidFill>
                <a:latin typeface="Times New Roman" pitchFamily="18" charset="0"/>
              </a:rPr>
              <a:t>Nhóm thân thảo (mềm) :</a:t>
            </a:r>
            <a:r>
              <a:rPr lang="en-US" altLang="vi-VN" sz="2800" b="1" u="sng">
                <a:solidFill>
                  <a:srgbClr val="0000FF"/>
                </a:solidFill>
                <a:latin typeface="Times New Roman" pitchFamily="18" charset="0"/>
              </a:rPr>
              <a:t> </a:t>
            </a:r>
          </a:p>
        </p:txBody>
      </p:sp>
      <p:sp>
        <p:nvSpPr>
          <p:cNvPr id="42144" name="Text Box 160"/>
          <p:cNvSpPr txBox="1">
            <a:spLocks noChangeArrowheads="1"/>
          </p:cNvSpPr>
          <p:nvPr/>
        </p:nvSpPr>
        <p:spPr bwMode="auto">
          <a:xfrm>
            <a:off x="533400" y="13858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42145" name="Text Box 161"/>
          <p:cNvSpPr txBox="1">
            <a:spLocks noChangeArrowheads="1"/>
          </p:cNvSpPr>
          <p:nvPr/>
        </p:nvSpPr>
        <p:spPr bwMode="auto">
          <a:xfrm>
            <a:off x="3810000" y="12636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600">
                <a:solidFill>
                  <a:srgbClr val="FF0000"/>
                </a:solidFill>
                <a:latin typeface="Times New Roman" pitchFamily="18" charset="0"/>
              </a:rPr>
              <a:t>Bài 41 : Thân cây</a:t>
            </a:r>
            <a:r>
              <a:rPr lang="en-US" altLang="vi-VN" sz="3600"/>
              <a:t> </a:t>
            </a:r>
            <a:endParaRPr lang="en-US" altLang="vi-VN"/>
          </a:p>
        </p:txBody>
      </p:sp>
      <p:sp>
        <p:nvSpPr>
          <p:cNvPr id="42147" name="Line 163"/>
          <p:cNvSpPr>
            <a:spLocks noChangeShapeType="1"/>
          </p:cNvSpPr>
          <p:nvPr/>
        </p:nvSpPr>
        <p:spPr bwMode="auto">
          <a:xfrm>
            <a:off x="1600200" y="2743200"/>
            <a:ext cx="48006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149" name="Line 165"/>
          <p:cNvSpPr>
            <a:spLocks noChangeShapeType="1"/>
          </p:cNvSpPr>
          <p:nvPr/>
        </p:nvSpPr>
        <p:spPr bwMode="auto">
          <a:xfrm>
            <a:off x="533400" y="3200400"/>
            <a:ext cx="33528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2151" name="Group 167"/>
          <p:cNvGrpSpPr>
            <a:grpSpLocks/>
          </p:cNvGrpSpPr>
          <p:nvPr/>
        </p:nvGrpSpPr>
        <p:grpSpPr bwMode="auto">
          <a:xfrm>
            <a:off x="-228600" y="0"/>
            <a:ext cx="9525000" cy="6858000"/>
            <a:chOff x="48" y="-6"/>
            <a:chExt cx="5631" cy="4271"/>
          </a:xfrm>
        </p:grpSpPr>
        <p:pic>
          <p:nvPicPr>
            <p:cNvPr id="4215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5"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6"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7"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8"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5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161" name="Rectangle 177"/>
          <p:cNvSpPr>
            <a:spLocks noChangeArrowheads="1"/>
          </p:cNvSpPr>
          <p:nvPr/>
        </p:nvSpPr>
        <p:spPr bwMode="auto">
          <a:xfrm>
            <a:off x="381000" y="2286000"/>
            <a:ext cx="777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Chỉ và nói tên các cây có thân gỗ (cứng), cây có thân thảo ( thân mềm ) trong các hình sách giáo khoa trang 78, 79 và cây có sẵn.</a:t>
            </a:r>
          </a:p>
        </p:txBody>
      </p:sp>
      <p:sp>
        <p:nvSpPr>
          <p:cNvPr id="42162" name="Line 178"/>
          <p:cNvSpPr>
            <a:spLocks noChangeShapeType="1"/>
          </p:cNvSpPr>
          <p:nvPr/>
        </p:nvSpPr>
        <p:spPr bwMode="auto">
          <a:xfrm>
            <a:off x="6705600" y="2743200"/>
            <a:ext cx="9144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han cay1"/>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52400" y="2133600"/>
            <a:ext cx="4267200" cy="220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59" name="Picture 3" descr="Copy of Than cay1"/>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572000" y="2133600"/>
            <a:ext cx="4419600" cy="220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5" descr="Copy (2) of Than cay1"/>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4572000" y="4419600"/>
            <a:ext cx="4419600" cy="2438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0662" name="Text Box 6"/>
          <p:cNvSpPr txBox="1">
            <a:spLocks noChangeArrowheads="1"/>
          </p:cNvSpPr>
          <p:nvPr/>
        </p:nvSpPr>
        <p:spPr bwMode="auto">
          <a:xfrm>
            <a:off x="152400" y="3886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4</a:t>
            </a:r>
          </a:p>
        </p:txBody>
      </p:sp>
      <p:sp>
        <p:nvSpPr>
          <p:cNvPr id="70663" name="Text Box 7"/>
          <p:cNvSpPr txBox="1">
            <a:spLocks noChangeArrowheads="1"/>
          </p:cNvSpPr>
          <p:nvPr/>
        </p:nvSpPr>
        <p:spPr bwMode="auto">
          <a:xfrm>
            <a:off x="4572000" y="3886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5</a:t>
            </a:r>
          </a:p>
        </p:txBody>
      </p:sp>
      <p:sp>
        <p:nvSpPr>
          <p:cNvPr id="70665" name="Text Box 9"/>
          <p:cNvSpPr txBox="1">
            <a:spLocks noChangeArrowheads="1"/>
          </p:cNvSpPr>
          <p:nvPr/>
        </p:nvSpPr>
        <p:spPr bwMode="auto">
          <a:xfrm>
            <a:off x="45720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7</a:t>
            </a:r>
          </a:p>
        </p:txBody>
      </p:sp>
      <p:pic>
        <p:nvPicPr>
          <p:cNvPr id="70666" name="Picture 10" descr="Than cay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2400"/>
            <a:ext cx="28956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11" descr="Copy of Than cay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52400"/>
            <a:ext cx="28194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0668" name="Picture 12" descr="Copy (3) of Than cay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52400"/>
            <a:ext cx="27432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0669" name="Text Box 13"/>
          <p:cNvSpPr txBox="1">
            <a:spLocks noChangeArrowheads="1"/>
          </p:cNvSpPr>
          <p:nvPr/>
        </p:nvSpPr>
        <p:spPr bwMode="auto">
          <a:xfrm>
            <a:off x="2286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1</a:t>
            </a:r>
          </a:p>
        </p:txBody>
      </p:sp>
      <p:sp>
        <p:nvSpPr>
          <p:cNvPr id="70670" name="Text Box 14"/>
          <p:cNvSpPr txBox="1">
            <a:spLocks noChangeArrowheads="1"/>
          </p:cNvSpPr>
          <p:nvPr/>
        </p:nvSpPr>
        <p:spPr bwMode="auto">
          <a:xfrm>
            <a:off x="32766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2</a:t>
            </a:r>
          </a:p>
        </p:txBody>
      </p:sp>
      <p:sp>
        <p:nvSpPr>
          <p:cNvPr id="70671" name="Text Box 15"/>
          <p:cNvSpPr txBox="1">
            <a:spLocks noChangeArrowheads="1"/>
          </p:cNvSpPr>
          <p:nvPr/>
        </p:nvSpPr>
        <p:spPr bwMode="auto">
          <a:xfrm>
            <a:off x="62484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3</a:t>
            </a:r>
          </a:p>
        </p:txBody>
      </p:sp>
      <p:pic>
        <p:nvPicPr>
          <p:cNvPr id="70672" name="Picture 16" descr="Su hào FC0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4419600"/>
            <a:ext cx="4191000" cy="2362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0673" name="Text Box 17"/>
          <p:cNvSpPr txBox="1">
            <a:spLocks noChangeArrowheads="1"/>
          </p:cNvSpPr>
          <p:nvPr/>
        </p:nvSpPr>
        <p:spPr bwMode="auto">
          <a:xfrm>
            <a:off x="228600" y="6248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b="1"/>
              <a:t>6</a:t>
            </a:r>
            <a:endParaRPr lang="en-US" altLang="vi-V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ChangeArrowheads="1"/>
          </p:cNvSpPr>
          <p:nvPr/>
        </p:nvSpPr>
        <p:spPr bwMode="auto">
          <a:xfrm>
            <a:off x="762000" y="3716338"/>
            <a:ext cx="777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vi-VN" sz="3200" b="1">
                <a:solidFill>
                  <a:srgbClr val="0000CC"/>
                </a:solidFill>
                <a:latin typeface="Times New Roman" pitchFamily="18" charset="0"/>
              </a:rPr>
              <a:t>Có loại cây thân gỗ (nhãn, xoài,…), </a:t>
            </a:r>
          </a:p>
          <a:p>
            <a:pPr>
              <a:spcBef>
                <a:spcPct val="50000"/>
              </a:spcBef>
            </a:pPr>
            <a:r>
              <a:rPr lang="en-US" altLang="vi-VN" sz="3200" b="1">
                <a:solidFill>
                  <a:srgbClr val="0000CC"/>
                </a:solidFill>
                <a:latin typeface="Times New Roman" pitchFamily="18" charset="0"/>
              </a:rPr>
              <a:t>có loại cây thân thảo (lúa, rau muống,…)</a:t>
            </a:r>
          </a:p>
        </p:txBody>
      </p:sp>
      <p:sp>
        <p:nvSpPr>
          <p:cNvPr id="48135" name="Text Box 7"/>
          <p:cNvSpPr txBox="1">
            <a:spLocks noChangeArrowheads="1"/>
          </p:cNvSpPr>
          <p:nvPr/>
        </p:nvSpPr>
        <p:spPr bwMode="auto">
          <a:xfrm>
            <a:off x="685800" y="16002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48136" name="Text Box 8"/>
          <p:cNvSpPr txBox="1">
            <a:spLocks noChangeArrowheads="1"/>
          </p:cNvSpPr>
          <p:nvPr/>
        </p:nvSpPr>
        <p:spPr bwMode="auto">
          <a:xfrm>
            <a:off x="2743200" y="20574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600">
                <a:solidFill>
                  <a:srgbClr val="FF0000"/>
                </a:solidFill>
                <a:latin typeface="Times New Roman" pitchFamily="18" charset="0"/>
              </a:rPr>
              <a:t>Bài 41 : Thân cây</a:t>
            </a:r>
            <a:r>
              <a:rPr lang="en-US" altLang="vi-VN" sz="3600">
                <a:latin typeface="Times New Roman" pitchFamily="18" charset="0"/>
              </a:rPr>
              <a:t> </a:t>
            </a:r>
            <a:endParaRPr lang="en-US" altLang="vi-VN">
              <a:latin typeface="Times New Roman" pitchFamily="18" charset="0"/>
            </a:endParaRPr>
          </a:p>
        </p:txBody>
      </p:sp>
      <p:grpSp>
        <p:nvGrpSpPr>
          <p:cNvPr id="48137" name="Group 9"/>
          <p:cNvGrpSpPr>
            <a:grpSpLocks/>
          </p:cNvGrpSpPr>
          <p:nvPr/>
        </p:nvGrpSpPr>
        <p:grpSpPr bwMode="auto">
          <a:xfrm>
            <a:off x="-228600" y="0"/>
            <a:ext cx="9525000" cy="6858000"/>
            <a:chOff x="48" y="-6"/>
            <a:chExt cx="5631" cy="4271"/>
          </a:xfrm>
        </p:grpSpPr>
        <p:pic>
          <p:nvPicPr>
            <p:cNvPr id="48138"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vi-VN" altLang="vi-VN"/>
          </a:p>
        </p:txBody>
      </p:sp>
      <p:pic>
        <p:nvPicPr>
          <p:cNvPr id="50185" name="Picture 9" descr="Su hào FC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381000"/>
            <a:ext cx="22669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0187" name="Picture 11" descr="2012-09-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
            <a:ext cx="8458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0188" name="Text Box 12"/>
          <p:cNvSpPr txBox="1">
            <a:spLocks noChangeArrowheads="1"/>
          </p:cNvSpPr>
          <p:nvPr/>
        </p:nvSpPr>
        <p:spPr bwMode="auto">
          <a:xfrm>
            <a:off x="7086600" y="5334000"/>
            <a:ext cx="1981200" cy="544513"/>
          </a:xfrm>
          <a:prstGeom prst="rect">
            <a:avLst/>
          </a:prstGeom>
          <a:solidFill>
            <a:srgbClr val="FFFF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   </a:t>
            </a:r>
            <a:r>
              <a:rPr lang="en-US" altLang="vi-VN" sz="2800">
                <a:latin typeface="Times New Roman" pitchFamily="18" charset="0"/>
              </a:rPr>
              <a:t>Cây su hào</a:t>
            </a:r>
          </a:p>
        </p:txBody>
      </p:sp>
      <p:sp>
        <p:nvSpPr>
          <p:cNvPr id="50189" name="Text Box 13"/>
          <p:cNvSpPr txBox="1">
            <a:spLocks noChangeArrowheads="1"/>
          </p:cNvSpPr>
          <p:nvPr/>
        </p:nvSpPr>
        <p:spPr bwMode="auto">
          <a:xfrm>
            <a:off x="533400" y="5795963"/>
            <a:ext cx="6858000" cy="604837"/>
          </a:xfrm>
          <a:prstGeom prst="rect">
            <a:avLst/>
          </a:prstGeom>
          <a:solidFill>
            <a:srgbClr val="FFFF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Cây su hào có thân phình to thành củ.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0188"/>
                                        </p:tgtEl>
                                        <p:attrNameLst>
                                          <p:attrName>style.visibility</p:attrName>
                                        </p:attrNameLst>
                                      </p:cBhvr>
                                      <p:to>
                                        <p:strVal val="visible"/>
                                      </p:to>
                                    </p:set>
                                    <p:animEffect transition="in" filter="blinds(horizontal)">
                                      <p:cBhvr>
                                        <p:cTn id="7" dur="500"/>
                                        <p:tgtEl>
                                          <p:spTgt spid="50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50188"/>
                                        </p:tgtEl>
                                        <p:attrNameLst>
                                          <p:attrName>ppt_x</p:attrName>
                                        </p:attrNameLst>
                                      </p:cBhvr>
                                      <p:tavLst>
                                        <p:tav tm="0">
                                          <p:val>
                                            <p:strVal val="ppt_x"/>
                                          </p:val>
                                        </p:tav>
                                        <p:tav tm="100000">
                                          <p:val>
                                            <p:strVal val="ppt_x"/>
                                          </p:val>
                                        </p:tav>
                                      </p:tavLst>
                                    </p:anim>
                                    <p:anim calcmode="lin" valueType="num">
                                      <p:cBhvr additive="base">
                                        <p:cTn id="12" dur="500"/>
                                        <p:tgtEl>
                                          <p:spTgt spid="50188"/>
                                        </p:tgtEl>
                                        <p:attrNameLst>
                                          <p:attrName>ppt_y</p:attrName>
                                        </p:attrNameLst>
                                      </p:cBhvr>
                                      <p:tavLst>
                                        <p:tav tm="0">
                                          <p:val>
                                            <p:strVal val="ppt_y"/>
                                          </p:val>
                                        </p:tav>
                                        <p:tav tm="100000">
                                          <p:val>
                                            <p:strVal val="1+ppt_h/2"/>
                                          </p:val>
                                        </p:tav>
                                      </p:tavLst>
                                    </p:anim>
                                    <p:set>
                                      <p:cBhvr>
                                        <p:cTn id="13" dur="1" fill="hold">
                                          <p:stCondLst>
                                            <p:cond delay="499"/>
                                          </p:stCondLst>
                                        </p:cTn>
                                        <p:tgtEl>
                                          <p:spTgt spid="50188"/>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50189"/>
                                        </p:tgtEl>
                                        <p:attrNameLst>
                                          <p:attrName>style.visibility</p:attrName>
                                        </p:attrNameLst>
                                      </p:cBhvr>
                                      <p:to>
                                        <p:strVal val="visible"/>
                                      </p:to>
                                    </p:set>
                                    <p:animEffect transition="in" filter="blinds(horizontal)">
                                      <p:cBhvr>
                                        <p:cTn id="16" dur="500"/>
                                        <p:tgtEl>
                                          <p:spTgt spid="50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8" grpId="0" animBg="1"/>
      <p:bldP spid="50188" grpId="1" animBg="1"/>
      <p:bldP spid="501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533400" y="7000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52230" name="Text Box 6"/>
          <p:cNvSpPr txBox="1">
            <a:spLocks noChangeArrowheads="1"/>
          </p:cNvSpPr>
          <p:nvPr/>
        </p:nvSpPr>
        <p:spPr bwMode="auto">
          <a:xfrm>
            <a:off x="2743200" y="11874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600">
                <a:solidFill>
                  <a:srgbClr val="FF0000"/>
                </a:solidFill>
                <a:latin typeface="Times New Roman" pitchFamily="18" charset="0"/>
              </a:rPr>
              <a:t>Bài 41 : Thân cây</a:t>
            </a:r>
            <a:r>
              <a:rPr lang="en-US" altLang="vi-VN" sz="3600">
                <a:latin typeface="Times New Roman" pitchFamily="18" charset="0"/>
              </a:rPr>
              <a:t> </a:t>
            </a:r>
            <a:endParaRPr lang="en-US" altLang="vi-VN">
              <a:latin typeface="Times New Roman" pitchFamily="18" charset="0"/>
            </a:endParaRPr>
          </a:p>
        </p:txBody>
      </p:sp>
      <p:sp>
        <p:nvSpPr>
          <p:cNvPr id="52231" name="AutoShape 7"/>
          <p:cNvSpPr>
            <a:spLocks noChangeArrowheads="1"/>
          </p:cNvSpPr>
          <p:nvPr/>
        </p:nvSpPr>
        <p:spPr bwMode="auto">
          <a:xfrm>
            <a:off x="381000" y="1371600"/>
            <a:ext cx="8382000" cy="50292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tLang="vi-VN" sz="2800"/>
          </a:p>
        </p:txBody>
      </p:sp>
      <p:sp>
        <p:nvSpPr>
          <p:cNvPr id="52233" name="Text Box 9"/>
          <p:cNvSpPr txBox="1">
            <a:spLocks noChangeArrowheads="1"/>
          </p:cNvSpPr>
          <p:nvPr/>
        </p:nvSpPr>
        <p:spPr bwMode="auto">
          <a:xfrm>
            <a:off x="1219200" y="2468563"/>
            <a:ext cx="73914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0000CC"/>
                </a:solidFill>
              </a:rPr>
              <a:t>-</a:t>
            </a:r>
            <a:r>
              <a:rPr lang="en-US" altLang="vi-VN"/>
              <a:t> </a:t>
            </a:r>
            <a:r>
              <a:rPr lang="en-US" altLang="vi-VN" sz="3200" b="1">
                <a:solidFill>
                  <a:srgbClr val="0000CC"/>
                </a:solidFill>
                <a:latin typeface="Times New Roman" pitchFamily="18" charset="0"/>
              </a:rPr>
              <a:t>Các cây thường có thân mọc đứng ; một số cây có thân leo, thân bò.</a:t>
            </a:r>
          </a:p>
          <a:p>
            <a:pPr>
              <a:spcBef>
                <a:spcPct val="50000"/>
              </a:spcBef>
              <a:buFontTx/>
              <a:buChar char="-"/>
            </a:pPr>
            <a:r>
              <a:rPr lang="en-US" altLang="vi-VN" sz="3200" b="1">
                <a:solidFill>
                  <a:srgbClr val="0000CC"/>
                </a:solidFill>
                <a:latin typeface="Times New Roman" pitchFamily="18" charset="0"/>
              </a:rPr>
              <a:t>Có loại cây thân gỗ ( nhãn, xoài,…), có loại cây thân thảo (lúa, rau muống,…).</a:t>
            </a:r>
          </a:p>
          <a:p>
            <a:pPr>
              <a:spcBef>
                <a:spcPct val="50000"/>
              </a:spcBef>
              <a:buFontTx/>
              <a:buChar char="-"/>
            </a:pPr>
            <a:r>
              <a:rPr lang="en-US" altLang="vi-VN" sz="3200" b="1">
                <a:solidFill>
                  <a:srgbClr val="0000CC"/>
                </a:solidFill>
                <a:latin typeface="Times New Roman" pitchFamily="18" charset="0"/>
              </a:rPr>
              <a:t>Cây su hào có thân phình to thành củ.</a:t>
            </a:r>
          </a:p>
        </p:txBody>
      </p:sp>
      <p:grpSp>
        <p:nvGrpSpPr>
          <p:cNvPr id="52234" name="Group 10"/>
          <p:cNvGrpSpPr>
            <a:grpSpLocks/>
          </p:cNvGrpSpPr>
          <p:nvPr/>
        </p:nvGrpSpPr>
        <p:grpSpPr bwMode="auto">
          <a:xfrm>
            <a:off x="-228600" y="0"/>
            <a:ext cx="9525000" cy="6858000"/>
            <a:chOff x="48" y="-6"/>
            <a:chExt cx="5631" cy="4271"/>
          </a:xfrm>
        </p:grpSpPr>
        <p:pic>
          <p:nvPicPr>
            <p:cNvPr id="52235"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533400" y="6238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53252" name="Text Box 4"/>
          <p:cNvSpPr txBox="1">
            <a:spLocks noChangeArrowheads="1"/>
          </p:cNvSpPr>
          <p:nvPr/>
        </p:nvSpPr>
        <p:spPr bwMode="auto">
          <a:xfrm>
            <a:off x="2743200" y="9588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600">
                <a:solidFill>
                  <a:srgbClr val="FF0000"/>
                </a:solidFill>
                <a:latin typeface="Times New Roman" pitchFamily="18" charset="0"/>
              </a:rPr>
              <a:t>Bài 41 : Thân cây</a:t>
            </a:r>
            <a:r>
              <a:rPr lang="en-US" altLang="vi-VN" sz="3600">
                <a:latin typeface="Times New Roman" pitchFamily="18" charset="0"/>
              </a:rPr>
              <a:t> </a:t>
            </a:r>
            <a:endParaRPr lang="en-US" altLang="vi-VN">
              <a:latin typeface="Times New Roman" pitchFamily="18" charset="0"/>
            </a:endParaRPr>
          </a:p>
        </p:txBody>
      </p:sp>
      <p:sp>
        <p:nvSpPr>
          <p:cNvPr id="53255" name="AutoShape 7"/>
          <p:cNvSpPr>
            <a:spLocks noChangeArrowheads="1"/>
          </p:cNvSpPr>
          <p:nvPr/>
        </p:nvSpPr>
        <p:spPr bwMode="auto">
          <a:xfrm>
            <a:off x="1371600" y="1752600"/>
            <a:ext cx="7086600" cy="1143000"/>
          </a:xfrm>
          <a:prstGeom prst="wedgeEllipseCallout">
            <a:avLst>
              <a:gd name="adj1" fmla="val -26458"/>
              <a:gd name="adj2" fmla="val 752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4000" b="1">
                <a:solidFill>
                  <a:srgbClr val="0000CC"/>
                </a:solidFill>
                <a:latin typeface="Times New Roman" pitchFamily="18" charset="0"/>
              </a:rPr>
              <a:t>Chơi trò chơi : Bingo</a:t>
            </a:r>
          </a:p>
        </p:txBody>
      </p:sp>
      <p:sp>
        <p:nvSpPr>
          <p:cNvPr id="53256" name="Text Box 8"/>
          <p:cNvSpPr txBox="1">
            <a:spLocks noChangeArrowheads="1"/>
          </p:cNvSpPr>
          <p:nvPr/>
        </p:nvSpPr>
        <p:spPr bwMode="auto">
          <a:xfrm>
            <a:off x="457200" y="3048000"/>
            <a:ext cx="8458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 Có hai nhóm chơi, hai nhóm có số người bằng nhau. Các thành viên trong nhóm xếp thành hai hàng dọc trước bảng câm của nhóm mình. Khi cô hô “bắt đầu” thì lần lượt từng em bước lên gắn tấm phiếu ghi tên cây vào cột phù hợp theo kiểu trò chơi tiếp sức. Người cuối cùng sau khi gắn xong tấm phiếu cuối cùng thì hô to “Bingo”. Nhóm nào gắn các phiếu xong trước và đúng thì thắng.</a:t>
            </a:r>
          </a:p>
        </p:txBody>
      </p:sp>
      <p:sp>
        <p:nvSpPr>
          <p:cNvPr id="53257" name="Text Box 9"/>
          <p:cNvSpPr txBox="1">
            <a:spLocks noChangeArrowheads="1"/>
          </p:cNvSpPr>
          <p:nvPr/>
        </p:nvSpPr>
        <p:spPr bwMode="auto">
          <a:xfrm>
            <a:off x="381000" y="1462088"/>
            <a:ext cx="251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u="sng">
                <a:solidFill>
                  <a:srgbClr val="0000CC"/>
                </a:solidFill>
                <a:latin typeface="Times New Roman" pitchFamily="18" charset="0"/>
              </a:rPr>
              <a:t>Hoạt động 3:</a:t>
            </a:r>
          </a:p>
        </p:txBody>
      </p:sp>
      <p:grpSp>
        <p:nvGrpSpPr>
          <p:cNvPr id="53258" name="Group 10"/>
          <p:cNvGrpSpPr>
            <a:grpSpLocks/>
          </p:cNvGrpSpPr>
          <p:nvPr/>
        </p:nvGrpSpPr>
        <p:grpSpPr bwMode="auto">
          <a:xfrm>
            <a:off x="-228600" y="0"/>
            <a:ext cx="9525000" cy="6858000"/>
            <a:chOff x="48" y="-6"/>
            <a:chExt cx="5631" cy="4271"/>
          </a:xfrm>
        </p:grpSpPr>
        <p:pic>
          <p:nvPicPr>
            <p:cNvPr id="5325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533400" y="6238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56324" name="Text Box 4"/>
          <p:cNvSpPr txBox="1">
            <a:spLocks noChangeArrowheads="1"/>
          </p:cNvSpPr>
          <p:nvPr/>
        </p:nvSpPr>
        <p:spPr bwMode="auto">
          <a:xfrm>
            <a:off x="3505200" y="5778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600">
                <a:solidFill>
                  <a:srgbClr val="FF0000"/>
                </a:solidFill>
                <a:latin typeface="Times New Roman" pitchFamily="18" charset="0"/>
              </a:rPr>
              <a:t>Bài 41 : Thân cây</a:t>
            </a:r>
            <a:r>
              <a:rPr lang="en-US" altLang="vi-VN" sz="3600">
                <a:latin typeface="Times New Roman" pitchFamily="18" charset="0"/>
              </a:rPr>
              <a:t> </a:t>
            </a:r>
            <a:endParaRPr lang="en-US" altLang="vi-VN">
              <a:latin typeface="Times New Roman" pitchFamily="18" charset="0"/>
            </a:endParaRPr>
          </a:p>
        </p:txBody>
      </p:sp>
      <p:graphicFrame>
        <p:nvGraphicFramePr>
          <p:cNvPr id="56379" name="Group 59"/>
          <p:cNvGraphicFramePr>
            <a:graphicFrameLocks noGrp="1"/>
          </p:cNvGraphicFramePr>
          <p:nvPr>
            <p:ph/>
          </p:nvPr>
        </p:nvGraphicFramePr>
        <p:xfrm>
          <a:off x="457200" y="1320800"/>
          <a:ext cx="8229600" cy="4773613"/>
        </p:xfrm>
        <a:graphic>
          <a:graphicData uri="http://schemas.openxmlformats.org/drawingml/2006/table">
            <a:tbl>
              <a:tblPr/>
              <a:tblGrid>
                <a:gridCol w="2286000"/>
                <a:gridCol w="3200400"/>
                <a:gridCol w="2743200"/>
              </a:tblGrid>
              <a:tr h="1065213">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1" i="0" u="none" strike="noStrike" cap="none" normalizeH="0" baseline="0" smtClean="0">
                          <a:ln>
                            <a:noFill/>
                          </a:ln>
                          <a:solidFill>
                            <a:srgbClr val="0000CC"/>
                          </a:solidFill>
                          <a:effectLst/>
                          <a:latin typeface="Times New Roman" pitchFamily="18" charset="0"/>
                        </a:rPr>
                        <a:t>Cấu tạo</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1" i="0" u="none" strike="noStrike" cap="none" normalizeH="0" baseline="0" smtClean="0">
                          <a:ln>
                            <a:noFill/>
                          </a:ln>
                          <a:solidFill>
                            <a:srgbClr val="0000CC"/>
                          </a:solidFill>
                          <a:effectLst/>
                          <a:latin typeface="Times New Roman" pitchFamily="18" charset="0"/>
                        </a:rPr>
                        <a:t>Cách mọc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1" i="0" u="none" strike="noStrike" cap="none" normalizeH="0" baseline="0" smtClean="0">
                          <a:ln>
                            <a:noFill/>
                          </a:ln>
                          <a:solidFill>
                            <a:srgbClr val="0000CC"/>
                          </a:solidFill>
                          <a:effectLst/>
                          <a:latin typeface="Times New Roman" pitchFamily="18" charset="0"/>
                        </a:rPr>
                        <a:t>Thân gỗ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1" i="0" u="none" strike="noStrike" cap="none" normalizeH="0" baseline="0" smtClean="0">
                          <a:ln>
                            <a:noFill/>
                          </a:ln>
                          <a:solidFill>
                            <a:srgbClr val="0000CC"/>
                          </a:solidFill>
                          <a:effectLst/>
                          <a:latin typeface="Times New Roman" pitchFamily="18" charset="0"/>
                        </a:rPr>
                        <a:t>Thân thảo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smtClean="0">
                          <a:ln>
                            <a:noFill/>
                          </a:ln>
                          <a:solidFill>
                            <a:srgbClr val="0000CC"/>
                          </a:solidFill>
                          <a:effectLst/>
                          <a:latin typeface="Times New Roman" pitchFamily="18" charset="0"/>
                        </a:rPr>
                        <a:t>Đứng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smtClean="0">
                          <a:ln>
                            <a:noFill/>
                          </a:ln>
                          <a:solidFill>
                            <a:schemeClr val="tx1"/>
                          </a:solidFill>
                          <a:effectLst/>
                          <a:latin typeface="Times New Roman" pitchFamily="18" charset="0"/>
                        </a:rPr>
                        <a:t>Xoài, mai, bàng, khế,</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smtClean="0">
                          <a:ln>
                            <a:noFill/>
                          </a:ln>
                          <a:solidFill>
                            <a:schemeClr val="tx1"/>
                          </a:solidFill>
                          <a:effectLst/>
                          <a:latin typeface="Times New Roman" pitchFamily="18" charset="0"/>
                        </a:rPr>
                        <a:t>dừa, chanh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smtClean="0">
                          <a:ln>
                            <a:noFill/>
                          </a:ln>
                          <a:solidFill>
                            <a:schemeClr val="tx1"/>
                          </a:solidFill>
                          <a:effectLst/>
                          <a:latin typeface="Times New Roman" pitchFamily="18" charset="0"/>
                        </a:rPr>
                        <a:t>Lúa, hoa huệ, cà chua, rau cải, chuối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6500">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smtClean="0">
                          <a:ln>
                            <a:noFill/>
                          </a:ln>
                          <a:solidFill>
                            <a:srgbClr val="0000CC"/>
                          </a:solidFill>
                          <a:effectLst/>
                          <a:latin typeface="Times New Roman" pitchFamily="18" charset="0"/>
                        </a:rPr>
                        <a:t>Leo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smtClean="0">
                          <a:ln>
                            <a:noFill/>
                          </a:ln>
                          <a:solidFill>
                            <a:schemeClr val="tx1"/>
                          </a:solidFill>
                          <a:effectLst/>
                          <a:latin typeface="Times New Roman" pitchFamily="18" charset="0"/>
                        </a:rPr>
                        <a:t>Bí xanh, mướp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6500">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smtClean="0">
                          <a:ln>
                            <a:noFill/>
                          </a:ln>
                          <a:solidFill>
                            <a:srgbClr val="0000CC"/>
                          </a:solidFill>
                          <a:effectLst/>
                          <a:latin typeface="Times New Roman" pitchFamily="18" charset="0"/>
                        </a:rPr>
                        <a:t>Bò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marL="344488">
                        <a:spcBef>
                          <a:spcPct val="20000"/>
                        </a:spcBef>
                        <a:buClr>
                          <a:schemeClr val="accent2"/>
                        </a:buClr>
                        <a:buSzPct val="70000"/>
                        <a:buFont typeface="Wingdings" pitchFamily="2" charset="2"/>
                        <a:defRPr sz="2200">
                          <a:solidFill>
                            <a:schemeClr val="tx1"/>
                          </a:solidFill>
                          <a:latin typeface="Arial" charset="0"/>
                        </a:defRPr>
                      </a:lvl2pPr>
                      <a:lvl3pPr marL="693738">
                        <a:spcBef>
                          <a:spcPct val="20000"/>
                        </a:spcBef>
                        <a:buClr>
                          <a:schemeClr val="accent1"/>
                        </a:buClr>
                        <a:buSzPct val="70000"/>
                        <a:buFont typeface="Wingdings" pitchFamily="2" charset="2"/>
                        <a:defRPr sz="2100">
                          <a:solidFill>
                            <a:schemeClr val="tx1"/>
                          </a:solidFill>
                          <a:latin typeface="Arial" charset="0"/>
                        </a:defRPr>
                      </a:lvl3pPr>
                      <a:lvl4pPr marL="989013">
                        <a:spcBef>
                          <a:spcPct val="20000"/>
                        </a:spcBef>
                        <a:buClr>
                          <a:schemeClr val="tx2"/>
                        </a:buClr>
                        <a:buSzPct val="75000"/>
                        <a:buFont typeface="Wingdings" pitchFamily="2" charset="2"/>
                        <a:defRPr>
                          <a:solidFill>
                            <a:schemeClr val="tx1"/>
                          </a:solidFill>
                          <a:latin typeface="Arial" charset="0"/>
                        </a:defRPr>
                      </a:lvl4pPr>
                      <a:lvl5pPr marL="1282700">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600" b="0" i="0" u="none" strike="noStrike" cap="none" normalizeH="0" baseline="0" smtClean="0">
                          <a:ln>
                            <a:noFill/>
                          </a:ln>
                          <a:solidFill>
                            <a:schemeClr val="tx1"/>
                          </a:solidFill>
                          <a:effectLst/>
                          <a:latin typeface="Times New Roman" pitchFamily="18" charset="0"/>
                        </a:rPr>
                        <a:t>Rau má, dưa hấu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47" name="Line 27"/>
          <p:cNvSpPr>
            <a:spLocks noChangeShapeType="1"/>
          </p:cNvSpPr>
          <p:nvPr/>
        </p:nvSpPr>
        <p:spPr bwMode="auto">
          <a:xfrm>
            <a:off x="457200" y="1371600"/>
            <a:ext cx="22860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56366" name="Group 46"/>
          <p:cNvGrpSpPr>
            <a:grpSpLocks/>
          </p:cNvGrpSpPr>
          <p:nvPr/>
        </p:nvGrpSpPr>
        <p:grpSpPr bwMode="auto">
          <a:xfrm>
            <a:off x="-228600" y="0"/>
            <a:ext cx="9525000" cy="6858000"/>
            <a:chOff x="48" y="-6"/>
            <a:chExt cx="5631" cy="4271"/>
          </a:xfrm>
        </p:grpSpPr>
        <p:pic>
          <p:nvPicPr>
            <p:cNvPr id="56367"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8"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0"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1"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2"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3"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533400" y="8524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57348" name="Text Box 4"/>
          <p:cNvSpPr txBox="1">
            <a:spLocks noChangeArrowheads="1"/>
          </p:cNvSpPr>
          <p:nvPr/>
        </p:nvSpPr>
        <p:spPr bwMode="auto">
          <a:xfrm>
            <a:off x="2743200" y="11874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600">
                <a:solidFill>
                  <a:srgbClr val="FF0000"/>
                </a:solidFill>
                <a:latin typeface="Times New Roman" pitchFamily="18" charset="0"/>
              </a:rPr>
              <a:t>Bài 41 : Thân cây</a:t>
            </a:r>
            <a:r>
              <a:rPr lang="en-US" altLang="vi-VN" sz="3600">
                <a:latin typeface="Times New Roman" pitchFamily="18" charset="0"/>
              </a:rPr>
              <a:t> </a:t>
            </a:r>
            <a:endParaRPr lang="en-US" altLang="vi-VN">
              <a:latin typeface="Times New Roman" pitchFamily="18" charset="0"/>
            </a:endParaRPr>
          </a:p>
        </p:txBody>
      </p:sp>
      <p:sp>
        <p:nvSpPr>
          <p:cNvPr id="57349" name="AutoShape 5"/>
          <p:cNvSpPr>
            <a:spLocks noChangeArrowheads="1"/>
          </p:cNvSpPr>
          <p:nvPr/>
        </p:nvSpPr>
        <p:spPr bwMode="auto">
          <a:xfrm>
            <a:off x="457200" y="1447800"/>
            <a:ext cx="8229600" cy="48768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tLang="vi-VN" sz="2800"/>
          </a:p>
        </p:txBody>
      </p:sp>
      <p:sp>
        <p:nvSpPr>
          <p:cNvPr id="57350" name="Text Box 6"/>
          <p:cNvSpPr txBox="1">
            <a:spLocks noChangeArrowheads="1"/>
          </p:cNvSpPr>
          <p:nvPr/>
        </p:nvSpPr>
        <p:spPr bwMode="auto">
          <a:xfrm>
            <a:off x="1066800" y="2392363"/>
            <a:ext cx="75438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solidFill>
                  <a:srgbClr val="0000CC"/>
                </a:solidFill>
              </a:rPr>
              <a:t>-</a:t>
            </a:r>
            <a:r>
              <a:rPr lang="en-US" altLang="vi-VN"/>
              <a:t> </a:t>
            </a:r>
            <a:r>
              <a:rPr lang="en-US" altLang="vi-VN" sz="3200" b="1">
                <a:solidFill>
                  <a:srgbClr val="0000CC"/>
                </a:solidFill>
                <a:latin typeface="Times New Roman" pitchFamily="18" charset="0"/>
              </a:rPr>
              <a:t>Các cây thường có thân mọc đứng ; một số cây có thân leo, thân bò.</a:t>
            </a:r>
          </a:p>
          <a:p>
            <a:pPr>
              <a:spcBef>
                <a:spcPct val="50000"/>
              </a:spcBef>
              <a:buFontTx/>
              <a:buChar char="-"/>
            </a:pPr>
            <a:r>
              <a:rPr lang="en-US" altLang="vi-VN" sz="3200" b="1">
                <a:solidFill>
                  <a:srgbClr val="0000CC"/>
                </a:solidFill>
                <a:latin typeface="Times New Roman" pitchFamily="18" charset="0"/>
              </a:rPr>
              <a:t>Có loại cây thân gỗ ( nhãn, xoài,…), có loại cây thân thảo (lúa, rau muống,…).</a:t>
            </a:r>
          </a:p>
          <a:p>
            <a:pPr>
              <a:spcBef>
                <a:spcPct val="50000"/>
              </a:spcBef>
              <a:buFontTx/>
              <a:buChar char="-"/>
            </a:pPr>
            <a:r>
              <a:rPr lang="en-US" altLang="vi-VN" sz="3200" b="1">
                <a:solidFill>
                  <a:srgbClr val="0000CC"/>
                </a:solidFill>
                <a:latin typeface="Times New Roman" pitchFamily="18" charset="0"/>
              </a:rPr>
              <a:t>Cây su hào có thân phình to thành củ.</a:t>
            </a:r>
          </a:p>
        </p:txBody>
      </p:sp>
      <p:grpSp>
        <p:nvGrpSpPr>
          <p:cNvPr id="57351" name="Group 7"/>
          <p:cNvGrpSpPr>
            <a:grpSpLocks/>
          </p:cNvGrpSpPr>
          <p:nvPr/>
        </p:nvGrpSpPr>
        <p:grpSpPr bwMode="auto">
          <a:xfrm>
            <a:off x="-228600" y="0"/>
            <a:ext cx="9525000" cy="6858000"/>
            <a:chOff x="48" y="-6"/>
            <a:chExt cx="5631" cy="4271"/>
          </a:xfrm>
        </p:grpSpPr>
        <p:pic>
          <p:nvPicPr>
            <p:cNvPr id="5735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4572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t>Tự nhiên và xã hội</a:t>
            </a:r>
            <a:r>
              <a:rPr lang="en-US" altLang="vi-VN"/>
              <a:t> : </a:t>
            </a:r>
          </a:p>
        </p:txBody>
      </p:sp>
      <p:sp>
        <p:nvSpPr>
          <p:cNvPr id="26628" name="AutoShape 4"/>
          <p:cNvSpPr>
            <a:spLocks noChangeArrowheads="1"/>
          </p:cNvSpPr>
          <p:nvPr/>
        </p:nvSpPr>
        <p:spPr bwMode="auto">
          <a:xfrm>
            <a:off x="2743200" y="914400"/>
            <a:ext cx="5181600" cy="685800"/>
          </a:xfrm>
          <a:prstGeom prst="cloudCallout">
            <a:avLst>
              <a:gd name="adj1" fmla="val -16944"/>
              <a:gd name="adj2" fmla="val 8495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vi-VN" sz="3200">
                <a:solidFill>
                  <a:srgbClr val="FF0000"/>
                </a:solidFill>
              </a:rPr>
              <a:t>Kiểm tra bài cũ :</a:t>
            </a:r>
          </a:p>
        </p:txBody>
      </p:sp>
      <p:sp>
        <p:nvSpPr>
          <p:cNvPr id="26631" name="Rectangle 7"/>
          <p:cNvSpPr>
            <a:spLocks noChangeArrowheads="1"/>
          </p:cNvSpPr>
          <p:nvPr/>
        </p:nvSpPr>
        <p:spPr bwMode="auto">
          <a:xfrm>
            <a:off x="457200" y="1752600"/>
            <a:ext cx="8458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t>Nêu những điểm giống nhau và khác nhau </a:t>
            </a:r>
          </a:p>
          <a:p>
            <a:pPr>
              <a:spcBef>
                <a:spcPct val="50000"/>
              </a:spcBef>
            </a:pPr>
            <a:r>
              <a:rPr lang="en-US" altLang="vi-VN" sz="2800"/>
              <a:t>của cây cối xung quanh chúng ta?</a:t>
            </a:r>
          </a:p>
        </p:txBody>
      </p:sp>
      <p:sp>
        <p:nvSpPr>
          <p:cNvPr id="26633" name="AutoShape 9"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35" name="AutoShape 11"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sp>
        <p:nvSpPr>
          <p:cNvPr id="26637" name="AutoShape 13"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pic>
        <p:nvPicPr>
          <p:cNvPr id="26639" name="Picture 15" descr="ng-ho-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3200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6641" name="AutoShape 17" descr="Z"/>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pic>
        <p:nvPicPr>
          <p:cNvPr id="26647" name="Picture 23" descr="lu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24200"/>
            <a:ext cx="3200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6649" name="Picture 25" descr="9iTJ1250765159_hoasu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24200"/>
            <a:ext cx="2590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6650" name="Rectangle 26"/>
          <p:cNvSpPr>
            <a:spLocks noChangeArrowheads="1"/>
          </p:cNvSpPr>
          <p:nvPr/>
        </p:nvSpPr>
        <p:spPr bwMode="auto">
          <a:xfrm>
            <a:off x="152400" y="3429000"/>
            <a:ext cx="8915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3600">
                <a:solidFill>
                  <a:srgbClr val="0000CC"/>
                </a:solidFill>
              </a:rPr>
              <a:t>Giống nhau chúng đều có các bộ phận của cây. Chúng có hình dạng và độ lớn khác nhau.</a:t>
            </a:r>
            <a:r>
              <a:rPr lang="en-US" altLang="vi-VN" sz="3600">
                <a:solidFill>
                  <a:srgbClr val="0033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31"/>
                                        </p:tgtEl>
                                        <p:attrNameLst>
                                          <p:attrName>style.visibility</p:attrName>
                                        </p:attrNameLst>
                                      </p:cBhvr>
                                      <p:to>
                                        <p:strVal val="visible"/>
                                      </p:to>
                                    </p:set>
                                    <p:animEffect transition="in" filter="blinds(horizontal)">
                                      <p:cBhvr>
                                        <p:cTn id="10" dur="500"/>
                                        <p:tgtEl>
                                          <p:spTgt spid="26631"/>
                                        </p:tgtEl>
                                      </p:cBhvr>
                                    </p:animEffect>
                                  </p:childTnLst>
                                </p:cTn>
                              </p:par>
                              <p:par>
                                <p:cTn id="11" presetID="3" presetClass="entr" presetSubtype="10" fill="hold" nodeType="withEffect">
                                  <p:stCondLst>
                                    <p:cond delay="0"/>
                                  </p:stCondLst>
                                  <p:childTnLst>
                                    <p:set>
                                      <p:cBhvr>
                                        <p:cTn id="12" dur="1" fill="hold">
                                          <p:stCondLst>
                                            <p:cond delay="0"/>
                                          </p:stCondLst>
                                        </p:cTn>
                                        <p:tgtEl>
                                          <p:spTgt spid="26639"/>
                                        </p:tgtEl>
                                        <p:attrNameLst>
                                          <p:attrName>style.visibility</p:attrName>
                                        </p:attrNameLst>
                                      </p:cBhvr>
                                      <p:to>
                                        <p:strVal val="visible"/>
                                      </p:to>
                                    </p:set>
                                    <p:animEffect transition="in" filter="blinds(horizontal)">
                                      <p:cBhvr>
                                        <p:cTn id="13" dur="500"/>
                                        <p:tgtEl>
                                          <p:spTgt spid="26639"/>
                                        </p:tgtEl>
                                      </p:cBhvr>
                                    </p:animEffect>
                                  </p:childTnLst>
                                </p:cTn>
                              </p:par>
                              <p:par>
                                <p:cTn id="14" presetID="3" presetClass="entr" presetSubtype="10" fill="hold" nodeType="withEffect">
                                  <p:stCondLst>
                                    <p:cond delay="0"/>
                                  </p:stCondLst>
                                  <p:childTnLst>
                                    <p:set>
                                      <p:cBhvr>
                                        <p:cTn id="15" dur="1" fill="hold">
                                          <p:stCondLst>
                                            <p:cond delay="0"/>
                                          </p:stCondLst>
                                        </p:cTn>
                                        <p:tgtEl>
                                          <p:spTgt spid="26647"/>
                                        </p:tgtEl>
                                        <p:attrNameLst>
                                          <p:attrName>style.visibility</p:attrName>
                                        </p:attrNameLst>
                                      </p:cBhvr>
                                      <p:to>
                                        <p:strVal val="visible"/>
                                      </p:to>
                                    </p:set>
                                    <p:animEffect transition="in" filter="blinds(horizontal)">
                                      <p:cBhvr>
                                        <p:cTn id="16" dur="500"/>
                                        <p:tgtEl>
                                          <p:spTgt spid="26647"/>
                                        </p:tgtEl>
                                      </p:cBhvr>
                                    </p:animEffect>
                                  </p:childTnLst>
                                </p:cTn>
                              </p:par>
                              <p:par>
                                <p:cTn id="17" presetID="3" presetClass="entr" presetSubtype="10" fill="hold" nodeType="withEffect">
                                  <p:stCondLst>
                                    <p:cond delay="0"/>
                                  </p:stCondLst>
                                  <p:childTnLst>
                                    <p:set>
                                      <p:cBhvr>
                                        <p:cTn id="18" dur="1" fill="hold">
                                          <p:stCondLst>
                                            <p:cond delay="0"/>
                                          </p:stCondLst>
                                        </p:cTn>
                                        <p:tgtEl>
                                          <p:spTgt spid="26649"/>
                                        </p:tgtEl>
                                        <p:attrNameLst>
                                          <p:attrName>style.visibility</p:attrName>
                                        </p:attrNameLst>
                                      </p:cBhvr>
                                      <p:to>
                                        <p:strVal val="visible"/>
                                      </p:to>
                                    </p:set>
                                    <p:animEffect transition="in" filter="blinds(horizontal)">
                                      <p:cBhvr>
                                        <p:cTn id="19" dur="500"/>
                                        <p:tgtEl>
                                          <p:spTgt spid="266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26639"/>
                                        </p:tgtEl>
                                        <p:attrNameLst>
                                          <p:attrName>ppt_x</p:attrName>
                                        </p:attrNameLst>
                                      </p:cBhvr>
                                      <p:tavLst>
                                        <p:tav tm="0">
                                          <p:val>
                                            <p:strVal val="ppt_x"/>
                                          </p:val>
                                        </p:tav>
                                        <p:tav tm="100000">
                                          <p:val>
                                            <p:strVal val="ppt_x"/>
                                          </p:val>
                                        </p:tav>
                                      </p:tavLst>
                                    </p:anim>
                                    <p:anim calcmode="lin" valueType="num">
                                      <p:cBhvr additive="base">
                                        <p:cTn id="24" dur="500"/>
                                        <p:tgtEl>
                                          <p:spTgt spid="26639"/>
                                        </p:tgtEl>
                                        <p:attrNameLst>
                                          <p:attrName>ppt_y</p:attrName>
                                        </p:attrNameLst>
                                      </p:cBhvr>
                                      <p:tavLst>
                                        <p:tav tm="0">
                                          <p:val>
                                            <p:strVal val="ppt_y"/>
                                          </p:val>
                                        </p:tav>
                                        <p:tav tm="100000">
                                          <p:val>
                                            <p:strVal val="1+ppt_h/2"/>
                                          </p:val>
                                        </p:tav>
                                      </p:tavLst>
                                    </p:anim>
                                    <p:set>
                                      <p:cBhvr>
                                        <p:cTn id="25" dur="1" fill="hold">
                                          <p:stCondLst>
                                            <p:cond delay="499"/>
                                          </p:stCondLst>
                                        </p:cTn>
                                        <p:tgtEl>
                                          <p:spTgt spid="26639"/>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26647"/>
                                        </p:tgtEl>
                                        <p:attrNameLst>
                                          <p:attrName>ppt_x</p:attrName>
                                        </p:attrNameLst>
                                      </p:cBhvr>
                                      <p:tavLst>
                                        <p:tav tm="0">
                                          <p:val>
                                            <p:strVal val="ppt_x"/>
                                          </p:val>
                                        </p:tav>
                                        <p:tav tm="100000">
                                          <p:val>
                                            <p:strVal val="ppt_x"/>
                                          </p:val>
                                        </p:tav>
                                      </p:tavLst>
                                    </p:anim>
                                    <p:anim calcmode="lin" valueType="num">
                                      <p:cBhvr additive="base">
                                        <p:cTn id="28" dur="500"/>
                                        <p:tgtEl>
                                          <p:spTgt spid="26647"/>
                                        </p:tgtEl>
                                        <p:attrNameLst>
                                          <p:attrName>ppt_y</p:attrName>
                                        </p:attrNameLst>
                                      </p:cBhvr>
                                      <p:tavLst>
                                        <p:tav tm="0">
                                          <p:val>
                                            <p:strVal val="ppt_y"/>
                                          </p:val>
                                        </p:tav>
                                        <p:tav tm="100000">
                                          <p:val>
                                            <p:strVal val="1+ppt_h/2"/>
                                          </p:val>
                                        </p:tav>
                                      </p:tavLst>
                                    </p:anim>
                                    <p:set>
                                      <p:cBhvr>
                                        <p:cTn id="29" dur="1" fill="hold">
                                          <p:stCondLst>
                                            <p:cond delay="499"/>
                                          </p:stCondLst>
                                        </p:cTn>
                                        <p:tgtEl>
                                          <p:spTgt spid="26647"/>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26649"/>
                                        </p:tgtEl>
                                        <p:attrNameLst>
                                          <p:attrName>ppt_x</p:attrName>
                                        </p:attrNameLst>
                                      </p:cBhvr>
                                      <p:tavLst>
                                        <p:tav tm="0">
                                          <p:val>
                                            <p:strVal val="ppt_x"/>
                                          </p:val>
                                        </p:tav>
                                        <p:tav tm="100000">
                                          <p:val>
                                            <p:strVal val="ppt_x"/>
                                          </p:val>
                                        </p:tav>
                                      </p:tavLst>
                                    </p:anim>
                                    <p:anim calcmode="lin" valueType="num">
                                      <p:cBhvr additive="base">
                                        <p:cTn id="32" dur="500"/>
                                        <p:tgtEl>
                                          <p:spTgt spid="26649"/>
                                        </p:tgtEl>
                                        <p:attrNameLst>
                                          <p:attrName>ppt_y</p:attrName>
                                        </p:attrNameLst>
                                      </p:cBhvr>
                                      <p:tavLst>
                                        <p:tav tm="0">
                                          <p:val>
                                            <p:strVal val="ppt_y"/>
                                          </p:val>
                                        </p:tav>
                                        <p:tav tm="100000">
                                          <p:val>
                                            <p:strVal val="1+ppt_h/2"/>
                                          </p:val>
                                        </p:tav>
                                      </p:tavLst>
                                    </p:anim>
                                    <p:set>
                                      <p:cBhvr>
                                        <p:cTn id="33" dur="1" fill="hold">
                                          <p:stCondLst>
                                            <p:cond delay="499"/>
                                          </p:stCondLst>
                                        </p:cTn>
                                        <p:tgtEl>
                                          <p:spTgt spid="26649"/>
                                        </p:tgtEl>
                                        <p:attrNameLst>
                                          <p:attrName>style.visibility</p:attrName>
                                        </p:attrNameLst>
                                      </p:cBhvr>
                                      <p:to>
                                        <p:strVal val="hidden"/>
                                      </p:to>
                                    </p:set>
                                  </p:childTnLst>
                                </p:cTn>
                              </p:par>
                            </p:childTnLst>
                          </p:cTn>
                        </p:par>
                        <p:par>
                          <p:cTn id="34" fill="hold" nodeType="afterGroup">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26650"/>
                                        </p:tgtEl>
                                        <p:attrNameLst>
                                          <p:attrName>style.visibility</p:attrName>
                                        </p:attrNameLst>
                                      </p:cBhvr>
                                      <p:to>
                                        <p:strVal val="visible"/>
                                      </p:to>
                                    </p:set>
                                    <p:animEffect transition="in" filter="blinds(horizontal)">
                                      <p:cBhvr>
                                        <p:cTn id="37" dur="500"/>
                                        <p:tgtEl>
                                          <p:spTgt spid="26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31" grpId="0"/>
      <p:bldP spid="266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533400" y="6096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73732" name="Text Box 4"/>
          <p:cNvSpPr txBox="1">
            <a:spLocks noChangeArrowheads="1"/>
          </p:cNvSpPr>
          <p:nvPr/>
        </p:nvSpPr>
        <p:spPr bwMode="auto">
          <a:xfrm>
            <a:off x="3429000" y="5016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600" dirty="0" err="1">
                <a:solidFill>
                  <a:srgbClr val="FF0000"/>
                </a:solidFill>
                <a:latin typeface="Times New Roman" pitchFamily="18" charset="0"/>
              </a:rPr>
              <a:t>Bài</a:t>
            </a:r>
            <a:r>
              <a:rPr lang="en-US" altLang="vi-VN" sz="3600" dirty="0">
                <a:solidFill>
                  <a:srgbClr val="FF0000"/>
                </a:solidFill>
                <a:latin typeface="Times New Roman" pitchFamily="18" charset="0"/>
              </a:rPr>
              <a:t> 41 : </a:t>
            </a:r>
            <a:r>
              <a:rPr lang="en-US" altLang="vi-VN" sz="3600" dirty="0" err="1">
                <a:solidFill>
                  <a:srgbClr val="FF0000"/>
                </a:solidFill>
                <a:latin typeface="Times New Roman" pitchFamily="18" charset="0"/>
              </a:rPr>
              <a:t>Thân</a:t>
            </a:r>
            <a:r>
              <a:rPr lang="en-US" altLang="vi-VN" sz="3600" dirty="0">
                <a:solidFill>
                  <a:srgbClr val="FF0000"/>
                </a:solidFill>
                <a:latin typeface="Times New Roman" pitchFamily="18" charset="0"/>
              </a:rPr>
              <a:t> </a:t>
            </a:r>
            <a:r>
              <a:rPr lang="en-US" altLang="vi-VN" sz="3600" dirty="0" err="1">
                <a:solidFill>
                  <a:srgbClr val="FF0000"/>
                </a:solidFill>
                <a:latin typeface="Times New Roman" pitchFamily="18" charset="0"/>
              </a:rPr>
              <a:t>cây</a:t>
            </a:r>
            <a:r>
              <a:rPr lang="en-US" altLang="vi-VN" sz="3600" dirty="0">
                <a:latin typeface="Times New Roman" pitchFamily="18" charset="0"/>
              </a:rPr>
              <a:t> </a:t>
            </a:r>
            <a:endParaRPr lang="en-US" altLang="vi-VN" dirty="0">
              <a:latin typeface="Times New Roman" pitchFamily="18" charset="0"/>
            </a:endParaRPr>
          </a:p>
        </p:txBody>
      </p:sp>
      <p:sp>
        <p:nvSpPr>
          <p:cNvPr id="73733" name="AutoShape 5"/>
          <p:cNvSpPr>
            <a:spLocks noChangeArrowheads="1"/>
          </p:cNvSpPr>
          <p:nvPr/>
        </p:nvSpPr>
        <p:spPr bwMode="auto">
          <a:xfrm>
            <a:off x="2514600" y="1143000"/>
            <a:ext cx="4267200" cy="685800"/>
          </a:xfrm>
          <a:prstGeom prst="cloudCallout">
            <a:avLst>
              <a:gd name="adj1" fmla="val -34301"/>
              <a:gd name="adj2" fmla="val 7870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3600">
                <a:solidFill>
                  <a:srgbClr val="0000CC"/>
                </a:solidFill>
                <a:latin typeface="Times New Roman" pitchFamily="18" charset="0"/>
              </a:rPr>
              <a:t>Đoán cây : </a:t>
            </a:r>
          </a:p>
        </p:txBody>
      </p:sp>
      <p:sp>
        <p:nvSpPr>
          <p:cNvPr id="73734" name="Text Box 6"/>
          <p:cNvSpPr txBox="1">
            <a:spLocks noChangeArrowheads="1"/>
          </p:cNvSpPr>
          <p:nvPr/>
        </p:nvSpPr>
        <p:spPr bwMode="auto">
          <a:xfrm>
            <a:off x="381000" y="16002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mai   </a:t>
            </a:r>
          </a:p>
        </p:txBody>
      </p:sp>
      <p:sp>
        <p:nvSpPr>
          <p:cNvPr id="73735" name="Text Box 7"/>
          <p:cNvSpPr txBox="1">
            <a:spLocks noChangeArrowheads="1"/>
          </p:cNvSpPr>
          <p:nvPr/>
        </p:nvSpPr>
        <p:spPr bwMode="auto">
          <a:xfrm>
            <a:off x="457200" y="16002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dưa hấu</a:t>
            </a:r>
          </a:p>
        </p:txBody>
      </p:sp>
      <p:sp>
        <p:nvSpPr>
          <p:cNvPr id="73736" name="Text Box 8"/>
          <p:cNvSpPr txBox="1">
            <a:spLocks noChangeArrowheads="1"/>
          </p:cNvSpPr>
          <p:nvPr/>
        </p:nvSpPr>
        <p:spPr bwMode="auto">
          <a:xfrm>
            <a:off x="457200" y="160020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phượng vĩ</a:t>
            </a:r>
          </a:p>
        </p:txBody>
      </p:sp>
      <p:sp>
        <p:nvSpPr>
          <p:cNvPr id="73737" name="Text Box 9"/>
          <p:cNvSpPr txBox="1">
            <a:spLocks noChangeArrowheads="1"/>
          </p:cNvSpPr>
          <p:nvPr/>
        </p:nvSpPr>
        <p:spPr bwMode="auto">
          <a:xfrm>
            <a:off x="457200" y="1614488"/>
            <a:ext cx="266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lúa</a:t>
            </a:r>
          </a:p>
        </p:txBody>
      </p:sp>
      <p:sp>
        <p:nvSpPr>
          <p:cNvPr id="73738" name="AutoShape 10"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pic>
        <p:nvPicPr>
          <p:cNvPr id="73739" name="Picture 11" descr="trangbh20121229153230704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6629400" cy="434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3740" name="AutoShape 12" descr="9k="/>
          <p:cNvSpPr>
            <a:spLocks noChangeAspect="1" noChangeArrowheads="1"/>
          </p:cNvSpPr>
          <p:nvPr/>
        </p:nvSpPr>
        <p:spPr bwMode="auto">
          <a:xfrm>
            <a:off x="42672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pic>
        <p:nvPicPr>
          <p:cNvPr id="73741" name="Picture 13" descr="Royal_Poinci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209800"/>
            <a:ext cx="6629400" cy="434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3742" name="Picture 14" descr="1348460786_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9800"/>
            <a:ext cx="6629400" cy="434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3743" name="Picture 15" descr="SAM_01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209800"/>
            <a:ext cx="6629400" cy="434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73744" name="Group 16"/>
          <p:cNvGrpSpPr>
            <a:grpSpLocks/>
          </p:cNvGrpSpPr>
          <p:nvPr/>
        </p:nvGrpSpPr>
        <p:grpSpPr bwMode="auto">
          <a:xfrm>
            <a:off x="-228600" y="0"/>
            <a:ext cx="9525000" cy="7010400"/>
            <a:chOff x="48" y="-6"/>
            <a:chExt cx="5631" cy="4271"/>
          </a:xfrm>
        </p:grpSpPr>
        <p:pic>
          <p:nvPicPr>
            <p:cNvPr id="73745"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6"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7"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7" descr="CRNRC4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9" name="Picture 8" descr="CRNRC4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0" name="Picture 9" descr="CRNRC4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1" name="Picture 10" descr="CRNRC40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2" name="Picture 1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53" name="AutoShape 25" descr="9k="/>
          <p:cNvSpPr>
            <a:spLocks noChangeAspect="1" noChangeArrowheads="1"/>
          </p:cNvSpPr>
          <p:nvPr/>
        </p:nvSpPr>
        <p:spPr bwMode="auto">
          <a:xfrm>
            <a:off x="3352800" y="2209800"/>
            <a:ext cx="2009775" cy="22764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pic>
        <p:nvPicPr>
          <p:cNvPr id="73754" name="Picture 26" descr="ANd9GcTHRqdgTaByaVQ0ud_7XUA1LlPrw2agvmqLxat35D5iCQMGSuOARcu52CtP8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2209800"/>
            <a:ext cx="6629400" cy="43434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3755" name="Text Box 27"/>
          <p:cNvSpPr txBox="1">
            <a:spLocks noChangeArrowheads="1"/>
          </p:cNvSpPr>
          <p:nvPr/>
        </p:nvSpPr>
        <p:spPr bwMode="auto">
          <a:xfrm>
            <a:off x="4572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bầu</a:t>
            </a:r>
          </a:p>
        </p:txBody>
      </p:sp>
      <p:sp>
        <p:nvSpPr>
          <p:cNvPr id="73756" name="Text Box 28"/>
          <p:cNvSpPr txBox="1">
            <a:spLocks noChangeArrowheads="1"/>
          </p:cNvSpPr>
          <p:nvPr/>
        </p:nvSpPr>
        <p:spPr bwMode="auto">
          <a:xfrm>
            <a:off x="685800" y="2438400"/>
            <a:ext cx="7848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a:t>       Một em xung phong lên bảng quay mặt về phía cả lớp. Cô cho cả lớp xem hình và tên một loài cây. Các em ngồi dưới lớp lần lượt xung phong gợi ý cho bạn. Câu gợi ý là câu ngắn gọn mà trong đó không có từ nào nhắc đến tên loài cây cần đoán. Số câu gợi ý tối đa là 3 câu. Nếu sau 3 câu mà em đứng trên bảng không đoán ra thì em đó bị thua. Nếu em đó đoán đúng thì thắng. Mỗi em lên bảng có thể đoán 1 – 2 loài cây. Câu gợi ý hội đủ các điều kiện như về cách mọc, cấu tạo, hoa, quả,…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1" nodeType="clickEffect">
                                  <p:stCondLst>
                                    <p:cond delay="0"/>
                                  </p:stCondLst>
                                  <p:childTnLst>
                                    <p:animEffect transition="out" filter="diamond(in)">
                                      <p:cBhvr>
                                        <p:cTn id="6" dur="500"/>
                                        <p:tgtEl>
                                          <p:spTgt spid="73756"/>
                                        </p:tgtEl>
                                      </p:cBhvr>
                                    </p:animEffect>
                                    <p:set>
                                      <p:cBhvr>
                                        <p:cTn id="7" dur="1" fill="hold">
                                          <p:stCondLst>
                                            <p:cond delay="499"/>
                                          </p:stCondLst>
                                        </p:cTn>
                                        <p:tgtEl>
                                          <p:spTgt spid="73756"/>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73734"/>
                                        </p:tgtEl>
                                        <p:attrNameLst>
                                          <p:attrName>style.visibility</p:attrName>
                                        </p:attrNameLst>
                                      </p:cBhvr>
                                      <p:to>
                                        <p:strVal val="visible"/>
                                      </p:to>
                                    </p:set>
                                    <p:animEffect transition="in" filter="blinds(horizontal)">
                                      <p:cBhvr>
                                        <p:cTn id="10" dur="500"/>
                                        <p:tgtEl>
                                          <p:spTgt spid="73734"/>
                                        </p:tgtEl>
                                      </p:cBhvr>
                                    </p:animEffect>
                                  </p:childTnLst>
                                </p:cTn>
                              </p:par>
                              <p:par>
                                <p:cTn id="11" presetID="3" presetClass="entr" presetSubtype="10" fill="hold" nodeType="withEffect">
                                  <p:stCondLst>
                                    <p:cond delay="0"/>
                                  </p:stCondLst>
                                  <p:childTnLst>
                                    <p:set>
                                      <p:cBhvr>
                                        <p:cTn id="12" dur="1" fill="hold">
                                          <p:stCondLst>
                                            <p:cond delay="0"/>
                                          </p:stCondLst>
                                        </p:cTn>
                                        <p:tgtEl>
                                          <p:spTgt spid="73739"/>
                                        </p:tgtEl>
                                        <p:attrNameLst>
                                          <p:attrName>style.visibility</p:attrName>
                                        </p:attrNameLst>
                                      </p:cBhvr>
                                      <p:to>
                                        <p:strVal val="visible"/>
                                      </p:to>
                                    </p:set>
                                    <p:animEffect transition="in" filter="blinds(horizontal)">
                                      <p:cBhvr>
                                        <p:cTn id="13" dur="500"/>
                                        <p:tgtEl>
                                          <p:spTgt spid="73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nodeType="clickEffect">
                                  <p:stCondLst>
                                    <p:cond delay="0"/>
                                  </p:stCondLst>
                                  <p:childTnLst>
                                    <p:anim calcmode="lin" valueType="num">
                                      <p:cBhvr additive="base">
                                        <p:cTn id="17" dur="500"/>
                                        <p:tgtEl>
                                          <p:spTgt spid="73739"/>
                                        </p:tgtEl>
                                        <p:attrNameLst>
                                          <p:attrName>ppt_x</p:attrName>
                                        </p:attrNameLst>
                                      </p:cBhvr>
                                      <p:tavLst>
                                        <p:tav tm="0">
                                          <p:val>
                                            <p:strVal val="ppt_x"/>
                                          </p:val>
                                        </p:tav>
                                        <p:tav tm="100000">
                                          <p:val>
                                            <p:strVal val="ppt_x"/>
                                          </p:val>
                                        </p:tav>
                                      </p:tavLst>
                                    </p:anim>
                                    <p:anim calcmode="lin" valueType="num">
                                      <p:cBhvr additive="base">
                                        <p:cTn id="18" dur="500"/>
                                        <p:tgtEl>
                                          <p:spTgt spid="73739"/>
                                        </p:tgtEl>
                                        <p:attrNameLst>
                                          <p:attrName>ppt_y</p:attrName>
                                        </p:attrNameLst>
                                      </p:cBhvr>
                                      <p:tavLst>
                                        <p:tav tm="0">
                                          <p:val>
                                            <p:strVal val="ppt_y"/>
                                          </p:val>
                                        </p:tav>
                                        <p:tav tm="100000">
                                          <p:val>
                                            <p:strVal val="1+ppt_h/2"/>
                                          </p:val>
                                        </p:tav>
                                      </p:tavLst>
                                    </p:anim>
                                    <p:set>
                                      <p:cBhvr>
                                        <p:cTn id="19" dur="1" fill="hold">
                                          <p:stCondLst>
                                            <p:cond delay="499"/>
                                          </p:stCondLst>
                                        </p:cTn>
                                        <p:tgtEl>
                                          <p:spTgt spid="73739"/>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73734"/>
                                        </p:tgtEl>
                                        <p:attrNameLst>
                                          <p:attrName>ppt_x</p:attrName>
                                        </p:attrNameLst>
                                      </p:cBhvr>
                                      <p:tavLst>
                                        <p:tav tm="0">
                                          <p:val>
                                            <p:strVal val="ppt_x"/>
                                          </p:val>
                                        </p:tav>
                                        <p:tav tm="100000">
                                          <p:val>
                                            <p:strVal val="ppt_x"/>
                                          </p:val>
                                        </p:tav>
                                      </p:tavLst>
                                    </p:anim>
                                    <p:anim calcmode="lin" valueType="num">
                                      <p:cBhvr additive="base">
                                        <p:cTn id="22" dur="500"/>
                                        <p:tgtEl>
                                          <p:spTgt spid="73734"/>
                                        </p:tgtEl>
                                        <p:attrNameLst>
                                          <p:attrName>ppt_y</p:attrName>
                                        </p:attrNameLst>
                                      </p:cBhvr>
                                      <p:tavLst>
                                        <p:tav tm="0">
                                          <p:val>
                                            <p:strVal val="ppt_y"/>
                                          </p:val>
                                        </p:tav>
                                        <p:tav tm="100000">
                                          <p:val>
                                            <p:strVal val="1+ppt_h/2"/>
                                          </p:val>
                                        </p:tav>
                                      </p:tavLst>
                                    </p:anim>
                                    <p:set>
                                      <p:cBhvr>
                                        <p:cTn id="23" dur="1" fill="hold">
                                          <p:stCondLst>
                                            <p:cond delay="499"/>
                                          </p:stCondLst>
                                        </p:cTn>
                                        <p:tgtEl>
                                          <p:spTgt spid="73734"/>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73735"/>
                                        </p:tgtEl>
                                        <p:attrNameLst>
                                          <p:attrName>style.visibility</p:attrName>
                                        </p:attrNameLst>
                                      </p:cBhvr>
                                      <p:to>
                                        <p:strVal val="visible"/>
                                      </p:to>
                                    </p:set>
                                    <p:animEffect transition="in" filter="blinds(horizontal)">
                                      <p:cBhvr>
                                        <p:cTn id="26" dur="500"/>
                                        <p:tgtEl>
                                          <p:spTgt spid="73735"/>
                                        </p:tgtEl>
                                      </p:cBhvr>
                                    </p:animEffect>
                                  </p:childTnLst>
                                </p:cTn>
                              </p:par>
                              <p:par>
                                <p:cTn id="27" presetID="3" presetClass="entr" presetSubtype="10" fill="hold" nodeType="withEffect">
                                  <p:stCondLst>
                                    <p:cond delay="0"/>
                                  </p:stCondLst>
                                  <p:childTnLst>
                                    <p:set>
                                      <p:cBhvr>
                                        <p:cTn id="28" dur="1" fill="hold">
                                          <p:stCondLst>
                                            <p:cond delay="0"/>
                                          </p:stCondLst>
                                        </p:cTn>
                                        <p:tgtEl>
                                          <p:spTgt spid="73743"/>
                                        </p:tgtEl>
                                        <p:attrNameLst>
                                          <p:attrName>style.visibility</p:attrName>
                                        </p:attrNameLst>
                                      </p:cBhvr>
                                      <p:to>
                                        <p:strVal val="visible"/>
                                      </p:to>
                                    </p:set>
                                    <p:animEffect transition="in" filter="blinds(horizontal)">
                                      <p:cBhvr>
                                        <p:cTn id="29" dur="500"/>
                                        <p:tgtEl>
                                          <p:spTgt spid="7374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73735"/>
                                        </p:tgtEl>
                                        <p:attrNameLst>
                                          <p:attrName>ppt_x</p:attrName>
                                        </p:attrNameLst>
                                      </p:cBhvr>
                                      <p:tavLst>
                                        <p:tav tm="0">
                                          <p:val>
                                            <p:strVal val="ppt_x"/>
                                          </p:val>
                                        </p:tav>
                                        <p:tav tm="100000">
                                          <p:val>
                                            <p:strVal val="ppt_x"/>
                                          </p:val>
                                        </p:tav>
                                      </p:tavLst>
                                    </p:anim>
                                    <p:anim calcmode="lin" valueType="num">
                                      <p:cBhvr additive="base">
                                        <p:cTn id="34" dur="500"/>
                                        <p:tgtEl>
                                          <p:spTgt spid="73735"/>
                                        </p:tgtEl>
                                        <p:attrNameLst>
                                          <p:attrName>ppt_y</p:attrName>
                                        </p:attrNameLst>
                                      </p:cBhvr>
                                      <p:tavLst>
                                        <p:tav tm="0">
                                          <p:val>
                                            <p:strVal val="ppt_y"/>
                                          </p:val>
                                        </p:tav>
                                        <p:tav tm="100000">
                                          <p:val>
                                            <p:strVal val="1+ppt_h/2"/>
                                          </p:val>
                                        </p:tav>
                                      </p:tavLst>
                                    </p:anim>
                                    <p:set>
                                      <p:cBhvr>
                                        <p:cTn id="35" dur="1" fill="hold">
                                          <p:stCondLst>
                                            <p:cond delay="499"/>
                                          </p:stCondLst>
                                        </p:cTn>
                                        <p:tgtEl>
                                          <p:spTgt spid="73735"/>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73743"/>
                                        </p:tgtEl>
                                        <p:attrNameLst>
                                          <p:attrName>ppt_x</p:attrName>
                                        </p:attrNameLst>
                                      </p:cBhvr>
                                      <p:tavLst>
                                        <p:tav tm="0">
                                          <p:val>
                                            <p:strVal val="ppt_x"/>
                                          </p:val>
                                        </p:tav>
                                        <p:tav tm="100000">
                                          <p:val>
                                            <p:strVal val="ppt_x"/>
                                          </p:val>
                                        </p:tav>
                                      </p:tavLst>
                                    </p:anim>
                                    <p:anim calcmode="lin" valueType="num">
                                      <p:cBhvr additive="base">
                                        <p:cTn id="38" dur="500"/>
                                        <p:tgtEl>
                                          <p:spTgt spid="73743"/>
                                        </p:tgtEl>
                                        <p:attrNameLst>
                                          <p:attrName>ppt_y</p:attrName>
                                        </p:attrNameLst>
                                      </p:cBhvr>
                                      <p:tavLst>
                                        <p:tav tm="0">
                                          <p:val>
                                            <p:strVal val="ppt_y"/>
                                          </p:val>
                                        </p:tav>
                                        <p:tav tm="100000">
                                          <p:val>
                                            <p:strVal val="1+ppt_h/2"/>
                                          </p:val>
                                        </p:tav>
                                      </p:tavLst>
                                    </p:anim>
                                    <p:set>
                                      <p:cBhvr>
                                        <p:cTn id="39" dur="1" fill="hold">
                                          <p:stCondLst>
                                            <p:cond delay="499"/>
                                          </p:stCondLst>
                                        </p:cTn>
                                        <p:tgtEl>
                                          <p:spTgt spid="73743"/>
                                        </p:tgtEl>
                                        <p:attrNameLst>
                                          <p:attrName>style.visibility</p:attrName>
                                        </p:attrNameLst>
                                      </p:cBhvr>
                                      <p:to>
                                        <p:strVal val="hidden"/>
                                      </p:to>
                                    </p:set>
                                  </p:childTnLst>
                                </p:cTn>
                              </p:par>
                              <p:par>
                                <p:cTn id="40" presetID="3" presetClass="entr" presetSubtype="10" fill="hold" grpId="0" nodeType="withEffect">
                                  <p:stCondLst>
                                    <p:cond delay="0"/>
                                  </p:stCondLst>
                                  <p:childTnLst>
                                    <p:set>
                                      <p:cBhvr>
                                        <p:cTn id="41" dur="1" fill="hold">
                                          <p:stCondLst>
                                            <p:cond delay="0"/>
                                          </p:stCondLst>
                                        </p:cTn>
                                        <p:tgtEl>
                                          <p:spTgt spid="73736"/>
                                        </p:tgtEl>
                                        <p:attrNameLst>
                                          <p:attrName>style.visibility</p:attrName>
                                        </p:attrNameLst>
                                      </p:cBhvr>
                                      <p:to>
                                        <p:strVal val="visible"/>
                                      </p:to>
                                    </p:set>
                                    <p:animEffect transition="in" filter="blinds(horizontal)">
                                      <p:cBhvr>
                                        <p:cTn id="42" dur="500"/>
                                        <p:tgtEl>
                                          <p:spTgt spid="73736"/>
                                        </p:tgtEl>
                                      </p:cBhvr>
                                    </p:animEffect>
                                  </p:childTnLst>
                                </p:cTn>
                              </p:par>
                              <p:par>
                                <p:cTn id="43" presetID="3" presetClass="entr" presetSubtype="10" fill="hold" nodeType="with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childTnLst>
                                    <p:anim calcmode="lin" valueType="num">
                                      <p:cBhvr additive="base">
                                        <p:cTn id="49" dur="500"/>
                                        <p:tgtEl>
                                          <p:spTgt spid="73736"/>
                                        </p:tgtEl>
                                        <p:attrNameLst>
                                          <p:attrName>ppt_x</p:attrName>
                                        </p:attrNameLst>
                                      </p:cBhvr>
                                      <p:tavLst>
                                        <p:tav tm="0">
                                          <p:val>
                                            <p:strVal val="ppt_x"/>
                                          </p:val>
                                        </p:tav>
                                        <p:tav tm="100000">
                                          <p:val>
                                            <p:strVal val="ppt_x"/>
                                          </p:val>
                                        </p:tav>
                                      </p:tavLst>
                                    </p:anim>
                                    <p:anim calcmode="lin" valueType="num">
                                      <p:cBhvr additive="base">
                                        <p:cTn id="50" dur="500"/>
                                        <p:tgtEl>
                                          <p:spTgt spid="73736"/>
                                        </p:tgtEl>
                                        <p:attrNameLst>
                                          <p:attrName>ppt_y</p:attrName>
                                        </p:attrNameLst>
                                      </p:cBhvr>
                                      <p:tavLst>
                                        <p:tav tm="0">
                                          <p:val>
                                            <p:strVal val="ppt_y"/>
                                          </p:val>
                                        </p:tav>
                                        <p:tav tm="100000">
                                          <p:val>
                                            <p:strVal val="1+ppt_h/2"/>
                                          </p:val>
                                        </p:tav>
                                      </p:tavLst>
                                    </p:anim>
                                    <p:set>
                                      <p:cBhvr>
                                        <p:cTn id="51" dur="1" fill="hold">
                                          <p:stCondLst>
                                            <p:cond delay="499"/>
                                          </p:stCondLst>
                                        </p:cTn>
                                        <p:tgtEl>
                                          <p:spTgt spid="73736"/>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73741"/>
                                        </p:tgtEl>
                                        <p:attrNameLst>
                                          <p:attrName>ppt_x</p:attrName>
                                        </p:attrNameLst>
                                      </p:cBhvr>
                                      <p:tavLst>
                                        <p:tav tm="0">
                                          <p:val>
                                            <p:strVal val="ppt_x"/>
                                          </p:val>
                                        </p:tav>
                                        <p:tav tm="100000">
                                          <p:val>
                                            <p:strVal val="ppt_x"/>
                                          </p:val>
                                        </p:tav>
                                      </p:tavLst>
                                    </p:anim>
                                    <p:anim calcmode="lin" valueType="num">
                                      <p:cBhvr additive="base">
                                        <p:cTn id="54" dur="500"/>
                                        <p:tgtEl>
                                          <p:spTgt spid="73741"/>
                                        </p:tgtEl>
                                        <p:attrNameLst>
                                          <p:attrName>ppt_y</p:attrName>
                                        </p:attrNameLst>
                                      </p:cBhvr>
                                      <p:tavLst>
                                        <p:tav tm="0">
                                          <p:val>
                                            <p:strVal val="ppt_y"/>
                                          </p:val>
                                        </p:tav>
                                        <p:tav tm="100000">
                                          <p:val>
                                            <p:strVal val="1+ppt_h/2"/>
                                          </p:val>
                                        </p:tav>
                                      </p:tavLst>
                                    </p:anim>
                                    <p:set>
                                      <p:cBhvr>
                                        <p:cTn id="55" dur="1" fill="hold">
                                          <p:stCondLst>
                                            <p:cond delay="499"/>
                                          </p:stCondLst>
                                        </p:cTn>
                                        <p:tgtEl>
                                          <p:spTgt spid="73741"/>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73737"/>
                                        </p:tgtEl>
                                        <p:attrNameLst>
                                          <p:attrName>style.visibility</p:attrName>
                                        </p:attrNameLst>
                                      </p:cBhvr>
                                      <p:to>
                                        <p:strVal val="visible"/>
                                      </p:to>
                                    </p:set>
                                    <p:animEffect transition="in" filter="blinds(horizontal)">
                                      <p:cBhvr>
                                        <p:cTn id="58" dur="500"/>
                                        <p:tgtEl>
                                          <p:spTgt spid="73737"/>
                                        </p:tgtEl>
                                      </p:cBhvr>
                                    </p:animEffect>
                                  </p:childTnLst>
                                </p:cTn>
                              </p:par>
                              <p:par>
                                <p:cTn id="59" presetID="3" presetClass="entr" presetSubtype="10" fill="hold" nodeType="withEffect">
                                  <p:stCondLst>
                                    <p:cond delay="0"/>
                                  </p:stCondLst>
                                  <p:childTnLst>
                                    <p:set>
                                      <p:cBhvr>
                                        <p:cTn id="60" dur="1" fill="hold">
                                          <p:stCondLst>
                                            <p:cond delay="0"/>
                                          </p:stCondLst>
                                        </p:cTn>
                                        <p:tgtEl>
                                          <p:spTgt spid="73742"/>
                                        </p:tgtEl>
                                        <p:attrNameLst>
                                          <p:attrName>style.visibility</p:attrName>
                                        </p:attrNameLst>
                                      </p:cBhvr>
                                      <p:to>
                                        <p:strVal val="visible"/>
                                      </p:to>
                                    </p:set>
                                    <p:animEffect transition="in" filter="blinds(horizontal)">
                                      <p:cBhvr>
                                        <p:cTn id="61" dur="500"/>
                                        <p:tgtEl>
                                          <p:spTgt spid="7374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73737"/>
                                        </p:tgtEl>
                                        <p:attrNameLst>
                                          <p:attrName>ppt_x</p:attrName>
                                        </p:attrNameLst>
                                      </p:cBhvr>
                                      <p:tavLst>
                                        <p:tav tm="0">
                                          <p:val>
                                            <p:strVal val="ppt_x"/>
                                          </p:val>
                                        </p:tav>
                                        <p:tav tm="100000">
                                          <p:val>
                                            <p:strVal val="ppt_x"/>
                                          </p:val>
                                        </p:tav>
                                      </p:tavLst>
                                    </p:anim>
                                    <p:anim calcmode="lin" valueType="num">
                                      <p:cBhvr additive="base">
                                        <p:cTn id="66" dur="500"/>
                                        <p:tgtEl>
                                          <p:spTgt spid="73737"/>
                                        </p:tgtEl>
                                        <p:attrNameLst>
                                          <p:attrName>ppt_y</p:attrName>
                                        </p:attrNameLst>
                                      </p:cBhvr>
                                      <p:tavLst>
                                        <p:tav tm="0">
                                          <p:val>
                                            <p:strVal val="ppt_y"/>
                                          </p:val>
                                        </p:tav>
                                        <p:tav tm="100000">
                                          <p:val>
                                            <p:strVal val="1+ppt_h/2"/>
                                          </p:val>
                                        </p:tav>
                                      </p:tavLst>
                                    </p:anim>
                                    <p:set>
                                      <p:cBhvr>
                                        <p:cTn id="67" dur="1" fill="hold">
                                          <p:stCondLst>
                                            <p:cond delay="499"/>
                                          </p:stCondLst>
                                        </p:cTn>
                                        <p:tgtEl>
                                          <p:spTgt spid="73737"/>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500"/>
                                        <p:tgtEl>
                                          <p:spTgt spid="73742"/>
                                        </p:tgtEl>
                                        <p:attrNameLst>
                                          <p:attrName>ppt_x</p:attrName>
                                        </p:attrNameLst>
                                      </p:cBhvr>
                                      <p:tavLst>
                                        <p:tav tm="0">
                                          <p:val>
                                            <p:strVal val="ppt_x"/>
                                          </p:val>
                                        </p:tav>
                                        <p:tav tm="100000">
                                          <p:val>
                                            <p:strVal val="ppt_x"/>
                                          </p:val>
                                        </p:tav>
                                      </p:tavLst>
                                    </p:anim>
                                    <p:anim calcmode="lin" valueType="num">
                                      <p:cBhvr additive="base">
                                        <p:cTn id="70" dur="500"/>
                                        <p:tgtEl>
                                          <p:spTgt spid="73742"/>
                                        </p:tgtEl>
                                        <p:attrNameLst>
                                          <p:attrName>ppt_y</p:attrName>
                                        </p:attrNameLst>
                                      </p:cBhvr>
                                      <p:tavLst>
                                        <p:tav tm="0">
                                          <p:val>
                                            <p:strVal val="ppt_y"/>
                                          </p:val>
                                        </p:tav>
                                        <p:tav tm="100000">
                                          <p:val>
                                            <p:strVal val="1+ppt_h/2"/>
                                          </p:val>
                                        </p:tav>
                                      </p:tavLst>
                                    </p:anim>
                                    <p:set>
                                      <p:cBhvr>
                                        <p:cTn id="71" dur="1" fill="hold">
                                          <p:stCondLst>
                                            <p:cond delay="499"/>
                                          </p:stCondLst>
                                        </p:cTn>
                                        <p:tgtEl>
                                          <p:spTgt spid="73742"/>
                                        </p:tgtEl>
                                        <p:attrNameLst>
                                          <p:attrName>style.visibility</p:attrName>
                                        </p:attrNameLst>
                                      </p:cBhvr>
                                      <p:to>
                                        <p:strVal val="hidden"/>
                                      </p:to>
                                    </p:set>
                                  </p:childTnLst>
                                </p:cTn>
                              </p:par>
                              <p:par>
                                <p:cTn id="72" presetID="3" presetClass="entr" presetSubtype="10" fill="hold" grpId="0" nodeType="withEffect">
                                  <p:stCondLst>
                                    <p:cond delay="0"/>
                                  </p:stCondLst>
                                  <p:childTnLst>
                                    <p:set>
                                      <p:cBhvr>
                                        <p:cTn id="73" dur="1" fill="hold">
                                          <p:stCondLst>
                                            <p:cond delay="0"/>
                                          </p:stCondLst>
                                        </p:cTn>
                                        <p:tgtEl>
                                          <p:spTgt spid="73755"/>
                                        </p:tgtEl>
                                        <p:attrNameLst>
                                          <p:attrName>style.visibility</p:attrName>
                                        </p:attrNameLst>
                                      </p:cBhvr>
                                      <p:to>
                                        <p:strVal val="visible"/>
                                      </p:to>
                                    </p:set>
                                    <p:animEffect transition="in" filter="blinds(horizontal)">
                                      <p:cBhvr>
                                        <p:cTn id="74" dur="500"/>
                                        <p:tgtEl>
                                          <p:spTgt spid="73755"/>
                                        </p:tgtEl>
                                      </p:cBhvr>
                                    </p:animEffect>
                                  </p:childTnLst>
                                </p:cTn>
                              </p:par>
                              <p:par>
                                <p:cTn id="75" presetID="3" presetClass="entr" presetSubtype="10" fill="hold" nodeType="withEffect">
                                  <p:stCondLst>
                                    <p:cond delay="0"/>
                                  </p:stCondLst>
                                  <p:childTnLst>
                                    <p:set>
                                      <p:cBhvr>
                                        <p:cTn id="76" dur="1" fill="hold">
                                          <p:stCondLst>
                                            <p:cond delay="0"/>
                                          </p:stCondLst>
                                        </p:cTn>
                                        <p:tgtEl>
                                          <p:spTgt spid="73754"/>
                                        </p:tgtEl>
                                        <p:attrNameLst>
                                          <p:attrName>style.visibility</p:attrName>
                                        </p:attrNameLst>
                                      </p:cBhvr>
                                      <p:to>
                                        <p:strVal val="visible"/>
                                      </p:to>
                                    </p:set>
                                    <p:animEffect transition="in" filter="blinds(horizontal)">
                                      <p:cBhvr>
                                        <p:cTn id="77" dur="500"/>
                                        <p:tgtEl>
                                          <p:spTgt spid="73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4" grpId="1"/>
      <p:bldP spid="73735" grpId="0"/>
      <p:bldP spid="73735" grpId="1"/>
      <p:bldP spid="73736" grpId="0"/>
      <p:bldP spid="73736" grpId="1"/>
      <p:bldP spid="73737" grpId="0"/>
      <p:bldP spid="73737" grpId="1"/>
      <p:bldP spid="73755" grpId="0"/>
      <p:bldP spid="7375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533400" y="7762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a:t>
            </a:r>
            <a:r>
              <a:rPr lang="en-US" altLang="vi-VN"/>
              <a:t> </a:t>
            </a:r>
          </a:p>
        </p:txBody>
      </p:sp>
      <p:sp>
        <p:nvSpPr>
          <p:cNvPr id="58372" name="Text Box 4"/>
          <p:cNvSpPr txBox="1">
            <a:spLocks noChangeArrowheads="1"/>
          </p:cNvSpPr>
          <p:nvPr/>
        </p:nvSpPr>
        <p:spPr bwMode="auto">
          <a:xfrm>
            <a:off x="2743200" y="11112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600">
                <a:solidFill>
                  <a:srgbClr val="FF0000"/>
                </a:solidFill>
                <a:latin typeface="Times New Roman" pitchFamily="18" charset="0"/>
              </a:rPr>
              <a:t>Bài 41 : Thân cây</a:t>
            </a:r>
            <a:r>
              <a:rPr lang="en-US" altLang="vi-VN" sz="3600">
                <a:latin typeface="Times New Roman" pitchFamily="18" charset="0"/>
              </a:rPr>
              <a:t> </a:t>
            </a:r>
            <a:endParaRPr lang="en-US" altLang="vi-VN">
              <a:latin typeface="Times New Roman" pitchFamily="18" charset="0"/>
            </a:endParaRPr>
          </a:p>
        </p:txBody>
      </p:sp>
      <p:sp>
        <p:nvSpPr>
          <p:cNvPr id="58373" name="AutoShape 5"/>
          <p:cNvSpPr>
            <a:spLocks noChangeArrowheads="1"/>
          </p:cNvSpPr>
          <p:nvPr/>
        </p:nvSpPr>
        <p:spPr bwMode="auto">
          <a:xfrm>
            <a:off x="381000" y="2590800"/>
            <a:ext cx="8229600" cy="39624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vi-VN" sz="2800" b="1">
              <a:latin typeface="Times New Roman" pitchFamily="18" charset="0"/>
            </a:endParaRPr>
          </a:p>
          <a:p>
            <a:r>
              <a:rPr lang="en-US" altLang="vi-VN" sz="2800">
                <a:latin typeface="Times New Roman" pitchFamily="18" charset="0"/>
              </a:rPr>
              <a:t> </a:t>
            </a:r>
          </a:p>
        </p:txBody>
      </p:sp>
      <p:sp>
        <p:nvSpPr>
          <p:cNvPr id="58376" name="AutoShape 8"/>
          <p:cNvSpPr>
            <a:spLocks noChangeArrowheads="1"/>
          </p:cNvSpPr>
          <p:nvPr/>
        </p:nvSpPr>
        <p:spPr bwMode="auto">
          <a:xfrm>
            <a:off x="2667000" y="1752600"/>
            <a:ext cx="3581400" cy="685800"/>
          </a:xfrm>
          <a:prstGeom prst="wedgeRoundRectCallout">
            <a:avLst>
              <a:gd name="adj1" fmla="val -44106"/>
              <a:gd name="adj2" fmla="val 132870"/>
              <a:gd name="adj3" fmla="val 16667"/>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3200">
                <a:solidFill>
                  <a:srgbClr val="0000CC"/>
                </a:solidFill>
                <a:latin typeface="Times New Roman" pitchFamily="18" charset="0"/>
              </a:rPr>
              <a:t>Về nhà :</a:t>
            </a:r>
          </a:p>
        </p:txBody>
      </p:sp>
      <p:sp>
        <p:nvSpPr>
          <p:cNvPr id="58377" name="Rectangle 9"/>
          <p:cNvSpPr>
            <a:spLocks noChangeArrowheads="1"/>
          </p:cNvSpPr>
          <p:nvPr/>
        </p:nvSpPr>
        <p:spPr bwMode="auto">
          <a:xfrm>
            <a:off x="854075" y="4038600"/>
            <a:ext cx="7908925"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FontTx/>
              <a:buChar char="-"/>
            </a:pPr>
            <a:r>
              <a:rPr lang="en-US" altLang="vi-VN" sz="2800" b="1">
                <a:latin typeface="Times New Roman" pitchFamily="18" charset="0"/>
              </a:rPr>
              <a:t>Tìm hiểu ích lợi của thân cây đối với đời sống con </a:t>
            </a:r>
          </a:p>
          <a:p>
            <a:pPr>
              <a:spcBef>
                <a:spcPct val="50000"/>
              </a:spcBef>
            </a:pPr>
            <a:r>
              <a:rPr lang="en-US" altLang="vi-VN" sz="2800" b="1">
                <a:latin typeface="Times New Roman" pitchFamily="18" charset="0"/>
              </a:rPr>
              <a:t>người và chức năng của thân cây đối với cây.</a:t>
            </a:r>
          </a:p>
          <a:p>
            <a:pPr>
              <a:spcBef>
                <a:spcPct val="50000"/>
              </a:spcBef>
            </a:pPr>
            <a:r>
              <a:rPr lang="en-US" altLang="vi-VN" sz="2800" b="1">
                <a:latin typeface="Times New Roman" pitchFamily="18" charset="0"/>
              </a:rPr>
              <a:t>- Xem trước bài 42 Thân cây (tiếp theo).</a:t>
            </a:r>
          </a:p>
        </p:txBody>
      </p:sp>
      <p:sp>
        <p:nvSpPr>
          <p:cNvPr id="58379" name="Text Box 11"/>
          <p:cNvSpPr txBox="1">
            <a:spLocks noChangeArrowheads="1"/>
          </p:cNvSpPr>
          <p:nvPr/>
        </p:nvSpPr>
        <p:spPr bwMode="auto">
          <a:xfrm>
            <a:off x="914400" y="31242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 Học thuộc mục Bạn cần biết sách giáo khoa trang 79.</a:t>
            </a:r>
          </a:p>
        </p:txBody>
      </p:sp>
      <p:grpSp>
        <p:nvGrpSpPr>
          <p:cNvPr id="58380" name="Group 12"/>
          <p:cNvGrpSpPr>
            <a:grpSpLocks/>
          </p:cNvGrpSpPr>
          <p:nvPr/>
        </p:nvGrpSpPr>
        <p:grpSpPr bwMode="auto">
          <a:xfrm>
            <a:off x="-228600" y="0"/>
            <a:ext cx="9525000" cy="6858000"/>
            <a:chOff x="48" y="-6"/>
            <a:chExt cx="5631" cy="4271"/>
          </a:xfrm>
        </p:grpSpPr>
        <p:pic>
          <p:nvPicPr>
            <p:cNvPr id="58381"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4"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5"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6"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8"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57200" y="533400"/>
            <a:ext cx="8229600" cy="4525963"/>
          </a:xfrm>
        </p:spPr>
        <p:txBody>
          <a:bodyPr/>
          <a:lstStyle/>
          <a:p>
            <a:endParaRPr lang="en-US" altLang="vi-VN" sz="3900" b="1">
              <a:solidFill>
                <a:schemeClr val="accent2"/>
              </a:solidFill>
              <a:latin typeface="Times New Roman" pitchFamily="18" charset="0"/>
            </a:endParaRPr>
          </a:p>
          <a:p>
            <a:endParaRPr lang="en-US" altLang="vi-VN" sz="3900" b="1">
              <a:solidFill>
                <a:schemeClr val="accent2"/>
              </a:solidFill>
              <a:latin typeface="Times New Roman" pitchFamily="18" charset="0"/>
            </a:endParaRPr>
          </a:p>
        </p:txBody>
      </p:sp>
      <p:pic>
        <p:nvPicPr>
          <p:cNvPr id="60419" name="Picture 3" descr="Bouque_of_pink_ross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67000"/>
            <a:ext cx="3886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WordArt 4"/>
          <p:cNvSpPr>
            <a:spLocks noChangeArrowheads="1" noChangeShapeType="1" noTextEdit="1"/>
          </p:cNvSpPr>
          <p:nvPr/>
        </p:nvSpPr>
        <p:spPr bwMode="auto">
          <a:xfrm>
            <a:off x="1614488" y="0"/>
            <a:ext cx="5915025" cy="2438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vi-VN" sz="3600" kern="10">
                <a:ln w="9525">
                  <a:solidFill>
                    <a:srgbClr val="FF0000"/>
                  </a:solidFill>
                  <a:round/>
                  <a:headEnd/>
                  <a:tailEnd/>
                </a:ln>
                <a:solidFill>
                  <a:srgbClr val="000000"/>
                </a:solidFill>
                <a:latin typeface="Times New Roman"/>
                <a:cs typeface="Times New Roman"/>
              </a:rPr>
              <a:t>Kính chúc quý thầy cô sức khỏe!</a:t>
            </a:r>
          </a:p>
          <a:p>
            <a:pPr algn="ctr"/>
            <a:endParaRPr lang="vi-VN" sz="3600" kern="10">
              <a:ln w="9525">
                <a:solidFill>
                  <a:srgbClr val="FF0000"/>
                </a:solidFill>
                <a:round/>
                <a:headEnd/>
                <a:tailEnd/>
              </a:ln>
              <a:solidFill>
                <a:srgbClr val="000000"/>
              </a:solidFill>
              <a:latin typeface="Times New Roman"/>
              <a:cs typeface="Times New Roman"/>
            </a:endParaRPr>
          </a:p>
        </p:txBody>
      </p:sp>
      <p:sp>
        <p:nvSpPr>
          <p:cNvPr id="60421" name="WordArt 5"/>
          <p:cNvSpPr>
            <a:spLocks noChangeArrowheads="1" noChangeShapeType="1" noTextEdit="1"/>
          </p:cNvSpPr>
          <p:nvPr/>
        </p:nvSpPr>
        <p:spPr bwMode="auto">
          <a:xfrm>
            <a:off x="2651125" y="1390650"/>
            <a:ext cx="3800475" cy="1047750"/>
          </a:xfrm>
          <a:prstGeom prst="rect">
            <a:avLst/>
          </a:prstGeom>
        </p:spPr>
        <p:txBody>
          <a:bodyPr wrap="none" fromWordArt="1">
            <a:prstTxWarp prst="textPlain">
              <a:avLst>
                <a:gd name="adj" fmla="val 50000"/>
              </a:avLst>
            </a:prstTxWarp>
          </a:bodyPr>
          <a:lstStyle/>
          <a:p>
            <a:pPr algn="ctr"/>
            <a:r>
              <a:rPr lang="pt-BR" sz="3600"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Chúc các em học tốt!</a:t>
            </a:r>
            <a:endParaRPr lang="vi-VN" sz="3600"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pic>
        <p:nvPicPr>
          <p:cNvPr id="60422" name="Picture 6"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984724">
            <a:off x="228600" y="7620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37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24" name="WordArt 8"/>
          <p:cNvSpPr>
            <a:spLocks noChangeArrowheads="1" noChangeShapeType="1" noTextEdit="1"/>
          </p:cNvSpPr>
          <p:nvPr/>
        </p:nvSpPr>
        <p:spPr bwMode="auto">
          <a:xfrm>
            <a:off x="1766888" y="1447800"/>
            <a:ext cx="5915025" cy="2438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vi-VN" sz="3600" kern="10">
                <a:ln w="9525">
                  <a:solidFill>
                    <a:srgbClr val="FF0000"/>
                  </a:solidFill>
                  <a:round/>
                  <a:headEnd/>
                  <a:tailEnd/>
                </a:ln>
                <a:solidFill>
                  <a:srgbClr val="000000"/>
                </a:solidFill>
                <a:latin typeface="Times New Roman"/>
                <a:cs typeface="Times New Roman"/>
              </a:rPr>
              <a:t>Kính chúc quý thầy cô sức khỏe!</a:t>
            </a:r>
          </a:p>
          <a:p>
            <a:pPr algn="ctr"/>
            <a:endParaRPr lang="vi-VN" sz="3600" kern="10">
              <a:ln w="9525">
                <a:solidFill>
                  <a:srgbClr val="FF0000"/>
                </a:solidFill>
                <a:round/>
                <a:headEnd/>
                <a:tailEnd/>
              </a:ln>
              <a:solidFill>
                <a:srgbClr val="000000"/>
              </a:solidFill>
              <a:latin typeface="Times New Roman"/>
              <a:cs typeface="Times New Roman"/>
            </a:endParaRPr>
          </a:p>
        </p:txBody>
      </p:sp>
      <p:sp>
        <p:nvSpPr>
          <p:cNvPr id="60425" name="WordArt 9"/>
          <p:cNvSpPr>
            <a:spLocks noChangeArrowheads="1" noChangeShapeType="1" noTextEdit="1"/>
          </p:cNvSpPr>
          <p:nvPr/>
        </p:nvSpPr>
        <p:spPr bwMode="auto">
          <a:xfrm>
            <a:off x="2803525" y="2609850"/>
            <a:ext cx="3800475" cy="1047750"/>
          </a:xfrm>
          <a:prstGeom prst="rect">
            <a:avLst/>
          </a:prstGeom>
        </p:spPr>
        <p:txBody>
          <a:bodyPr wrap="none" fromWordArt="1">
            <a:prstTxWarp prst="textPlain">
              <a:avLst>
                <a:gd name="adj" fmla="val 50000"/>
              </a:avLst>
            </a:prstTxWarp>
          </a:bodyPr>
          <a:lstStyle/>
          <a:p>
            <a:pPr algn="ctr"/>
            <a:r>
              <a:rPr lang="pt-BR" sz="3600"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Chúc các em học tốt!</a:t>
            </a:r>
            <a:endParaRPr lang="vi-VN" sz="3600" kern="1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pic>
        <p:nvPicPr>
          <p:cNvPr id="60426" name="Picture 10" descr="Bouque_of_pink_ross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3886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1"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984724">
            <a:off x="628650" y="6858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0428" name="Picture 12"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786959">
            <a:off x="704850" y="436245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0429" name="Picture 13"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4924216">
            <a:off x="7162800" y="3810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0430" name="Picture 14" descr="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984724">
            <a:off x="6553200" y="31242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533400" y="6096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 </a:t>
            </a:r>
          </a:p>
        </p:txBody>
      </p:sp>
      <p:sp>
        <p:nvSpPr>
          <p:cNvPr id="25606" name="AutoShape 6"/>
          <p:cNvSpPr>
            <a:spLocks noChangeArrowheads="1"/>
          </p:cNvSpPr>
          <p:nvPr/>
        </p:nvSpPr>
        <p:spPr bwMode="auto">
          <a:xfrm>
            <a:off x="2743200" y="990600"/>
            <a:ext cx="5181600" cy="1066800"/>
          </a:xfrm>
          <a:prstGeom prst="cloudCallout">
            <a:avLst>
              <a:gd name="adj1" fmla="val -23102"/>
              <a:gd name="adj2" fmla="val 6800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vi-VN" sz="3200">
                <a:solidFill>
                  <a:srgbClr val="FF0000"/>
                </a:solidFill>
                <a:latin typeface="Times New Roman" pitchFamily="18" charset="0"/>
              </a:rPr>
              <a:t>Kiểm tra bài cũ</a:t>
            </a:r>
            <a:r>
              <a:rPr lang="en-US" altLang="vi-VN" sz="3200">
                <a:solidFill>
                  <a:srgbClr val="FF0000"/>
                </a:solidFill>
              </a:rPr>
              <a:t> :</a:t>
            </a:r>
          </a:p>
        </p:txBody>
      </p:sp>
      <p:sp>
        <p:nvSpPr>
          <p:cNvPr id="25607" name="Text Box 7"/>
          <p:cNvSpPr txBox="1">
            <a:spLocks noChangeArrowheads="1"/>
          </p:cNvSpPr>
          <p:nvPr/>
        </p:nvSpPr>
        <p:spPr bwMode="auto">
          <a:xfrm>
            <a:off x="609600" y="2286000"/>
            <a:ext cx="6477000" cy="51911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a:latin typeface="Times New Roman" pitchFamily="18" charset="0"/>
              </a:rPr>
              <a:t>Nêu tên các bộ phận của cây?</a:t>
            </a:r>
          </a:p>
        </p:txBody>
      </p:sp>
      <p:sp>
        <p:nvSpPr>
          <p:cNvPr id="25610" name="Text Box 10"/>
          <p:cNvSpPr txBox="1">
            <a:spLocks noChangeArrowheads="1"/>
          </p:cNvSpPr>
          <p:nvPr/>
        </p:nvSpPr>
        <p:spPr bwMode="auto">
          <a:xfrm>
            <a:off x="685800" y="3581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0000CC"/>
                </a:solidFill>
                <a:latin typeface="Times New Roman" pitchFamily="18" charset="0"/>
              </a:rPr>
              <a:t>Mỗi cây thường có rễ, thân, lá, hoa và quả.</a:t>
            </a:r>
          </a:p>
        </p:txBody>
      </p:sp>
      <p:grpSp>
        <p:nvGrpSpPr>
          <p:cNvPr id="25611" name="Group 11"/>
          <p:cNvGrpSpPr>
            <a:grpSpLocks/>
          </p:cNvGrpSpPr>
          <p:nvPr/>
        </p:nvGrpSpPr>
        <p:grpSpPr bwMode="auto">
          <a:xfrm>
            <a:off x="-152400" y="-152400"/>
            <a:ext cx="9296400" cy="7239000"/>
            <a:chOff x="48" y="-6"/>
            <a:chExt cx="5631" cy="4271"/>
          </a:xfrm>
        </p:grpSpPr>
        <p:pic>
          <p:nvPicPr>
            <p:cNvPr id="25612"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7" descr="CRNRC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8" descr="CRNRC4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9" descr="CRNRC4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0" descr="CRNRC4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XMSTRE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23" name="Picture 23" descr="2457062076_4580ae2874_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819400"/>
            <a:ext cx="6172200" cy="3886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5625" name="Picture 25" descr="70490"/>
          <p:cNvPicPr>
            <a:picLocks noChangeAspect="1" noChangeArrowheads="1"/>
          </p:cNvPicPr>
          <p:nvPr/>
        </p:nvPicPr>
        <p:blipFill>
          <a:blip r:embed="rId8" cstate="print">
            <a:lum bright="12000" contrast="20000"/>
            <a:extLst>
              <a:ext uri="{28A0092B-C50C-407E-A947-70E740481C1C}">
                <a14:useLocalDpi xmlns:a14="http://schemas.microsoft.com/office/drawing/2010/main" val="0"/>
              </a:ext>
            </a:extLst>
          </a:blip>
          <a:srcRect/>
          <a:stretch>
            <a:fillRect/>
          </a:stretch>
        </p:blipFill>
        <p:spPr bwMode="auto">
          <a:xfrm>
            <a:off x="4572000" y="2819400"/>
            <a:ext cx="1524000" cy="1087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5623"/>
                                        </p:tgtEl>
                                        <p:attrNameLst>
                                          <p:attrName>ppt_x</p:attrName>
                                        </p:attrNameLst>
                                      </p:cBhvr>
                                      <p:tavLst>
                                        <p:tav tm="0">
                                          <p:val>
                                            <p:strVal val="ppt_x"/>
                                          </p:val>
                                        </p:tav>
                                        <p:tav tm="100000">
                                          <p:val>
                                            <p:strVal val="ppt_x"/>
                                          </p:val>
                                        </p:tav>
                                      </p:tavLst>
                                    </p:anim>
                                    <p:anim calcmode="lin" valueType="num">
                                      <p:cBhvr additive="base">
                                        <p:cTn id="7" dur="500"/>
                                        <p:tgtEl>
                                          <p:spTgt spid="25623"/>
                                        </p:tgtEl>
                                        <p:attrNameLst>
                                          <p:attrName>ppt_y</p:attrName>
                                        </p:attrNameLst>
                                      </p:cBhvr>
                                      <p:tavLst>
                                        <p:tav tm="0">
                                          <p:val>
                                            <p:strVal val="ppt_y"/>
                                          </p:val>
                                        </p:tav>
                                        <p:tav tm="100000">
                                          <p:val>
                                            <p:strVal val="1+ppt_h/2"/>
                                          </p:val>
                                        </p:tav>
                                      </p:tavLst>
                                    </p:anim>
                                    <p:set>
                                      <p:cBhvr>
                                        <p:cTn id="8" dur="1" fill="hold">
                                          <p:stCondLst>
                                            <p:cond delay="499"/>
                                          </p:stCondLst>
                                        </p:cTn>
                                        <p:tgtEl>
                                          <p:spTgt spid="2562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5625"/>
                                        </p:tgtEl>
                                        <p:attrNameLst>
                                          <p:attrName>ppt_x</p:attrName>
                                        </p:attrNameLst>
                                      </p:cBhvr>
                                      <p:tavLst>
                                        <p:tav tm="0">
                                          <p:val>
                                            <p:strVal val="ppt_x"/>
                                          </p:val>
                                        </p:tav>
                                        <p:tav tm="100000">
                                          <p:val>
                                            <p:strVal val="ppt_x"/>
                                          </p:val>
                                        </p:tav>
                                      </p:tavLst>
                                    </p:anim>
                                    <p:anim calcmode="lin" valueType="num">
                                      <p:cBhvr additive="base">
                                        <p:cTn id="11" dur="500"/>
                                        <p:tgtEl>
                                          <p:spTgt spid="25625"/>
                                        </p:tgtEl>
                                        <p:attrNameLst>
                                          <p:attrName>ppt_y</p:attrName>
                                        </p:attrNameLst>
                                      </p:cBhvr>
                                      <p:tavLst>
                                        <p:tav tm="0">
                                          <p:val>
                                            <p:strVal val="ppt_y"/>
                                          </p:val>
                                        </p:tav>
                                        <p:tav tm="100000">
                                          <p:val>
                                            <p:strVal val="1+ppt_h/2"/>
                                          </p:val>
                                        </p:tav>
                                      </p:tavLst>
                                    </p:anim>
                                    <p:set>
                                      <p:cBhvr>
                                        <p:cTn id="12" dur="1" fill="hold">
                                          <p:stCondLst>
                                            <p:cond delay="499"/>
                                          </p:stCondLst>
                                        </p:cTn>
                                        <p:tgtEl>
                                          <p:spTgt spid="25625"/>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5610"/>
                                        </p:tgtEl>
                                        <p:attrNameLst>
                                          <p:attrName>style.visibility</p:attrName>
                                        </p:attrNameLst>
                                      </p:cBhvr>
                                      <p:to>
                                        <p:strVal val="visible"/>
                                      </p:to>
                                    </p:set>
                                    <p:animEffect transition="in" filter="blinds(horizontal)">
                                      <p:cBhvr>
                                        <p:cTn id="15"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533400" y="3810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t> : </a:t>
            </a:r>
          </a:p>
        </p:txBody>
      </p:sp>
      <p:sp>
        <p:nvSpPr>
          <p:cNvPr id="29703" name="Text Box 7"/>
          <p:cNvSpPr txBox="1">
            <a:spLocks noChangeArrowheads="1"/>
          </p:cNvSpPr>
          <p:nvPr/>
        </p:nvSpPr>
        <p:spPr bwMode="auto">
          <a:xfrm>
            <a:off x="3810000" y="3810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a:solidFill>
                  <a:srgbClr val="FF0000"/>
                </a:solidFill>
                <a:latin typeface="Times New Roman" pitchFamily="18" charset="0"/>
              </a:rPr>
              <a:t>Bài 41 : Thân cây</a:t>
            </a:r>
            <a:r>
              <a:rPr lang="en-US" altLang="vi-VN" sz="3600"/>
              <a:t> </a:t>
            </a:r>
          </a:p>
        </p:txBody>
      </p:sp>
      <p:sp>
        <p:nvSpPr>
          <p:cNvPr id="29704" name="Text Box 8"/>
          <p:cNvSpPr txBox="1">
            <a:spLocks noChangeArrowheads="1"/>
          </p:cNvSpPr>
          <p:nvPr/>
        </p:nvSpPr>
        <p:spPr bwMode="auto">
          <a:xfrm>
            <a:off x="838200" y="9906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u="sng">
                <a:solidFill>
                  <a:srgbClr val="0000CC"/>
                </a:solidFill>
                <a:latin typeface="Times New Roman" pitchFamily="18" charset="0"/>
              </a:rPr>
              <a:t>Hoạt động 1</a:t>
            </a:r>
            <a:r>
              <a:rPr lang="en-US" altLang="vi-VN" sz="2400" b="1">
                <a:solidFill>
                  <a:srgbClr val="0000CC"/>
                </a:solidFill>
                <a:latin typeface="Times New Roman" pitchFamily="18" charset="0"/>
              </a:rPr>
              <a:t> : Tìm hiểu về cách mọc của thân cây</a:t>
            </a:r>
          </a:p>
        </p:txBody>
      </p:sp>
      <p:sp>
        <p:nvSpPr>
          <p:cNvPr id="29705" name="Text Box 9"/>
          <p:cNvSpPr txBox="1">
            <a:spLocks noChangeArrowheads="1"/>
          </p:cNvSpPr>
          <p:nvPr/>
        </p:nvSpPr>
        <p:spPr bwMode="auto">
          <a:xfrm>
            <a:off x="152400" y="1371600"/>
            <a:ext cx="8763000" cy="9461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a:solidFill>
                  <a:schemeClr val="bg1"/>
                </a:solidFill>
              </a:rPr>
              <a:t>  </a:t>
            </a:r>
            <a:r>
              <a:rPr lang="en-US" altLang="vi-VN" sz="2800" b="1">
                <a:latin typeface="Times New Roman" pitchFamily="18" charset="0"/>
              </a:rPr>
              <a:t>Chỉ và nói tên các cây có thân mọc đứng, thân leo, thân bò trong các hình sách giáo khoa trang 78 và 79.</a:t>
            </a:r>
          </a:p>
        </p:txBody>
      </p:sp>
      <p:pic>
        <p:nvPicPr>
          <p:cNvPr id="29706" name="Picture 10" descr="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28956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7" name="Picture 11" descr="Copy of Than c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2200"/>
            <a:ext cx="28194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8" name="Picture 12" descr="Copy (3) of Than ca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2743200" cy="1447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09" name="Text Box 13"/>
          <p:cNvSpPr txBox="1">
            <a:spLocks noChangeArrowheads="1"/>
          </p:cNvSpPr>
          <p:nvPr/>
        </p:nvSpPr>
        <p:spPr bwMode="auto">
          <a:xfrm>
            <a:off x="1524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1</a:t>
            </a:r>
          </a:p>
        </p:txBody>
      </p:sp>
      <p:sp>
        <p:nvSpPr>
          <p:cNvPr id="29710" name="Text Box 14"/>
          <p:cNvSpPr txBox="1">
            <a:spLocks noChangeArrowheads="1"/>
          </p:cNvSpPr>
          <p:nvPr/>
        </p:nvSpPr>
        <p:spPr bwMode="auto">
          <a:xfrm>
            <a:off x="32766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2</a:t>
            </a:r>
          </a:p>
        </p:txBody>
      </p:sp>
      <p:sp>
        <p:nvSpPr>
          <p:cNvPr id="29711" name="Text Box 15"/>
          <p:cNvSpPr txBox="1">
            <a:spLocks noChangeArrowheads="1"/>
          </p:cNvSpPr>
          <p:nvPr/>
        </p:nvSpPr>
        <p:spPr bwMode="auto">
          <a:xfrm>
            <a:off x="6248400" y="3352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3</a:t>
            </a:r>
          </a:p>
        </p:txBody>
      </p:sp>
      <p:sp>
        <p:nvSpPr>
          <p:cNvPr id="29712" name="Line 16"/>
          <p:cNvSpPr>
            <a:spLocks noChangeShapeType="1"/>
          </p:cNvSpPr>
          <p:nvPr/>
        </p:nvSpPr>
        <p:spPr bwMode="auto">
          <a:xfrm>
            <a:off x="1600200" y="1828800"/>
            <a:ext cx="21336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713" name="Line 17"/>
          <p:cNvSpPr>
            <a:spLocks noChangeShapeType="1"/>
          </p:cNvSpPr>
          <p:nvPr/>
        </p:nvSpPr>
        <p:spPr bwMode="auto">
          <a:xfrm>
            <a:off x="4419600" y="1828800"/>
            <a:ext cx="20574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714" name="Line 18"/>
          <p:cNvSpPr>
            <a:spLocks noChangeShapeType="1"/>
          </p:cNvSpPr>
          <p:nvPr/>
        </p:nvSpPr>
        <p:spPr bwMode="auto">
          <a:xfrm>
            <a:off x="6858000" y="1828800"/>
            <a:ext cx="10668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715" name="Line 19"/>
          <p:cNvSpPr>
            <a:spLocks noChangeShapeType="1"/>
          </p:cNvSpPr>
          <p:nvPr/>
        </p:nvSpPr>
        <p:spPr bwMode="auto">
          <a:xfrm>
            <a:off x="228600" y="2286000"/>
            <a:ext cx="3810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716" name="Text Box 20"/>
          <p:cNvSpPr txBox="1">
            <a:spLocks noChangeArrowheads="1"/>
          </p:cNvSpPr>
          <p:nvPr/>
        </p:nvSpPr>
        <p:spPr bwMode="auto">
          <a:xfrm>
            <a:off x="1066800" y="16002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0000CC"/>
                </a:solidFill>
                <a:latin typeface="Times New Roman" pitchFamily="18" charset="0"/>
              </a:rPr>
              <a:t>Kể tên một số cây mà em biết.</a:t>
            </a:r>
          </a:p>
        </p:txBody>
      </p:sp>
      <p:sp>
        <p:nvSpPr>
          <p:cNvPr id="29717" name="Line 21"/>
          <p:cNvSpPr>
            <a:spLocks noChangeShapeType="1"/>
          </p:cNvSpPr>
          <p:nvPr/>
        </p:nvSpPr>
        <p:spPr bwMode="auto">
          <a:xfrm>
            <a:off x="8153400" y="1828800"/>
            <a:ext cx="6858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9718" name="Picture 22" descr="Than cay1"/>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762000" y="3886200"/>
            <a:ext cx="3810000" cy="1295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19" name="Picture 23" descr="Copy of Than cay1"/>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724400" y="3886200"/>
            <a:ext cx="3581400" cy="1295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21" name="Picture 25" descr="Copy (2) of Than cay1"/>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4724400" y="5257800"/>
            <a:ext cx="3581400" cy="16002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22" name="Text Box 26"/>
          <p:cNvSpPr txBox="1">
            <a:spLocks noChangeArrowheads="1"/>
          </p:cNvSpPr>
          <p:nvPr/>
        </p:nvSpPr>
        <p:spPr bwMode="auto">
          <a:xfrm>
            <a:off x="762000" y="4724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4</a:t>
            </a:r>
          </a:p>
        </p:txBody>
      </p:sp>
      <p:sp>
        <p:nvSpPr>
          <p:cNvPr id="29723" name="Text Box 27"/>
          <p:cNvSpPr txBox="1">
            <a:spLocks noChangeArrowheads="1"/>
          </p:cNvSpPr>
          <p:nvPr/>
        </p:nvSpPr>
        <p:spPr bwMode="auto">
          <a:xfrm>
            <a:off x="4724400" y="4724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5</a:t>
            </a:r>
          </a:p>
        </p:txBody>
      </p:sp>
      <p:sp>
        <p:nvSpPr>
          <p:cNvPr id="29725" name="Text Box 29"/>
          <p:cNvSpPr txBox="1">
            <a:spLocks noChangeArrowheads="1"/>
          </p:cNvSpPr>
          <p:nvPr/>
        </p:nvSpPr>
        <p:spPr bwMode="auto">
          <a:xfrm>
            <a:off x="47244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7</a:t>
            </a:r>
          </a:p>
        </p:txBody>
      </p:sp>
      <p:pic>
        <p:nvPicPr>
          <p:cNvPr id="29726" name="Picture 30" descr="Su hào FC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257800"/>
            <a:ext cx="3810000" cy="1600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27" name="Text Box 31"/>
          <p:cNvSpPr txBox="1">
            <a:spLocks noChangeArrowheads="1"/>
          </p:cNvSpPr>
          <p:nvPr/>
        </p:nvSpPr>
        <p:spPr bwMode="auto">
          <a:xfrm>
            <a:off x="7620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b="1"/>
              <a:t>6</a:t>
            </a:r>
            <a:endParaRPr lang="en-US"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16">
                                            <p:txEl>
                                              <p:pRg st="0" end="0"/>
                                            </p:txEl>
                                          </p:spTgt>
                                        </p:tgtEl>
                                        <p:attrNameLst>
                                          <p:attrName>style.visibility</p:attrName>
                                        </p:attrNameLst>
                                      </p:cBhvr>
                                      <p:to>
                                        <p:strVal val="visible"/>
                                      </p:to>
                                    </p:set>
                                    <p:animEffect transition="in" filter="blinds(horizontal)">
                                      <p:cBhvr>
                                        <p:cTn id="7" dur="500"/>
                                        <p:tgtEl>
                                          <p:spTgt spid="297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29716">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29716">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29716">
                                            <p:txEl>
                                              <p:pRg st="0" end="0"/>
                                            </p:txEl>
                                          </p:spTgt>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blinds(horizontal)">
                                      <p:cBhvr>
                                        <p:cTn id="16" dur="500"/>
                                        <p:tgtEl>
                                          <p:spTgt spid="297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9704"/>
                                        </p:tgtEl>
                                        <p:attrNameLst>
                                          <p:attrName>style.visibility</p:attrName>
                                        </p:attrNameLst>
                                      </p:cBhvr>
                                      <p:to>
                                        <p:strVal val="visible"/>
                                      </p:to>
                                    </p:set>
                                    <p:animEffect transition="in" filter="blinds(horizontal)">
                                      <p:cBhvr>
                                        <p:cTn id="21" dur="500"/>
                                        <p:tgtEl>
                                          <p:spTgt spid="2970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705"/>
                                        </p:tgtEl>
                                        <p:attrNameLst>
                                          <p:attrName>style.visibility</p:attrName>
                                        </p:attrNameLst>
                                      </p:cBhvr>
                                      <p:to>
                                        <p:strVal val="visible"/>
                                      </p:to>
                                    </p:set>
                                    <p:animEffect transition="in" filter="fade">
                                      <p:cBhvr>
                                        <p:cTn id="24" dur="2000"/>
                                        <p:tgtEl>
                                          <p:spTgt spid="29705"/>
                                        </p:tgtEl>
                                      </p:cBhvr>
                                    </p:animEffect>
                                  </p:childTnLst>
                                </p:cTn>
                              </p:par>
                              <p:par>
                                <p:cTn id="25" presetID="3" presetClass="entr" presetSubtype="10" fill="hold" nodeType="withEffect">
                                  <p:stCondLst>
                                    <p:cond delay="0"/>
                                  </p:stCondLst>
                                  <p:childTnLst>
                                    <p:set>
                                      <p:cBhvr>
                                        <p:cTn id="26" dur="1" fill="hold">
                                          <p:stCondLst>
                                            <p:cond delay="0"/>
                                          </p:stCondLst>
                                        </p:cTn>
                                        <p:tgtEl>
                                          <p:spTgt spid="29706"/>
                                        </p:tgtEl>
                                        <p:attrNameLst>
                                          <p:attrName>style.visibility</p:attrName>
                                        </p:attrNameLst>
                                      </p:cBhvr>
                                      <p:to>
                                        <p:strVal val="visible"/>
                                      </p:to>
                                    </p:set>
                                    <p:animEffect transition="in" filter="blinds(horizontal)">
                                      <p:cBhvr>
                                        <p:cTn id="27" dur="500"/>
                                        <p:tgtEl>
                                          <p:spTgt spid="29706"/>
                                        </p:tgtEl>
                                      </p:cBhvr>
                                    </p:animEffect>
                                  </p:childTnLst>
                                </p:cTn>
                              </p:par>
                              <p:par>
                                <p:cTn id="28" presetID="3" presetClass="entr" presetSubtype="10" fill="hold" nodeType="withEffect">
                                  <p:stCondLst>
                                    <p:cond delay="0"/>
                                  </p:stCondLst>
                                  <p:childTnLst>
                                    <p:set>
                                      <p:cBhvr>
                                        <p:cTn id="29" dur="1" fill="hold">
                                          <p:stCondLst>
                                            <p:cond delay="0"/>
                                          </p:stCondLst>
                                        </p:cTn>
                                        <p:tgtEl>
                                          <p:spTgt spid="29707"/>
                                        </p:tgtEl>
                                        <p:attrNameLst>
                                          <p:attrName>style.visibility</p:attrName>
                                        </p:attrNameLst>
                                      </p:cBhvr>
                                      <p:to>
                                        <p:strVal val="visible"/>
                                      </p:to>
                                    </p:set>
                                    <p:animEffect transition="in" filter="blinds(horizontal)">
                                      <p:cBhvr>
                                        <p:cTn id="30" dur="500"/>
                                        <p:tgtEl>
                                          <p:spTgt spid="29707"/>
                                        </p:tgtEl>
                                      </p:cBhvr>
                                    </p:animEffect>
                                  </p:childTnLst>
                                </p:cTn>
                              </p:par>
                              <p:par>
                                <p:cTn id="31" presetID="3" presetClass="entr" presetSubtype="10" fill="hold" nodeType="withEffect">
                                  <p:stCondLst>
                                    <p:cond delay="0"/>
                                  </p:stCondLst>
                                  <p:childTnLst>
                                    <p:set>
                                      <p:cBhvr>
                                        <p:cTn id="32" dur="1" fill="hold">
                                          <p:stCondLst>
                                            <p:cond delay="0"/>
                                          </p:stCondLst>
                                        </p:cTn>
                                        <p:tgtEl>
                                          <p:spTgt spid="29708"/>
                                        </p:tgtEl>
                                        <p:attrNameLst>
                                          <p:attrName>style.visibility</p:attrName>
                                        </p:attrNameLst>
                                      </p:cBhvr>
                                      <p:to>
                                        <p:strVal val="visible"/>
                                      </p:to>
                                    </p:set>
                                    <p:animEffect transition="in" filter="blinds(horizontal)">
                                      <p:cBhvr>
                                        <p:cTn id="33" dur="500"/>
                                        <p:tgtEl>
                                          <p:spTgt spid="2970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9709"/>
                                        </p:tgtEl>
                                        <p:attrNameLst>
                                          <p:attrName>style.visibility</p:attrName>
                                        </p:attrNameLst>
                                      </p:cBhvr>
                                      <p:to>
                                        <p:strVal val="visible"/>
                                      </p:to>
                                    </p:set>
                                    <p:animEffect transition="in" filter="blinds(horizontal)">
                                      <p:cBhvr>
                                        <p:cTn id="36" dur="500"/>
                                        <p:tgtEl>
                                          <p:spTgt spid="2970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9710"/>
                                        </p:tgtEl>
                                        <p:attrNameLst>
                                          <p:attrName>style.visibility</p:attrName>
                                        </p:attrNameLst>
                                      </p:cBhvr>
                                      <p:to>
                                        <p:strVal val="visible"/>
                                      </p:to>
                                    </p:set>
                                    <p:animEffect transition="in" filter="blinds(horizontal)">
                                      <p:cBhvr>
                                        <p:cTn id="39" dur="500"/>
                                        <p:tgtEl>
                                          <p:spTgt spid="2971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711"/>
                                        </p:tgtEl>
                                        <p:attrNameLst>
                                          <p:attrName>style.visibility</p:attrName>
                                        </p:attrNameLst>
                                      </p:cBhvr>
                                      <p:to>
                                        <p:strVal val="visible"/>
                                      </p:to>
                                    </p:set>
                                    <p:animEffect transition="in" filter="blinds(horizontal)">
                                      <p:cBhvr>
                                        <p:cTn id="42" dur="500"/>
                                        <p:tgtEl>
                                          <p:spTgt spid="29711"/>
                                        </p:tgtEl>
                                      </p:cBhvr>
                                    </p:animEffect>
                                  </p:childTnLst>
                                </p:cTn>
                              </p:par>
                              <p:par>
                                <p:cTn id="43" presetID="3" presetClass="entr" presetSubtype="10" fill="hold" nodeType="withEffect">
                                  <p:stCondLst>
                                    <p:cond delay="0"/>
                                  </p:stCondLst>
                                  <p:childTnLst>
                                    <p:set>
                                      <p:cBhvr>
                                        <p:cTn id="44" dur="1" fill="hold">
                                          <p:stCondLst>
                                            <p:cond delay="0"/>
                                          </p:stCondLst>
                                        </p:cTn>
                                        <p:tgtEl>
                                          <p:spTgt spid="29718"/>
                                        </p:tgtEl>
                                        <p:attrNameLst>
                                          <p:attrName>style.visibility</p:attrName>
                                        </p:attrNameLst>
                                      </p:cBhvr>
                                      <p:to>
                                        <p:strVal val="visible"/>
                                      </p:to>
                                    </p:set>
                                    <p:animEffect transition="in" filter="blinds(horizontal)">
                                      <p:cBhvr>
                                        <p:cTn id="45" dur="500"/>
                                        <p:tgtEl>
                                          <p:spTgt spid="29718"/>
                                        </p:tgtEl>
                                      </p:cBhvr>
                                    </p:animEffect>
                                  </p:childTnLst>
                                </p:cTn>
                              </p:par>
                              <p:par>
                                <p:cTn id="46" presetID="3" presetClass="entr" presetSubtype="10" fill="hold" nodeType="withEffect">
                                  <p:stCondLst>
                                    <p:cond delay="0"/>
                                  </p:stCondLst>
                                  <p:childTnLst>
                                    <p:set>
                                      <p:cBhvr>
                                        <p:cTn id="47" dur="1" fill="hold">
                                          <p:stCondLst>
                                            <p:cond delay="0"/>
                                          </p:stCondLst>
                                        </p:cTn>
                                        <p:tgtEl>
                                          <p:spTgt spid="29719"/>
                                        </p:tgtEl>
                                        <p:attrNameLst>
                                          <p:attrName>style.visibility</p:attrName>
                                        </p:attrNameLst>
                                      </p:cBhvr>
                                      <p:to>
                                        <p:strVal val="visible"/>
                                      </p:to>
                                    </p:set>
                                    <p:animEffect transition="in" filter="blinds(horizontal)">
                                      <p:cBhvr>
                                        <p:cTn id="48" dur="500"/>
                                        <p:tgtEl>
                                          <p:spTgt spid="29719"/>
                                        </p:tgtEl>
                                      </p:cBhvr>
                                    </p:animEffect>
                                  </p:childTnLst>
                                </p:cTn>
                              </p:par>
                              <p:par>
                                <p:cTn id="49" presetID="3" presetClass="entr" presetSubtype="10" fill="hold" nodeType="withEffect">
                                  <p:stCondLst>
                                    <p:cond delay="0"/>
                                  </p:stCondLst>
                                  <p:childTnLst>
                                    <p:set>
                                      <p:cBhvr>
                                        <p:cTn id="50" dur="1" fill="hold">
                                          <p:stCondLst>
                                            <p:cond delay="0"/>
                                          </p:stCondLst>
                                        </p:cTn>
                                        <p:tgtEl>
                                          <p:spTgt spid="29721"/>
                                        </p:tgtEl>
                                        <p:attrNameLst>
                                          <p:attrName>style.visibility</p:attrName>
                                        </p:attrNameLst>
                                      </p:cBhvr>
                                      <p:to>
                                        <p:strVal val="visible"/>
                                      </p:to>
                                    </p:set>
                                    <p:animEffect transition="in" filter="blinds(horizontal)">
                                      <p:cBhvr>
                                        <p:cTn id="51" dur="500"/>
                                        <p:tgtEl>
                                          <p:spTgt spid="2972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9722"/>
                                        </p:tgtEl>
                                        <p:attrNameLst>
                                          <p:attrName>style.visibility</p:attrName>
                                        </p:attrNameLst>
                                      </p:cBhvr>
                                      <p:to>
                                        <p:strVal val="visible"/>
                                      </p:to>
                                    </p:set>
                                    <p:animEffect transition="in" filter="blinds(horizontal)">
                                      <p:cBhvr>
                                        <p:cTn id="54" dur="500"/>
                                        <p:tgtEl>
                                          <p:spTgt spid="2972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9723"/>
                                        </p:tgtEl>
                                        <p:attrNameLst>
                                          <p:attrName>style.visibility</p:attrName>
                                        </p:attrNameLst>
                                      </p:cBhvr>
                                      <p:to>
                                        <p:strVal val="visible"/>
                                      </p:to>
                                    </p:set>
                                    <p:animEffect transition="in" filter="blinds(horizontal)">
                                      <p:cBhvr>
                                        <p:cTn id="57" dur="500"/>
                                        <p:tgtEl>
                                          <p:spTgt spid="2972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725"/>
                                        </p:tgtEl>
                                        <p:attrNameLst>
                                          <p:attrName>style.visibility</p:attrName>
                                        </p:attrNameLst>
                                      </p:cBhvr>
                                      <p:to>
                                        <p:strVal val="visible"/>
                                      </p:to>
                                    </p:set>
                                    <p:animEffect transition="in" filter="blinds(horizontal)">
                                      <p:cBhvr>
                                        <p:cTn id="60" dur="500"/>
                                        <p:tgtEl>
                                          <p:spTgt spid="2972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712"/>
                                        </p:tgtEl>
                                        <p:attrNameLst>
                                          <p:attrName>style.visibility</p:attrName>
                                        </p:attrNameLst>
                                      </p:cBhvr>
                                      <p:to>
                                        <p:strVal val="visible"/>
                                      </p:to>
                                    </p:set>
                                    <p:animEffect transition="in" filter="blinds(horizontal)">
                                      <p:cBhvr>
                                        <p:cTn id="65" dur="500"/>
                                        <p:tgtEl>
                                          <p:spTgt spid="297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9713"/>
                                        </p:tgtEl>
                                        <p:attrNameLst>
                                          <p:attrName>style.visibility</p:attrName>
                                        </p:attrNameLst>
                                      </p:cBhvr>
                                      <p:to>
                                        <p:strVal val="visible"/>
                                      </p:to>
                                    </p:set>
                                    <p:animEffect transition="in" filter="blinds(horizontal)">
                                      <p:cBhvr>
                                        <p:cTn id="68" dur="500"/>
                                        <p:tgtEl>
                                          <p:spTgt spid="297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9714"/>
                                        </p:tgtEl>
                                        <p:attrNameLst>
                                          <p:attrName>style.visibility</p:attrName>
                                        </p:attrNameLst>
                                      </p:cBhvr>
                                      <p:to>
                                        <p:strVal val="visible"/>
                                      </p:to>
                                    </p:set>
                                    <p:animEffect transition="in" filter="blinds(horizontal)">
                                      <p:cBhvr>
                                        <p:cTn id="71" dur="500"/>
                                        <p:tgtEl>
                                          <p:spTgt spid="297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9715"/>
                                        </p:tgtEl>
                                        <p:attrNameLst>
                                          <p:attrName>style.visibility</p:attrName>
                                        </p:attrNameLst>
                                      </p:cBhvr>
                                      <p:to>
                                        <p:strVal val="visible"/>
                                      </p:to>
                                    </p:set>
                                    <p:animEffect transition="in" filter="blinds(horizontal)">
                                      <p:cBhvr>
                                        <p:cTn id="74" dur="500"/>
                                        <p:tgtEl>
                                          <p:spTgt spid="297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9717"/>
                                        </p:tgtEl>
                                        <p:attrNameLst>
                                          <p:attrName>style.visibility</p:attrName>
                                        </p:attrNameLst>
                                      </p:cBhvr>
                                      <p:to>
                                        <p:strVal val="visible"/>
                                      </p:to>
                                    </p:set>
                                    <p:animEffect transition="in" filter="blinds(horizontal)">
                                      <p:cBhvr>
                                        <p:cTn id="77" dur="500"/>
                                        <p:tgtEl>
                                          <p:spTgt spid="2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P spid="29705" grpId="0"/>
      <p:bldP spid="29709" grpId="0" animBg="1"/>
      <p:bldP spid="29710" grpId="0" animBg="1"/>
      <p:bldP spid="29711" grpId="0" animBg="1"/>
      <p:bldP spid="29712" grpId="0" animBg="1"/>
      <p:bldP spid="29713" grpId="0" animBg="1"/>
      <p:bldP spid="29714" grpId="0" animBg="1"/>
      <p:bldP spid="29715" grpId="0" animBg="1"/>
      <p:bldP spid="29716" grpId="0" build="allAtOnce"/>
      <p:bldP spid="29717" grpId="0" animBg="1"/>
      <p:bldP spid="29722" grpId="0" animBg="1"/>
      <p:bldP spid="29723" grpId="0" animBg="1"/>
      <p:bldP spid="297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73" name="Group 153"/>
          <p:cNvGraphicFramePr>
            <a:graphicFrameLocks noGrp="1"/>
          </p:cNvGraphicFramePr>
          <p:nvPr>
            <p:ph/>
          </p:nvPr>
        </p:nvGraphicFramePr>
        <p:xfrm>
          <a:off x="381000" y="2286000"/>
          <a:ext cx="8305800" cy="4162425"/>
        </p:xfrm>
        <a:graphic>
          <a:graphicData uri="http://schemas.openxmlformats.org/drawingml/2006/table">
            <a:tbl>
              <a:tblPr/>
              <a:tblGrid>
                <a:gridCol w="954088"/>
                <a:gridCol w="3373437"/>
                <a:gridCol w="1387475"/>
                <a:gridCol w="1327150"/>
                <a:gridCol w="1263650"/>
              </a:tblGrid>
              <a:tr h="381000">
                <a:tc rowSpan="2">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smtClean="0">
                          <a:ln>
                            <a:noFill/>
                          </a:ln>
                          <a:solidFill>
                            <a:srgbClr val="0000CC"/>
                          </a:solidFill>
                          <a:effectLst/>
                          <a:latin typeface="Arial" charset="0"/>
                        </a:rPr>
                        <a:t>Hình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smtClean="0">
                          <a:ln>
                            <a:noFill/>
                          </a:ln>
                          <a:solidFill>
                            <a:srgbClr val="0000CC"/>
                          </a:solidFill>
                          <a:effectLst/>
                          <a:latin typeface="Arial" charset="0"/>
                        </a:rPr>
                        <a:t>Tên cây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smtClean="0">
                          <a:ln>
                            <a:noFill/>
                          </a:ln>
                          <a:solidFill>
                            <a:srgbClr val="0000CC"/>
                          </a:solidFill>
                          <a:effectLst/>
                          <a:latin typeface="Arial" charset="0"/>
                        </a:rPr>
                        <a:t>Cách mọc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r>
              <a:tr h="350838">
                <a:tc vMerge="1">
                  <a:txBody>
                    <a:bodyPr/>
                    <a:lstStyle/>
                    <a:p>
                      <a:endParaRPr lang="vi-VN"/>
                    </a:p>
                  </a:txBody>
                  <a:tcPr/>
                </a:tc>
                <a:tc vMerge="1">
                  <a:txBody>
                    <a:bodyPr/>
                    <a:lstStyle/>
                    <a:p>
                      <a:endParaRPr lang="vi-VN"/>
                    </a:p>
                  </a:txBody>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smtClean="0">
                          <a:ln>
                            <a:noFill/>
                          </a:ln>
                          <a:solidFill>
                            <a:srgbClr val="0000CC"/>
                          </a:solidFill>
                          <a:effectLst/>
                          <a:latin typeface="Arial" charset="0"/>
                        </a:rPr>
                        <a:t>Đứng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smtClean="0">
                          <a:ln>
                            <a:noFill/>
                          </a:ln>
                          <a:solidFill>
                            <a:srgbClr val="0000CC"/>
                          </a:solidFill>
                          <a:effectLst/>
                          <a:latin typeface="Arial" charset="0"/>
                        </a:rPr>
                        <a:t>Leo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0" i="0" u="none" strike="noStrike" cap="none" normalizeH="0" baseline="0" smtClean="0">
                          <a:ln>
                            <a:noFill/>
                          </a:ln>
                          <a:solidFill>
                            <a:srgbClr val="0000CC"/>
                          </a:solidFill>
                          <a:effectLst/>
                          <a:latin typeface="Arial" charset="0"/>
                        </a:rPr>
                        <a:t>Bò</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smtClean="0">
                          <a:ln>
                            <a:noFill/>
                          </a:ln>
                          <a:solidFill>
                            <a:srgbClr val="0000CC"/>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smtClean="0">
                          <a:ln>
                            <a:noFill/>
                          </a:ln>
                          <a:solidFill>
                            <a:srgbClr val="0000CC"/>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smtClean="0">
                          <a:ln>
                            <a:noFill/>
                          </a:ln>
                          <a:solidFill>
                            <a:srgbClr val="0000CC"/>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smtClean="0">
                          <a:ln>
                            <a:noFill/>
                          </a:ln>
                          <a:solidFill>
                            <a:srgbClr val="0000CC"/>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smtClean="0">
                          <a:ln>
                            <a:noFill/>
                          </a:ln>
                          <a:solidFill>
                            <a:srgbClr val="0000CC"/>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smtClean="0">
                          <a:ln>
                            <a:noFill/>
                          </a:ln>
                          <a:solidFill>
                            <a:srgbClr val="0000CC"/>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vi-VN" sz="2400" b="1" i="0" u="none" strike="noStrike" cap="none" normalizeH="0" baseline="0" smtClean="0">
                          <a:ln>
                            <a:noFill/>
                          </a:ln>
                          <a:solidFill>
                            <a:srgbClr val="0000CC"/>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charset="0"/>
                        </a:defRPr>
                      </a:lvl1pPr>
                      <a:lvl2pPr>
                        <a:spcBef>
                          <a:spcPct val="20000"/>
                        </a:spcBef>
                        <a:buClr>
                          <a:schemeClr val="accent2"/>
                        </a:buClr>
                        <a:buSzPct val="70000"/>
                        <a:buFont typeface="Wingdings" pitchFamily="2" charset="2"/>
                        <a:defRPr sz="2200">
                          <a:solidFill>
                            <a:schemeClr val="tx1"/>
                          </a:solidFill>
                          <a:latin typeface="Arial" charset="0"/>
                        </a:defRPr>
                      </a:lvl2pPr>
                      <a:lvl3pPr>
                        <a:spcBef>
                          <a:spcPct val="20000"/>
                        </a:spcBef>
                        <a:buClr>
                          <a:schemeClr val="accent1"/>
                        </a:buClr>
                        <a:buSzPct val="70000"/>
                        <a:buFont typeface="Wingdings" pitchFamily="2" charset="2"/>
                        <a:defRPr sz="2100">
                          <a:solidFill>
                            <a:schemeClr val="tx1"/>
                          </a:solidFill>
                          <a:latin typeface="Arial" charset="0"/>
                        </a:defRPr>
                      </a:lvl3pPr>
                      <a:lvl4pPr>
                        <a:spcBef>
                          <a:spcPct val="20000"/>
                        </a:spcBef>
                        <a:buClr>
                          <a:schemeClr val="tx2"/>
                        </a:buClr>
                        <a:buSzPct val="75000"/>
                        <a:buFont typeface="Wingdings" pitchFamily="2" charset="2"/>
                        <a:defRPr>
                          <a:solidFill>
                            <a:schemeClr val="tx1"/>
                          </a:solidFill>
                          <a:latin typeface="Arial" charset="0"/>
                        </a:defRPr>
                      </a:lvl4pPr>
                      <a:lvl5pPr>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vi-VN" altLang="vi-VN"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6" name="Text Box 36"/>
          <p:cNvSpPr txBox="1">
            <a:spLocks noChangeArrowheads="1"/>
          </p:cNvSpPr>
          <p:nvPr/>
        </p:nvSpPr>
        <p:spPr bwMode="auto">
          <a:xfrm>
            <a:off x="228600" y="1066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latin typeface="Times New Roman" pitchFamily="18" charset="0"/>
            </a:endParaRPr>
          </a:p>
        </p:txBody>
      </p:sp>
      <p:sp>
        <p:nvSpPr>
          <p:cNvPr id="30760" name="Text Box 40"/>
          <p:cNvSpPr txBox="1">
            <a:spLocks noChangeArrowheads="1"/>
          </p:cNvSpPr>
          <p:nvPr/>
        </p:nvSpPr>
        <p:spPr bwMode="auto">
          <a:xfrm>
            <a:off x="1676400" y="2057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ltLang="vi-VN">
              <a:latin typeface="Times New Roman" pitchFamily="18" charset="0"/>
            </a:endParaRPr>
          </a:p>
        </p:txBody>
      </p:sp>
      <p:sp>
        <p:nvSpPr>
          <p:cNvPr id="30761" name="Text Box 41"/>
          <p:cNvSpPr txBox="1">
            <a:spLocks noChangeArrowheads="1"/>
          </p:cNvSpPr>
          <p:nvPr/>
        </p:nvSpPr>
        <p:spPr bwMode="auto">
          <a:xfrm>
            <a:off x="2819400" y="1676400"/>
            <a:ext cx="4343400" cy="519113"/>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0000FF"/>
                </a:solidFill>
              </a:rPr>
              <a:t>     </a:t>
            </a:r>
            <a:r>
              <a:rPr lang="en-US" altLang="vi-VN" sz="2800" b="1" u="sng">
                <a:solidFill>
                  <a:srgbClr val="0000FF"/>
                </a:solidFill>
                <a:latin typeface="Times New Roman" pitchFamily="18" charset="0"/>
              </a:rPr>
              <a:t>Phiếu học tập</a:t>
            </a:r>
          </a:p>
        </p:txBody>
      </p:sp>
      <p:sp>
        <p:nvSpPr>
          <p:cNvPr id="30768" name="Text Box 48"/>
          <p:cNvSpPr txBox="1">
            <a:spLocks noChangeArrowheads="1"/>
          </p:cNvSpPr>
          <p:nvPr/>
        </p:nvSpPr>
        <p:spPr bwMode="auto">
          <a:xfrm>
            <a:off x="3733800" y="1287463"/>
            <a:ext cx="1143000" cy="366712"/>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30770" name="Text Box 50"/>
          <p:cNvSpPr txBox="1">
            <a:spLocks noChangeArrowheads="1"/>
          </p:cNvSpPr>
          <p:nvPr/>
        </p:nvSpPr>
        <p:spPr bwMode="auto">
          <a:xfrm>
            <a:off x="457200" y="1035050"/>
            <a:ext cx="7924800" cy="9461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a:solidFill>
                  <a:schemeClr val="bg1"/>
                </a:solidFill>
              </a:rPr>
              <a:t>  </a:t>
            </a:r>
            <a:r>
              <a:rPr lang="en-US" altLang="vi-VN" sz="2800" b="1">
                <a:latin typeface="Times New Roman" pitchFamily="18" charset="0"/>
              </a:rPr>
              <a:t>Chỉ và nói tên các cây có thân mọc đứng, thân leo, thân bò.</a:t>
            </a:r>
          </a:p>
        </p:txBody>
      </p:sp>
      <p:sp>
        <p:nvSpPr>
          <p:cNvPr id="30772" name="Text Box 52"/>
          <p:cNvSpPr txBox="1">
            <a:spLocks noChangeArrowheads="1"/>
          </p:cNvSpPr>
          <p:nvPr/>
        </p:nvSpPr>
        <p:spPr bwMode="auto">
          <a:xfrm>
            <a:off x="533400" y="6238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vi-VN" sz="2800" u="sng">
                <a:latin typeface="Times New Roman" pitchFamily="18" charset="0"/>
              </a:rPr>
              <a:t>Tự nhiên và xã hội</a:t>
            </a:r>
            <a:r>
              <a:rPr lang="en-US" altLang="vi-VN">
                <a:latin typeface="Times New Roman" pitchFamily="18" charset="0"/>
              </a:rPr>
              <a:t> : </a:t>
            </a:r>
          </a:p>
        </p:txBody>
      </p:sp>
      <p:sp>
        <p:nvSpPr>
          <p:cNvPr id="30773" name="Text Box 53"/>
          <p:cNvSpPr txBox="1">
            <a:spLocks noChangeArrowheads="1"/>
          </p:cNvSpPr>
          <p:nvPr/>
        </p:nvSpPr>
        <p:spPr bwMode="auto">
          <a:xfrm>
            <a:off x="3810000" y="50165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600">
                <a:solidFill>
                  <a:srgbClr val="FF0000"/>
                </a:solidFill>
                <a:latin typeface="Times New Roman" pitchFamily="18" charset="0"/>
              </a:rPr>
              <a:t>Bài 41 : Thân cây</a:t>
            </a:r>
            <a:r>
              <a:rPr lang="en-US" altLang="vi-VN" sz="3600"/>
              <a:t> </a:t>
            </a:r>
          </a:p>
        </p:txBody>
      </p:sp>
      <p:sp>
        <p:nvSpPr>
          <p:cNvPr id="30774" name="Line 54"/>
          <p:cNvSpPr>
            <a:spLocks noChangeShapeType="1"/>
          </p:cNvSpPr>
          <p:nvPr/>
        </p:nvSpPr>
        <p:spPr bwMode="auto">
          <a:xfrm>
            <a:off x="1905000" y="1524000"/>
            <a:ext cx="57912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775" name="Line 55"/>
          <p:cNvSpPr>
            <a:spLocks noChangeShapeType="1"/>
          </p:cNvSpPr>
          <p:nvPr/>
        </p:nvSpPr>
        <p:spPr bwMode="auto">
          <a:xfrm>
            <a:off x="533400" y="1905000"/>
            <a:ext cx="1752600" cy="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0776" name="Group 56"/>
          <p:cNvGrpSpPr>
            <a:grpSpLocks/>
          </p:cNvGrpSpPr>
          <p:nvPr/>
        </p:nvGrpSpPr>
        <p:grpSpPr bwMode="auto">
          <a:xfrm>
            <a:off x="-228600" y="0"/>
            <a:ext cx="9525000" cy="6858000"/>
            <a:chOff x="48" y="-6"/>
            <a:chExt cx="5631" cy="4271"/>
          </a:xfrm>
        </p:grpSpPr>
        <p:pic>
          <p:nvPicPr>
            <p:cNvPr id="30777" name="Picture 15" descr="XMSTR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4" y="672"/>
              <a:ext cx="139"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8" name="Picture 15" descr="XMSTR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5" y="480"/>
              <a:ext cx="14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9" name="Picture 15" descr="XMSTR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39" y="-1769"/>
              <a:ext cx="177"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0" name="Picture 7" descr="CRNRC4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 y="-6"/>
              <a:ext cx="951"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1" name="Picture 8" descr="CRNRC4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 y="0"/>
              <a:ext cx="8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2" name="Picture 9" descr="CRNRC4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 y="3552"/>
              <a:ext cx="96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3" name="Picture 10" descr="CRNRC4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 y="3614"/>
              <a:ext cx="100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4" name="Picture 15" descr="XMSTR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813" y="2264"/>
              <a:ext cx="176"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Than cay1"/>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52400" y="2133600"/>
            <a:ext cx="4267200" cy="220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11" name="Picture 3" descr="Copy of Than cay1"/>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572000" y="2133600"/>
            <a:ext cx="4419600" cy="220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5" descr="Copy (2) of Than cay1"/>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4572000" y="4419600"/>
            <a:ext cx="4419600" cy="2438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8619" name="Text Box 11"/>
          <p:cNvSpPr txBox="1">
            <a:spLocks noChangeArrowheads="1"/>
          </p:cNvSpPr>
          <p:nvPr/>
        </p:nvSpPr>
        <p:spPr bwMode="auto">
          <a:xfrm>
            <a:off x="152400" y="3886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4</a:t>
            </a:r>
          </a:p>
        </p:txBody>
      </p:sp>
      <p:sp>
        <p:nvSpPr>
          <p:cNvPr id="68620" name="Text Box 12"/>
          <p:cNvSpPr txBox="1">
            <a:spLocks noChangeArrowheads="1"/>
          </p:cNvSpPr>
          <p:nvPr/>
        </p:nvSpPr>
        <p:spPr bwMode="auto">
          <a:xfrm>
            <a:off x="4572000" y="3886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5</a:t>
            </a:r>
          </a:p>
        </p:txBody>
      </p:sp>
      <p:sp>
        <p:nvSpPr>
          <p:cNvPr id="68622" name="Text Box 14"/>
          <p:cNvSpPr txBox="1">
            <a:spLocks noChangeArrowheads="1"/>
          </p:cNvSpPr>
          <p:nvPr/>
        </p:nvSpPr>
        <p:spPr bwMode="auto">
          <a:xfrm>
            <a:off x="4572000" y="64008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7</a:t>
            </a:r>
          </a:p>
        </p:txBody>
      </p:sp>
      <p:pic>
        <p:nvPicPr>
          <p:cNvPr id="68624" name="Picture 16" descr="Than cay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2400"/>
            <a:ext cx="28956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25" name="Picture 17" descr="Copy of Than cay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52400"/>
            <a:ext cx="28194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8626" name="Picture 18" descr="Copy (3) of Than cay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52400"/>
            <a:ext cx="2743200" cy="1905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8627" name="Text Box 19"/>
          <p:cNvSpPr txBox="1">
            <a:spLocks noChangeArrowheads="1"/>
          </p:cNvSpPr>
          <p:nvPr/>
        </p:nvSpPr>
        <p:spPr bwMode="auto">
          <a:xfrm>
            <a:off x="2286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1</a:t>
            </a:r>
          </a:p>
        </p:txBody>
      </p:sp>
      <p:sp>
        <p:nvSpPr>
          <p:cNvPr id="68628" name="Text Box 20"/>
          <p:cNvSpPr txBox="1">
            <a:spLocks noChangeArrowheads="1"/>
          </p:cNvSpPr>
          <p:nvPr/>
        </p:nvSpPr>
        <p:spPr bwMode="auto">
          <a:xfrm>
            <a:off x="32766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2</a:t>
            </a:r>
          </a:p>
        </p:txBody>
      </p:sp>
      <p:sp>
        <p:nvSpPr>
          <p:cNvPr id="68629" name="Text Box 21"/>
          <p:cNvSpPr txBox="1">
            <a:spLocks noChangeArrowheads="1"/>
          </p:cNvSpPr>
          <p:nvPr/>
        </p:nvSpPr>
        <p:spPr bwMode="auto">
          <a:xfrm>
            <a:off x="6248400" y="16002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3</a:t>
            </a:r>
          </a:p>
        </p:txBody>
      </p:sp>
      <p:pic>
        <p:nvPicPr>
          <p:cNvPr id="68630" name="Picture 22" descr="Su hào FC0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4419600"/>
            <a:ext cx="4191000" cy="2362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8631" name="Text Box 23"/>
          <p:cNvSpPr txBox="1">
            <a:spLocks noChangeArrowheads="1"/>
          </p:cNvSpPr>
          <p:nvPr/>
        </p:nvSpPr>
        <p:spPr bwMode="auto">
          <a:xfrm>
            <a:off x="228600" y="63246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vi-VN" altLang="vi-VN"/>
          </a:p>
        </p:txBody>
      </p:sp>
      <p:sp>
        <p:nvSpPr>
          <p:cNvPr id="33795" name="Rectangle 3"/>
          <p:cNvSpPr>
            <a:spLocks noGrp="1" noChangeArrowheads="1"/>
          </p:cNvSpPr>
          <p:nvPr>
            <p:ph type="body" idx="1"/>
          </p:nvPr>
        </p:nvSpPr>
        <p:spPr/>
        <p:txBody>
          <a:bodyPr/>
          <a:lstStyle/>
          <a:p>
            <a:endParaRPr lang="vi-VN" altLang="vi-VN"/>
          </a:p>
        </p:txBody>
      </p:sp>
      <p:pic>
        <p:nvPicPr>
          <p:cNvPr id="33796" name="Picture 4" descr="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00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3200400" y="6019800"/>
            <a:ext cx="2590800" cy="519113"/>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   </a:t>
            </a:r>
            <a:r>
              <a:rPr lang="en-US" altLang="vi-VN" sz="2800"/>
              <a:t>Cây nhãn</a:t>
            </a:r>
          </a:p>
        </p:txBody>
      </p:sp>
      <p:sp>
        <p:nvSpPr>
          <p:cNvPr id="33798" name="Text Box 6"/>
          <p:cNvSpPr txBox="1">
            <a:spLocks noChangeArrowheads="1"/>
          </p:cNvSpPr>
          <p:nvPr/>
        </p:nvSpPr>
        <p:spPr bwMode="auto">
          <a:xfrm>
            <a:off x="152400" y="60960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1</a:t>
            </a:r>
          </a:p>
        </p:txBody>
      </p:sp>
      <p:pic>
        <p:nvPicPr>
          <p:cNvPr id="33800" name="Picture 8" descr="cayxo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39200" cy="6570663"/>
          </a:xfrm>
          <a:prstGeom prst="rect">
            <a:avLst/>
          </a:prstGeom>
          <a:noFill/>
          <a:extLst>
            <a:ext uri="{909E8E84-426E-40DD-AFC4-6F175D3DCCD1}">
              <a14:hiddenFill xmlns:a14="http://schemas.microsoft.com/office/drawing/2010/main">
                <a:solidFill>
                  <a:srgbClr val="FFFFFF"/>
                </a:solidFill>
              </a14:hiddenFill>
            </a:ext>
          </a:extLst>
        </p:spPr>
      </p:pic>
      <p:pic>
        <p:nvPicPr>
          <p:cNvPr id="33805" name="Picture 13" descr="ANd9GcQhimgq6-s09SUlxjLmU_amLRC8_jnwOTDVXESxOhSeKX-zHyUD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
            <a:ext cx="8686800" cy="6400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807" name="AutoShape 15" descr="Z"/>
          <p:cNvSpPr>
            <a:spLocks noChangeAspect="1" noChangeArrowheads="1"/>
          </p:cNvSpPr>
          <p:nvPr/>
        </p:nvSpPr>
        <p:spPr bwMode="auto">
          <a:xfrm>
            <a:off x="762000" y="1676400"/>
            <a:ext cx="2628900" cy="17430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pic>
        <p:nvPicPr>
          <p:cNvPr id="33809" name="Picture 17" descr="vuontuo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52400"/>
            <a:ext cx="8686800" cy="6477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811" name="AutoShape 19" descr="Z"/>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sp>
        <p:nvSpPr>
          <p:cNvPr id="33815" name="AutoShape 23" descr="Z"/>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sp>
        <p:nvSpPr>
          <p:cNvPr id="33817" name="AutoShape 25" descr="Z"/>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pic>
        <p:nvPicPr>
          <p:cNvPr id="33819" name="Picture 27" descr="m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52400"/>
            <a:ext cx="8839200" cy="6477000"/>
          </a:xfrm>
          <a:prstGeom prst="rect">
            <a:avLst/>
          </a:prstGeom>
          <a:solidFill>
            <a:srgbClr val="FF0000"/>
          </a:solidFill>
          <a:ln w="25400">
            <a:solidFill>
              <a:srgbClr val="FF0000"/>
            </a:solidFill>
            <a:miter lim="800000"/>
            <a:headEnd/>
            <a:tailEnd/>
          </a:ln>
        </p:spPr>
      </p:pic>
      <p:sp>
        <p:nvSpPr>
          <p:cNvPr id="33822" name="Text Box 30"/>
          <p:cNvSpPr txBox="1">
            <a:spLocks noChangeArrowheads="1"/>
          </p:cNvSpPr>
          <p:nvPr/>
        </p:nvSpPr>
        <p:spPr bwMode="auto">
          <a:xfrm>
            <a:off x="762000" y="6084888"/>
            <a:ext cx="2133600" cy="544512"/>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xoài</a:t>
            </a:r>
          </a:p>
        </p:txBody>
      </p:sp>
      <p:sp>
        <p:nvSpPr>
          <p:cNvPr id="33823" name="Text Box 31"/>
          <p:cNvSpPr txBox="1">
            <a:spLocks noChangeArrowheads="1"/>
          </p:cNvSpPr>
          <p:nvPr/>
        </p:nvSpPr>
        <p:spPr bwMode="auto">
          <a:xfrm>
            <a:off x="762000" y="6084888"/>
            <a:ext cx="2057400" cy="544512"/>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ổi</a:t>
            </a:r>
          </a:p>
        </p:txBody>
      </p:sp>
      <p:sp>
        <p:nvSpPr>
          <p:cNvPr id="33824" name="Text Box 32"/>
          <p:cNvSpPr txBox="1">
            <a:spLocks noChangeArrowheads="1"/>
          </p:cNvSpPr>
          <p:nvPr/>
        </p:nvSpPr>
        <p:spPr bwMode="auto">
          <a:xfrm>
            <a:off x="762000" y="6096000"/>
            <a:ext cx="2057400" cy="544513"/>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mít</a:t>
            </a:r>
          </a:p>
        </p:txBody>
      </p:sp>
      <p:sp>
        <p:nvSpPr>
          <p:cNvPr id="33825" name="Text Box 33"/>
          <p:cNvSpPr txBox="1">
            <a:spLocks noChangeArrowheads="1"/>
          </p:cNvSpPr>
          <p:nvPr/>
        </p:nvSpPr>
        <p:spPr bwMode="auto">
          <a:xfrm>
            <a:off x="762000" y="6096000"/>
            <a:ext cx="2057400" cy="544513"/>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mận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3796"/>
                                        </p:tgtEl>
                                        <p:attrNameLst>
                                          <p:attrName>ppt_x</p:attrName>
                                        </p:attrNameLst>
                                      </p:cBhvr>
                                      <p:tavLst>
                                        <p:tav tm="0">
                                          <p:val>
                                            <p:strVal val="ppt_x"/>
                                          </p:val>
                                        </p:tav>
                                        <p:tav tm="100000">
                                          <p:val>
                                            <p:strVal val="ppt_x"/>
                                          </p:val>
                                        </p:tav>
                                      </p:tavLst>
                                    </p:anim>
                                    <p:anim calcmode="lin" valueType="num">
                                      <p:cBhvr additive="base">
                                        <p:cTn id="7" dur="500"/>
                                        <p:tgtEl>
                                          <p:spTgt spid="33796"/>
                                        </p:tgtEl>
                                        <p:attrNameLst>
                                          <p:attrName>ppt_y</p:attrName>
                                        </p:attrNameLst>
                                      </p:cBhvr>
                                      <p:tavLst>
                                        <p:tav tm="0">
                                          <p:val>
                                            <p:strVal val="ppt_y"/>
                                          </p:val>
                                        </p:tav>
                                        <p:tav tm="100000">
                                          <p:val>
                                            <p:strVal val="1+ppt_h/2"/>
                                          </p:val>
                                        </p:tav>
                                      </p:tavLst>
                                    </p:anim>
                                    <p:set>
                                      <p:cBhvr>
                                        <p:cTn id="8" dur="1" fill="hold">
                                          <p:stCondLst>
                                            <p:cond delay="499"/>
                                          </p:stCondLst>
                                        </p:cTn>
                                        <p:tgtEl>
                                          <p:spTgt spid="33796"/>
                                        </p:tgtEl>
                                        <p:attrNameLst>
                                          <p:attrName>style.visibility</p:attrName>
                                        </p:attrNameLst>
                                      </p:cBhvr>
                                      <p:to>
                                        <p:strVal val="hidden"/>
                                      </p:to>
                                    </p:set>
                                  </p:childTnLst>
                                </p:cTn>
                              </p:par>
                              <p:par>
                                <p:cTn id="9" presetID="2" presetClass="exit" presetSubtype="4" fill="hold" grpId="1" nodeType="withEffect">
                                  <p:stCondLst>
                                    <p:cond delay="0"/>
                                  </p:stCondLst>
                                  <p:childTnLst>
                                    <p:anim calcmode="lin" valueType="num">
                                      <p:cBhvr additive="base">
                                        <p:cTn id="10" dur="500"/>
                                        <p:tgtEl>
                                          <p:spTgt spid="33797"/>
                                        </p:tgtEl>
                                        <p:attrNameLst>
                                          <p:attrName>ppt_x</p:attrName>
                                        </p:attrNameLst>
                                      </p:cBhvr>
                                      <p:tavLst>
                                        <p:tav tm="0">
                                          <p:val>
                                            <p:strVal val="ppt_x"/>
                                          </p:val>
                                        </p:tav>
                                        <p:tav tm="100000">
                                          <p:val>
                                            <p:strVal val="ppt_x"/>
                                          </p:val>
                                        </p:tav>
                                      </p:tavLst>
                                    </p:anim>
                                    <p:anim calcmode="lin" valueType="num">
                                      <p:cBhvr additive="base">
                                        <p:cTn id="11" dur="500"/>
                                        <p:tgtEl>
                                          <p:spTgt spid="33797"/>
                                        </p:tgtEl>
                                        <p:attrNameLst>
                                          <p:attrName>ppt_y</p:attrName>
                                        </p:attrNameLst>
                                      </p:cBhvr>
                                      <p:tavLst>
                                        <p:tav tm="0">
                                          <p:val>
                                            <p:strVal val="ppt_y"/>
                                          </p:val>
                                        </p:tav>
                                        <p:tav tm="100000">
                                          <p:val>
                                            <p:strVal val="1+ppt_h/2"/>
                                          </p:val>
                                        </p:tav>
                                      </p:tavLst>
                                    </p:anim>
                                    <p:set>
                                      <p:cBhvr>
                                        <p:cTn id="12" dur="1" fill="hold">
                                          <p:stCondLst>
                                            <p:cond delay="499"/>
                                          </p:stCondLst>
                                        </p:cTn>
                                        <p:tgtEl>
                                          <p:spTgt spid="33797"/>
                                        </p:tgtEl>
                                        <p:attrNameLst>
                                          <p:attrName>style.visibility</p:attrName>
                                        </p:attrNameLst>
                                      </p:cBhvr>
                                      <p:to>
                                        <p:strVal val="hidden"/>
                                      </p:to>
                                    </p:set>
                                  </p:childTnLst>
                                </p:cTn>
                              </p:par>
                              <p:par>
                                <p:cTn id="13" presetID="2" presetClass="exit" presetSubtype="4" fill="hold" grpId="1" nodeType="withEffect">
                                  <p:stCondLst>
                                    <p:cond delay="0"/>
                                  </p:stCondLst>
                                  <p:childTnLst>
                                    <p:anim calcmode="lin" valueType="num">
                                      <p:cBhvr additive="base">
                                        <p:cTn id="14" dur="500"/>
                                        <p:tgtEl>
                                          <p:spTgt spid="33798"/>
                                        </p:tgtEl>
                                        <p:attrNameLst>
                                          <p:attrName>ppt_x</p:attrName>
                                        </p:attrNameLst>
                                      </p:cBhvr>
                                      <p:tavLst>
                                        <p:tav tm="0">
                                          <p:val>
                                            <p:strVal val="ppt_x"/>
                                          </p:val>
                                        </p:tav>
                                        <p:tav tm="100000">
                                          <p:val>
                                            <p:strVal val="ppt_x"/>
                                          </p:val>
                                        </p:tav>
                                      </p:tavLst>
                                    </p:anim>
                                    <p:anim calcmode="lin" valueType="num">
                                      <p:cBhvr additive="base">
                                        <p:cTn id="15" dur="500"/>
                                        <p:tgtEl>
                                          <p:spTgt spid="33798"/>
                                        </p:tgtEl>
                                        <p:attrNameLst>
                                          <p:attrName>ppt_y</p:attrName>
                                        </p:attrNameLst>
                                      </p:cBhvr>
                                      <p:tavLst>
                                        <p:tav tm="0">
                                          <p:val>
                                            <p:strVal val="ppt_y"/>
                                          </p:val>
                                        </p:tav>
                                        <p:tav tm="100000">
                                          <p:val>
                                            <p:strVal val="1+ppt_h/2"/>
                                          </p:val>
                                        </p:tav>
                                      </p:tavLst>
                                    </p:anim>
                                    <p:set>
                                      <p:cBhvr>
                                        <p:cTn id="16" dur="1" fill="hold">
                                          <p:stCondLst>
                                            <p:cond delay="499"/>
                                          </p:stCondLst>
                                        </p:cTn>
                                        <p:tgtEl>
                                          <p:spTgt spid="33798"/>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33800"/>
                                        </p:tgtEl>
                                        <p:attrNameLst>
                                          <p:attrName>style.visibility</p:attrName>
                                        </p:attrNameLst>
                                      </p:cBhvr>
                                      <p:to>
                                        <p:strVal val="visible"/>
                                      </p:to>
                                    </p:set>
                                    <p:animEffect transition="in" filter="blinds(horizontal)">
                                      <p:cBhvr>
                                        <p:cTn id="19" dur="500"/>
                                        <p:tgtEl>
                                          <p:spTgt spid="3380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822"/>
                                        </p:tgtEl>
                                        <p:attrNameLst>
                                          <p:attrName>style.visibility</p:attrName>
                                        </p:attrNameLst>
                                      </p:cBhvr>
                                      <p:to>
                                        <p:strVal val="visible"/>
                                      </p:to>
                                    </p:set>
                                    <p:animEffect transition="in" filter="blinds(horizontal)">
                                      <p:cBhvr>
                                        <p:cTn id="22" dur="500"/>
                                        <p:tgtEl>
                                          <p:spTgt spid="338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33800"/>
                                        </p:tgtEl>
                                        <p:attrNameLst>
                                          <p:attrName>ppt_x</p:attrName>
                                        </p:attrNameLst>
                                      </p:cBhvr>
                                      <p:tavLst>
                                        <p:tav tm="0">
                                          <p:val>
                                            <p:strVal val="ppt_x"/>
                                          </p:val>
                                        </p:tav>
                                        <p:tav tm="100000">
                                          <p:val>
                                            <p:strVal val="ppt_x"/>
                                          </p:val>
                                        </p:tav>
                                      </p:tavLst>
                                    </p:anim>
                                    <p:anim calcmode="lin" valueType="num">
                                      <p:cBhvr additive="base">
                                        <p:cTn id="27" dur="500"/>
                                        <p:tgtEl>
                                          <p:spTgt spid="33800"/>
                                        </p:tgtEl>
                                        <p:attrNameLst>
                                          <p:attrName>ppt_y</p:attrName>
                                        </p:attrNameLst>
                                      </p:cBhvr>
                                      <p:tavLst>
                                        <p:tav tm="0">
                                          <p:val>
                                            <p:strVal val="ppt_y"/>
                                          </p:val>
                                        </p:tav>
                                        <p:tav tm="100000">
                                          <p:val>
                                            <p:strVal val="1+ppt_h/2"/>
                                          </p:val>
                                        </p:tav>
                                      </p:tavLst>
                                    </p:anim>
                                    <p:set>
                                      <p:cBhvr>
                                        <p:cTn id="28" dur="1" fill="hold">
                                          <p:stCondLst>
                                            <p:cond delay="499"/>
                                          </p:stCondLst>
                                        </p:cTn>
                                        <p:tgtEl>
                                          <p:spTgt spid="33800"/>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33822"/>
                                        </p:tgtEl>
                                        <p:attrNameLst>
                                          <p:attrName>ppt_x</p:attrName>
                                        </p:attrNameLst>
                                      </p:cBhvr>
                                      <p:tavLst>
                                        <p:tav tm="0">
                                          <p:val>
                                            <p:strVal val="ppt_x"/>
                                          </p:val>
                                        </p:tav>
                                        <p:tav tm="100000">
                                          <p:val>
                                            <p:strVal val="ppt_x"/>
                                          </p:val>
                                        </p:tav>
                                      </p:tavLst>
                                    </p:anim>
                                    <p:anim calcmode="lin" valueType="num">
                                      <p:cBhvr additive="base">
                                        <p:cTn id="31" dur="500"/>
                                        <p:tgtEl>
                                          <p:spTgt spid="33822"/>
                                        </p:tgtEl>
                                        <p:attrNameLst>
                                          <p:attrName>ppt_y</p:attrName>
                                        </p:attrNameLst>
                                      </p:cBhvr>
                                      <p:tavLst>
                                        <p:tav tm="0">
                                          <p:val>
                                            <p:strVal val="ppt_y"/>
                                          </p:val>
                                        </p:tav>
                                        <p:tav tm="100000">
                                          <p:val>
                                            <p:strVal val="1+ppt_h/2"/>
                                          </p:val>
                                        </p:tav>
                                      </p:tavLst>
                                    </p:anim>
                                    <p:set>
                                      <p:cBhvr>
                                        <p:cTn id="32" dur="1" fill="hold">
                                          <p:stCondLst>
                                            <p:cond delay="499"/>
                                          </p:stCondLst>
                                        </p:cTn>
                                        <p:tgtEl>
                                          <p:spTgt spid="33822"/>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33805"/>
                                        </p:tgtEl>
                                        <p:attrNameLst>
                                          <p:attrName>style.visibility</p:attrName>
                                        </p:attrNameLst>
                                      </p:cBhvr>
                                      <p:to>
                                        <p:strVal val="visible"/>
                                      </p:to>
                                    </p:set>
                                    <p:animEffect transition="in" filter="blinds(horizontal)">
                                      <p:cBhvr>
                                        <p:cTn id="35" dur="500"/>
                                        <p:tgtEl>
                                          <p:spTgt spid="3380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3823"/>
                                        </p:tgtEl>
                                        <p:attrNameLst>
                                          <p:attrName>style.visibility</p:attrName>
                                        </p:attrNameLst>
                                      </p:cBhvr>
                                      <p:to>
                                        <p:strVal val="visible"/>
                                      </p:to>
                                    </p:set>
                                    <p:animEffect transition="in" filter="blinds(horizontal)">
                                      <p:cBhvr>
                                        <p:cTn id="38" dur="500"/>
                                        <p:tgtEl>
                                          <p:spTgt spid="3382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33805"/>
                                        </p:tgtEl>
                                        <p:attrNameLst>
                                          <p:attrName>ppt_x</p:attrName>
                                        </p:attrNameLst>
                                      </p:cBhvr>
                                      <p:tavLst>
                                        <p:tav tm="0">
                                          <p:val>
                                            <p:strVal val="ppt_x"/>
                                          </p:val>
                                        </p:tav>
                                        <p:tav tm="100000">
                                          <p:val>
                                            <p:strVal val="ppt_x"/>
                                          </p:val>
                                        </p:tav>
                                      </p:tavLst>
                                    </p:anim>
                                    <p:anim calcmode="lin" valueType="num">
                                      <p:cBhvr additive="base">
                                        <p:cTn id="43" dur="500"/>
                                        <p:tgtEl>
                                          <p:spTgt spid="33805"/>
                                        </p:tgtEl>
                                        <p:attrNameLst>
                                          <p:attrName>ppt_y</p:attrName>
                                        </p:attrNameLst>
                                      </p:cBhvr>
                                      <p:tavLst>
                                        <p:tav tm="0">
                                          <p:val>
                                            <p:strVal val="ppt_y"/>
                                          </p:val>
                                        </p:tav>
                                        <p:tav tm="100000">
                                          <p:val>
                                            <p:strVal val="1+ppt_h/2"/>
                                          </p:val>
                                        </p:tav>
                                      </p:tavLst>
                                    </p:anim>
                                    <p:set>
                                      <p:cBhvr>
                                        <p:cTn id="44" dur="1" fill="hold">
                                          <p:stCondLst>
                                            <p:cond delay="499"/>
                                          </p:stCondLst>
                                        </p:cTn>
                                        <p:tgtEl>
                                          <p:spTgt spid="33805"/>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33823"/>
                                        </p:tgtEl>
                                        <p:attrNameLst>
                                          <p:attrName>ppt_x</p:attrName>
                                        </p:attrNameLst>
                                      </p:cBhvr>
                                      <p:tavLst>
                                        <p:tav tm="0">
                                          <p:val>
                                            <p:strVal val="ppt_x"/>
                                          </p:val>
                                        </p:tav>
                                        <p:tav tm="100000">
                                          <p:val>
                                            <p:strVal val="ppt_x"/>
                                          </p:val>
                                        </p:tav>
                                      </p:tavLst>
                                    </p:anim>
                                    <p:anim calcmode="lin" valueType="num">
                                      <p:cBhvr additive="base">
                                        <p:cTn id="47" dur="500"/>
                                        <p:tgtEl>
                                          <p:spTgt spid="33823"/>
                                        </p:tgtEl>
                                        <p:attrNameLst>
                                          <p:attrName>ppt_y</p:attrName>
                                        </p:attrNameLst>
                                      </p:cBhvr>
                                      <p:tavLst>
                                        <p:tav tm="0">
                                          <p:val>
                                            <p:strVal val="ppt_y"/>
                                          </p:val>
                                        </p:tav>
                                        <p:tav tm="100000">
                                          <p:val>
                                            <p:strVal val="1+ppt_h/2"/>
                                          </p:val>
                                        </p:tav>
                                      </p:tavLst>
                                    </p:anim>
                                    <p:set>
                                      <p:cBhvr>
                                        <p:cTn id="48" dur="1" fill="hold">
                                          <p:stCondLst>
                                            <p:cond delay="499"/>
                                          </p:stCondLst>
                                        </p:cTn>
                                        <p:tgtEl>
                                          <p:spTgt spid="33823"/>
                                        </p:tgtEl>
                                        <p:attrNameLst>
                                          <p:attrName>style.visibility</p:attrName>
                                        </p:attrNameLst>
                                      </p:cBhvr>
                                      <p:to>
                                        <p:strVal val="hidden"/>
                                      </p:to>
                                    </p:set>
                                  </p:childTnLst>
                                </p:cTn>
                              </p:par>
                              <p:par>
                                <p:cTn id="49" presetID="3" presetClass="entr" presetSubtype="10" fill="hold" nodeType="withEffect">
                                  <p:stCondLst>
                                    <p:cond delay="0"/>
                                  </p:stCondLst>
                                  <p:childTnLst>
                                    <p:set>
                                      <p:cBhvr>
                                        <p:cTn id="50" dur="1" fill="hold">
                                          <p:stCondLst>
                                            <p:cond delay="0"/>
                                          </p:stCondLst>
                                        </p:cTn>
                                        <p:tgtEl>
                                          <p:spTgt spid="33809"/>
                                        </p:tgtEl>
                                        <p:attrNameLst>
                                          <p:attrName>style.visibility</p:attrName>
                                        </p:attrNameLst>
                                      </p:cBhvr>
                                      <p:to>
                                        <p:strVal val="visible"/>
                                      </p:to>
                                    </p:set>
                                    <p:animEffect transition="in" filter="blinds(horizontal)">
                                      <p:cBhvr>
                                        <p:cTn id="51" dur="500"/>
                                        <p:tgtEl>
                                          <p:spTgt spid="3380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3824"/>
                                        </p:tgtEl>
                                        <p:attrNameLst>
                                          <p:attrName>style.visibility</p:attrName>
                                        </p:attrNameLst>
                                      </p:cBhvr>
                                      <p:to>
                                        <p:strVal val="visible"/>
                                      </p:to>
                                    </p:set>
                                    <p:animEffect transition="in" filter="blinds(horizontal)">
                                      <p:cBhvr>
                                        <p:cTn id="54" dur="500"/>
                                        <p:tgtEl>
                                          <p:spTgt spid="338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4" fill="hold" nodeType="clickEffect">
                                  <p:stCondLst>
                                    <p:cond delay="0"/>
                                  </p:stCondLst>
                                  <p:childTnLst>
                                    <p:anim calcmode="lin" valueType="num">
                                      <p:cBhvr additive="base">
                                        <p:cTn id="58" dur="500"/>
                                        <p:tgtEl>
                                          <p:spTgt spid="33809"/>
                                        </p:tgtEl>
                                        <p:attrNameLst>
                                          <p:attrName>ppt_x</p:attrName>
                                        </p:attrNameLst>
                                      </p:cBhvr>
                                      <p:tavLst>
                                        <p:tav tm="0">
                                          <p:val>
                                            <p:strVal val="ppt_x"/>
                                          </p:val>
                                        </p:tav>
                                        <p:tav tm="100000">
                                          <p:val>
                                            <p:strVal val="ppt_x"/>
                                          </p:val>
                                        </p:tav>
                                      </p:tavLst>
                                    </p:anim>
                                    <p:anim calcmode="lin" valueType="num">
                                      <p:cBhvr additive="base">
                                        <p:cTn id="59" dur="500"/>
                                        <p:tgtEl>
                                          <p:spTgt spid="33809"/>
                                        </p:tgtEl>
                                        <p:attrNameLst>
                                          <p:attrName>ppt_y</p:attrName>
                                        </p:attrNameLst>
                                      </p:cBhvr>
                                      <p:tavLst>
                                        <p:tav tm="0">
                                          <p:val>
                                            <p:strVal val="ppt_y"/>
                                          </p:val>
                                        </p:tav>
                                        <p:tav tm="100000">
                                          <p:val>
                                            <p:strVal val="1+ppt_h/2"/>
                                          </p:val>
                                        </p:tav>
                                      </p:tavLst>
                                    </p:anim>
                                    <p:set>
                                      <p:cBhvr>
                                        <p:cTn id="60" dur="1" fill="hold">
                                          <p:stCondLst>
                                            <p:cond delay="499"/>
                                          </p:stCondLst>
                                        </p:cTn>
                                        <p:tgtEl>
                                          <p:spTgt spid="33809"/>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33824"/>
                                        </p:tgtEl>
                                        <p:attrNameLst>
                                          <p:attrName>ppt_x</p:attrName>
                                        </p:attrNameLst>
                                      </p:cBhvr>
                                      <p:tavLst>
                                        <p:tav tm="0">
                                          <p:val>
                                            <p:strVal val="ppt_x"/>
                                          </p:val>
                                        </p:tav>
                                        <p:tav tm="100000">
                                          <p:val>
                                            <p:strVal val="ppt_x"/>
                                          </p:val>
                                        </p:tav>
                                      </p:tavLst>
                                    </p:anim>
                                    <p:anim calcmode="lin" valueType="num">
                                      <p:cBhvr additive="base">
                                        <p:cTn id="63" dur="500"/>
                                        <p:tgtEl>
                                          <p:spTgt spid="33824"/>
                                        </p:tgtEl>
                                        <p:attrNameLst>
                                          <p:attrName>ppt_y</p:attrName>
                                        </p:attrNameLst>
                                      </p:cBhvr>
                                      <p:tavLst>
                                        <p:tav tm="0">
                                          <p:val>
                                            <p:strVal val="ppt_y"/>
                                          </p:val>
                                        </p:tav>
                                        <p:tav tm="100000">
                                          <p:val>
                                            <p:strVal val="1+ppt_h/2"/>
                                          </p:val>
                                        </p:tav>
                                      </p:tavLst>
                                    </p:anim>
                                    <p:set>
                                      <p:cBhvr>
                                        <p:cTn id="64" dur="1" fill="hold">
                                          <p:stCondLst>
                                            <p:cond delay="499"/>
                                          </p:stCondLst>
                                        </p:cTn>
                                        <p:tgtEl>
                                          <p:spTgt spid="33824"/>
                                        </p:tgtEl>
                                        <p:attrNameLst>
                                          <p:attrName>style.visibility</p:attrName>
                                        </p:attrNameLst>
                                      </p:cBhvr>
                                      <p:to>
                                        <p:strVal val="hidden"/>
                                      </p:to>
                                    </p:set>
                                  </p:childTnLst>
                                </p:cTn>
                              </p:par>
                              <p:par>
                                <p:cTn id="65" presetID="3" presetClass="entr" presetSubtype="10" fill="hold" nodeType="withEffect">
                                  <p:stCondLst>
                                    <p:cond delay="0"/>
                                  </p:stCondLst>
                                  <p:childTnLst>
                                    <p:set>
                                      <p:cBhvr>
                                        <p:cTn id="66" dur="1" fill="hold">
                                          <p:stCondLst>
                                            <p:cond delay="0"/>
                                          </p:stCondLst>
                                        </p:cTn>
                                        <p:tgtEl>
                                          <p:spTgt spid="33819"/>
                                        </p:tgtEl>
                                        <p:attrNameLst>
                                          <p:attrName>style.visibility</p:attrName>
                                        </p:attrNameLst>
                                      </p:cBhvr>
                                      <p:to>
                                        <p:strVal val="visible"/>
                                      </p:to>
                                    </p:set>
                                    <p:animEffect transition="in" filter="blinds(horizontal)">
                                      <p:cBhvr>
                                        <p:cTn id="67" dur="500"/>
                                        <p:tgtEl>
                                          <p:spTgt spid="3381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3825"/>
                                        </p:tgtEl>
                                        <p:attrNameLst>
                                          <p:attrName>style.visibility</p:attrName>
                                        </p:attrNameLst>
                                      </p:cBhvr>
                                      <p:to>
                                        <p:strVal val="visible"/>
                                      </p:to>
                                    </p:set>
                                    <p:animEffect transition="in" filter="blinds(horizontal)">
                                      <p:cBhvr>
                                        <p:cTn id="70" dur="500"/>
                                        <p:tgtEl>
                                          <p:spTgt spid="33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1" animBg="1"/>
      <p:bldP spid="33798" grpId="1" animBg="1"/>
      <p:bldP spid="33822" grpId="0" animBg="1"/>
      <p:bldP spid="33822" grpId="1" animBg="1"/>
      <p:bldP spid="33823" grpId="0" animBg="1"/>
      <p:bldP spid="33823" grpId="1" animBg="1"/>
      <p:bldP spid="33824" grpId="0" animBg="1"/>
      <p:bldP spid="33824" grpId="1" animBg="1"/>
      <p:bldP spid="338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vi-VN" altLang="vi-VN"/>
          </a:p>
        </p:txBody>
      </p:sp>
      <p:sp>
        <p:nvSpPr>
          <p:cNvPr id="34819" name="Rectangle 3"/>
          <p:cNvSpPr>
            <a:spLocks noGrp="1" noChangeArrowheads="1"/>
          </p:cNvSpPr>
          <p:nvPr>
            <p:ph type="body" idx="1"/>
          </p:nvPr>
        </p:nvSpPr>
        <p:spPr/>
        <p:txBody>
          <a:bodyPr/>
          <a:lstStyle/>
          <a:p>
            <a:endParaRPr lang="vi-VN" altLang="vi-VN"/>
          </a:p>
        </p:txBody>
      </p:sp>
      <p:pic>
        <p:nvPicPr>
          <p:cNvPr id="34820" name="Picture 4" descr="Copy of 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382000" cy="6553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3200400" y="6186488"/>
            <a:ext cx="2590800" cy="519112"/>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   </a:t>
            </a:r>
            <a:r>
              <a:rPr lang="en-US" altLang="vi-VN" sz="2800"/>
              <a:t>Cây bí ngô</a:t>
            </a:r>
          </a:p>
        </p:txBody>
      </p:sp>
      <p:sp>
        <p:nvSpPr>
          <p:cNvPr id="34822" name="Text Box 6"/>
          <p:cNvSpPr txBox="1">
            <a:spLocks noChangeArrowheads="1"/>
          </p:cNvSpPr>
          <p:nvPr/>
        </p:nvSpPr>
        <p:spPr bwMode="auto">
          <a:xfrm>
            <a:off x="381000" y="62484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2</a:t>
            </a:r>
          </a:p>
        </p:txBody>
      </p:sp>
      <p:pic>
        <p:nvPicPr>
          <p:cNvPr id="34824" name="Picture 8" descr="ANd9GcRho82b5W8d8s3wzohSxIT2vsYue97B4CBgl9moGv-_XGubRHxc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8458200" cy="65532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AutoShape 10"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p>
        </p:txBody>
      </p:sp>
      <p:pic>
        <p:nvPicPr>
          <p:cNvPr id="34828" name="Picture 12" descr="khoai-lang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8458200" cy="6553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9" name="Text Box 13"/>
          <p:cNvSpPr txBox="1">
            <a:spLocks noChangeArrowheads="1"/>
          </p:cNvSpPr>
          <p:nvPr/>
        </p:nvSpPr>
        <p:spPr bwMode="auto">
          <a:xfrm>
            <a:off x="685800" y="6161088"/>
            <a:ext cx="2438400" cy="544512"/>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dưa hấu</a:t>
            </a:r>
          </a:p>
        </p:txBody>
      </p:sp>
      <p:sp>
        <p:nvSpPr>
          <p:cNvPr id="34830" name="Text Box 14"/>
          <p:cNvSpPr txBox="1">
            <a:spLocks noChangeArrowheads="1"/>
          </p:cNvSpPr>
          <p:nvPr/>
        </p:nvSpPr>
        <p:spPr bwMode="auto">
          <a:xfrm>
            <a:off x="685800" y="6161088"/>
            <a:ext cx="2743200" cy="544512"/>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khoai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4820"/>
                                        </p:tgtEl>
                                        <p:attrNameLst>
                                          <p:attrName>ppt_x</p:attrName>
                                        </p:attrNameLst>
                                      </p:cBhvr>
                                      <p:tavLst>
                                        <p:tav tm="0">
                                          <p:val>
                                            <p:strVal val="ppt_x"/>
                                          </p:val>
                                        </p:tav>
                                        <p:tav tm="100000">
                                          <p:val>
                                            <p:strVal val="ppt_x"/>
                                          </p:val>
                                        </p:tav>
                                      </p:tavLst>
                                    </p:anim>
                                    <p:anim calcmode="lin" valueType="num">
                                      <p:cBhvr additive="base">
                                        <p:cTn id="7" dur="500"/>
                                        <p:tgtEl>
                                          <p:spTgt spid="34820"/>
                                        </p:tgtEl>
                                        <p:attrNameLst>
                                          <p:attrName>ppt_y</p:attrName>
                                        </p:attrNameLst>
                                      </p:cBhvr>
                                      <p:tavLst>
                                        <p:tav tm="0">
                                          <p:val>
                                            <p:strVal val="ppt_y"/>
                                          </p:val>
                                        </p:tav>
                                        <p:tav tm="100000">
                                          <p:val>
                                            <p:strVal val="1+ppt_h/2"/>
                                          </p:val>
                                        </p:tav>
                                      </p:tavLst>
                                    </p:anim>
                                    <p:set>
                                      <p:cBhvr>
                                        <p:cTn id="8" dur="1" fill="hold">
                                          <p:stCondLst>
                                            <p:cond delay="499"/>
                                          </p:stCondLst>
                                        </p:cTn>
                                        <p:tgtEl>
                                          <p:spTgt spid="34820"/>
                                        </p:tgtEl>
                                        <p:attrNameLst>
                                          <p:attrName>style.visibility</p:attrName>
                                        </p:attrNameLst>
                                      </p:cBhvr>
                                      <p:to>
                                        <p:strVal val="hidden"/>
                                      </p:to>
                                    </p:set>
                                  </p:childTnLst>
                                </p:cTn>
                              </p:par>
                              <p:par>
                                <p:cTn id="9" presetID="2" presetClass="exit" presetSubtype="4" fill="hold" grpId="1" nodeType="withEffect">
                                  <p:stCondLst>
                                    <p:cond delay="0"/>
                                  </p:stCondLst>
                                  <p:childTnLst>
                                    <p:anim calcmode="lin" valueType="num">
                                      <p:cBhvr additive="base">
                                        <p:cTn id="10" dur="500"/>
                                        <p:tgtEl>
                                          <p:spTgt spid="34821"/>
                                        </p:tgtEl>
                                        <p:attrNameLst>
                                          <p:attrName>ppt_x</p:attrName>
                                        </p:attrNameLst>
                                      </p:cBhvr>
                                      <p:tavLst>
                                        <p:tav tm="0">
                                          <p:val>
                                            <p:strVal val="ppt_x"/>
                                          </p:val>
                                        </p:tav>
                                        <p:tav tm="100000">
                                          <p:val>
                                            <p:strVal val="ppt_x"/>
                                          </p:val>
                                        </p:tav>
                                      </p:tavLst>
                                    </p:anim>
                                    <p:anim calcmode="lin" valueType="num">
                                      <p:cBhvr additive="base">
                                        <p:cTn id="11" dur="500"/>
                                        <p:tgtEl>
                                          <p:spTgt spid="34821"/>
                                        </p:tgtEl>
                                        <p:attrNameLst>
                                          <p:attrName>ppt_y</p:attrName>
                                        </p:attrNameLst>
                                      </p:cBhvr>
                                      <p:tavLst>
                                        <p:tav tm="0">
                                          <p:val>
                                            <p:strVal val="ppt_y"/>
                                          </p:val>
                                        </p:tav>
                                        <p:tav tm="100000">
                                          <p:val>
                                            <p:strVal val="1+ppt_h/2"/>
                                          </p:val>
                                        </p:tav>
                                      </p:tavLst>
                                    </p:anim>
                                    <p:set>
                                      <p:cBhvr>
                                        <p:cTn id="12" dur="1" fill="hold">
                                          <p:stCondLst>
                                            <p:cond delay="499"/>
                                          </p:stCondLst>
                                        </p:cTn>
                                        <p:tgtEl>
                                          <p:spTgt spid="34821"/>
                                        </p:tgtEl>
                                        <p:attrNameLst>
                                          <p:attrName>style.visibility</p:attrName>
                                        </p:attrNameLst>
                                      </p:cBhvr>
                                      <p:to>
                                        <p:strVal val="hidden"/>
                                      </p:to>
                                    </p:set>
                                  </p:childTnLst>
                                </p:cTn>
                              </p:par>
                              <p:par>
                                <p:cTn id="13" presetID="2" presetClass="exit" presetSubtype="4" fill="hold" grpId="1" nodeType="withEffect">
                                  <p:stCondLst>
                                    <p:cond delay="0"/>
                                  </p:stCondLst>
                                  <p:childTnLst>
                                    <p:anim calcmode="lin" valueType="num">
                                      <p:cBhvr additive="base">
                                        <p:cTn id="14" dur="500"/>
                                        <p:tgtEl>
                                          <p:spTgt spid="34822"/>
                                        </p:tgtEl>
                                        <p:attrNameLst>
                                          <p:attrName>ppt_x</p:attrName>
                                        </p:attrNameLst>
                                      </p:cBhvr>
                                      <p:tavLst>
                                        <p:tav tm="0">
                                          <p:val>
                                            <p:strVal val="ppt_x"/>
                                          </p:val>
                                        </p:tav>
                                        <p:tav tm="100000">
                                          <p:val>
                                            <p:strVal val="ppt_x"/>
                                          </p:val>
                                        </p:tav>
                                      </p:tavLst>
                                    </p:anim>
                                    <p:anim calcmode="lin" valueType="num">
                                      <p:cBhvr additive="base">
                                        <p:cTn id="15" dur="500"/>
                                        <p:tgtEl>
                                          <p:spTgt spid="34822"/>
                                        </p:tgtEl>
                                        <p:attrNameLst>
                                          <p:attrName>ppt_y</p:attrName>
                                        </p:attrNameLst>
                                      </p:cBhvr>
                                      <p:tavLst>
                                        <p:tav tm="0">
                                          <p:val>
                                            <p:strVal val="ppt_y"/>
                                          </p:val>
                                        </p:tav>
                                        <p:tav tm="100000">
                                          <p:val>
                                            <p:strVal val="1+ppt_h/2"/>
                                          </p:val>
                                        </p:tav>
                                      </p:tavLst>
                                    </p:anim>
                                    <p:set>
                                      <p:cBhvr>
                                        <p:cTn id="16" dur="1" fill="hold">
                                          <p:stCondLst>
                                            <p:cond delay="499"/>
                                          </p:stCondLst>
                                        </p:cTn>
                                        <p:tgtEl>
                                          <p:spTgt spid="34822"/>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34824"/>
                                        </p:tgtEl>
                                        <p:attrNameLst>
                                          <p:attrName>style.visibility</p:attrName>
                                        </p:attrNameLst>
                                      </p:cBhvr>
                                      <p:to>
                                        <p:strVal val="visible"/>
                                      </p:to>
                                    </p:set>
                                    <p:animEffect transition="in" filter="blinds(horizontal)">
                                      <p:cBhvr>
                                        <p:cTn id="19" dur="500"/>
                                        <p:tgtEl>
                                          <p:spTgt spid="348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blinds(horizontal)">
                                      <p:cBhvr>
                                        <p:cTn id="22" dur="500"/>
                                        <p:tgtEl>
                                          <p:spTgt spid="348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34824"/>
                                        </p:tgtEl>
                                        <p:attrNameLst>
                                          <p:attrName>ppt_x</p:attrName>
                                        </p:attrNameLst>
                                      </p:cBhvr>
                                      <p:tavLst>
                                        <p:tav tm="0">
                                          <p:val>
                                            <p:strVal val="ppt_x"/>
                                          </p:val>
                                        </p:tav>
                                        <p:tav tm="100000">
                                          <p:val>
                                            <p:strVal val="ppt_x"/>
                                          </p:val>
                                        </p:tav>
                                      </p:tavLst>
                                    </p:anim>
                                    <p:anim calcmode="lin" valueType="num">
                                      <p:cBhvr additive="base">
                                        <p:cTn id="27" dur="500"/>
                                        <p:tgtEl>
                                          <p:spTgt spid="34824"/>
                                        </p:tgtEl>
                                        <p:attrNameLst>
                                          <p:attrName>ppt_y</p:attrName>
                                        </p:attrNameLst>
                                      </p:cBhvr>
                                      <p:tavLst>
                                        <p:tav tm="0">
                                          <p:val>
                                            <p:strVal val="ppt_y"/>
                                          </p:val>
                                        </p:tav>
                                        <p:tav tm="100000">
                                          <p:val>
                                            <p:strVal val="1+ppt_h/2"/>
                                          </p:val>
                                        </p:tav>
                                      </p:tavLst>
                                    </p:anim>
                                    <p:set>
                                      <p:cBhvr>
                                        <p:cTn id="28" dur="1" fill="hold">
                                          <p:stCondLst>
                                            <p:cond delay="499"/>
                                          </p:stCondLst>
                                        </p:cTn>
                                        <p:tgtEl>
                                          <p:spTgt spid="34824"/>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34829"/>
                                        </p:tgtEl>
                                        <p:attrNameLst>
                                          <p:attrName>ppt_x</p:attrName>
                                        </p:attrNameLst>
                                      </p:cBhvr>
                                      <p:tavLst>
                                        <p:tav tm="0">
                                          <p:val>
                                            <p:strVal val="ppt_x"/>
                                          </p:val>
                                        </p:tav>
                                        <p:tav tm="100000">
                                          <p:val>
                                            <p:strVal val="ppt_x"/>
                                          </p:val>
                                        </p:tav>
                                      </p:tavLst>
                                    </p:anim>
                                    <p:anim calcmode="lin" valueType="num">
                                      <p:cBhvr additive="base">
                                        <p:cTn id="31" dur="500"/>
                                        <p:tgtEl>
                                          <p:spTgt spid="34829"/>
                                        </p:tgtEl>
                                        <p:attrNameLst>
                                          <p:attrName>ppt_y</p:attrName>
                                        </p:attrNameLst>
                                      </p:cBhvr>
                                      <p:tavLst>
                                        <p:tav tm="0">
                                          <p:val>
                                            <p:strVal val="ppt_y"/>
                                          </p:val>
                                        </p:tav>
                                        <p:tav tm="100000">
                                          <p:val>
                                            <p:strVal val="1+ppt_h/2"/>
                                          </p:val>
                                        </p:tav>
                                      </p:tavLst>
                                    </p:anim>
                                    <p:set>
                                      <p:cBhvr>
                                        <p:cTn id="32" dur="1" fill="hold">
                                          <p:stCondLst>
                                            <p:cond delay="499"/>
                                          </p:stCondLst>
                                        </p:cTn>
                                        <p:tgtEl>
                                          <p:spTgt spid="34829"/>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34828"/>
                                        </p:tgtEl>
                                        <p:attrNameLst>
                                          <p:attrName>style.visibility</p:attrName>
                                        </p:attrNameLst>
                                      </p:cBhvr>
                                      <p:to>
                                        <p:strVal val="visible"/>
                                      </p:to>
                                    </p:set>
                                    <p:animEffect transition="in" filter="blinds(horizontal)">
                                      <p:cBhvr>
                                        <p:cTn id="35" dur="500"/>
                                        <p:tgtEl>
                                          <p:spTgt spid="3482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4830"/>
                                        </p:tgtEl>
                                        <p:attrNameLst>
                                          <p:attrName>style.visibility</p:attrName>
                                        </p:attrNameLst>
                                      </p:cBhvr>
                                      <p:to>
                                        <p:strVal val="visible"/>
                                      </p:to>
                                    </p:set>
                                    <p:animEffect transition="in" filter="blinds(horizontal)">
                                      <p:cBhvr>
                                        <p:cTn id="38"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1" animBg="1"/>
      <p:bldP spid="34822" grpId="1" animBg="1"/>
      <p:bldP spid="34829" grpId="0" animBg="1"/>
      <p:bldP spid="34829" grpId="1" animBg="1"/>
      <p:bldP spid="348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vi-VN" altLang="vi-VN"/>
          </a:p>
        </p:txBody>
      </p:sp>
      <p:sp>
        <p:nvSpPr>
          <p:cNvPr id="35843" name="Rectangle 3"/>
          <p:cNvSpPr>
            <a:spLocks noGrp="1" noChangeArrowheads="1"/>
          </p:cNvSpPr>
          <p:nvPr>
            <p:ph type="body" idx="1"/>
          </p:nvPr>
        </p:nvSpPr>
        <p:spPr/>
        <p:txBody>
          <a:bodyPr/>
          <a:lstStyle/>
          <a:p>
            <a:endParaRPr lang="vi-VN" altLang="vi-VN"/>
          </a:p>
        </p:txBody>
      </p:sp>
      <p:pic>
        <p:nvPicPr>
          <p:cNvPr id="35844" name="Picture 4" descr="Copy (3) of Than ca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324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3200400" y="6019800"/>
            <a:ext cx="3886200" cy="519113"/>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a:t>   </a:t>
            </a:r>
            <a:r>
              <a:rPr lang="en-US" altLang="vi-VN" sz="2800"/>
              <a:t>Cây dưa chuột</a:t>
            </a:r>
          </a:p>
        </p:txBody>
      </p:sp>
      <p:sp>
        <p:nvSpPr>
          <p:cNvPr id="35846" name="Text Box 6"/>
          <p:cNvSpPr txBox="1">
            <a:spLocks noChangeArrowheads="1"/>
          </p:cNvSpPr>
          <p:nvPr/>
        </p:nvSpPr>
        <p:spPr bwMode="auto">
          <a:xfrm>
            <a:off x="381000" y="6096000"/>
            <a:ext cx="457200" cy="45720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t>3</a:t>
            </a:r>
          </a:p>
        </p:txBody>
      </p:sp>
      <p:sp>
        <p:nvSpPr>
          <p:cNvPr id="35848" name="AutoShape 8" descr="9k="/>
          <p:cNvSpPr>
            <a:spLocks noChangeAspect="1" noChangeArrowheads="1"/>
          </p:cNvSpPr>
          <p:nvPr/>
        </p:nvSpPr>
        <p:spPr bwMode="auto">
          <a:xfrm>
            <a:off x="3429000" y="2667000"/>
            <a:ext cx="2286000" cy="1524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vi-VN" altLang="vi-VN"/>
          </a:p>
        </p:txBody>
      </p:sp>
      <p:pic>
        <p:nvPicPr>
          <p:cNvPr id="35850" name="Picture 10" descr="b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5852" name="Picture 12" descr="ANd9GcQqNqHnLLo6dZZnz2oRDUvdQo7iPhwU_JVzD8BaM0-dawW4QQAH8q05UA72-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382000" cy="6400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853" name="Text Box 13"/>
          <p:cNvSpPr txBox="1">
            <a:spLocks noChangeArrowheads="1"/>
          </p:cNvSpPr>
          <p:nvPr/>
        </p:nvSpPr>
        <p:spPr bwMode="auto">
          <a:xfrm>
            <a:off x="762000" y="6008688"/>
            <a:ext cx="2667000" cy="544512"/>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bầu</a:t>
            </a:r>
          </a:p>
        </p:txBody>
      </p:sp>
      <p:sp>
        <p:nvSpPr>
          <p:cNvPr id="35854" name="Text Box 14"/>
          <p:cNvSpPr txBox="1">
            <a:spLocks noChangeArrowheads="1"/>
          </p:cNvSpPr>
          <p:nvPr/>
        </p:nvSpPr>
        <p:spPr bwMode="auto">
          <a:xfrm>
            <a:off x="1905000" y="6084888"/>
            <a:ext cx="2743200" cy="544512"/>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Cây hồ tiêu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5844"/>
                                        </p:tgtEl>
                                        <p:attrNameLst>
                                          <p:attrName>ppt_x</p:attrName>
                                        </p:attrNameLst>
                                      </p:cBhvr>
                                      <p:tavLst>
                                        <p:tav tm="0">
                                          <p:val>
                                            <p:strVal val="ppt_x"/>
                                          </p:val>
                                        </p:tav>
                                        <p:tav tm="100000">
                                          <p:val>
                                            <p:strVal val="ppt_x"/>
                                          </p:val>
                                        </p:tav>
                                      </p:tavLst>
                                    </p:anim>
                                    <p:anim calcmode="lin" valueType="num">
                                      <p:cBhvr additive="base">
                                        <p:cTn id="7" dur="500"/>
                                        <p:tgtEl>
                                          <p:spTgt spid="35844"/>
                                        </p:tgtEl>
                                        <p:attrNameLst>
                                          <p:attrName>ppt_y</p:attrName>
                                        </p:attrNameLst>
                                      </p:cBhvr>
                                      <p:tavLst>
                                        <p:tav tm="0">
                                          <p:val>
                                            <p:strVal val="ppt_y"/>
                                          </p:val>
                                        </p:tav>
                                        <p:tav tm="100000">
                                          <p:val>
                                            <p:strVal val="1+ppt_h/2"/>
                                          </p:val>
                                        </p:tav>
                                      </p:tavLst>
                                    </p:anim>
                                    <p:set>
                                      <p:cBhvr>
                                        <p:cTn id="8" dur="1" fill="hold">
                                          <p:stCondLst>
                                            <p:cond delay="499"/>
                                          </p:stCondLst>
                                        </p:cTn>
                                        <p:tgtEl>
                                          <p:spTgt spid="35844"/>
                                        </p:tgtEl>
                                        <p:attrNameLst>
                                          <p:attrName>style.visibility</p:attrName>
                                        </p:attrNameLst>
                                      </p:cBhvr>
                                      <p:to>
                                        <p:strVal val="hidden"/>
                                      </p:to>
                                    </p:set>
                                  </p:childTnLst>
                                </p:cTn>
                              </p:par>
                              <p:par>
                                <p:cTn id="9" presetID="2" presetClass="exit" presetSubtype="4" fill="hold" grpId="1" nodeType="withEffect">
                                  <p:stCondLst>
                                    <p:cond delay="0"/>
                                  </p:stCondLst>
                                  <p:childTnLst>
                                    <p:anim calcmode="lin" valueType="num">
                                      <p:cBhvr additive="base">
                                        <p:cTn id="10" dur="500"/>
                                        <p:tgtEl>
                                          <p:spTgt spid="35845"/>
                                        </p:tgtEl>
                                        <p:attrNameLst>
                                          <p:attrName>ppt_x</p:attrName>
                                        </p:attrNameLst>
                                      </p:cBhvr>
                                      <p:tavLst>
                                        <p:tav tm="0">
                                          <p:val>
                                            <p:strVal val="ppt_x"/>
                                          </p:val>
                                        </p:tav>
                                        <p:tav tm="100000">
                                          <p:val>
                                            <p:strVal val="ppt_x"/>
                                          </p:val>
                                        </p:tav>
                                      </p:tavLst>
                                    </p:anim>
                                    <p:anim calcmode="lin" valueType="num">
                                      <p:cBhvr additive="base">
                                        <p:cTn id="11" dur="500"/>
                                        <p:tgtEl>
                                          <p:spTgt spid="35845"/>
                                        </p:tgtEl>
                                        <p:attrNameLst>
                                          <p:attrName>ppt_y</p:attrName>
                                        </p:attrNameLst>
                                      </p:cBhvr>
                                      <p:tavLst>
                                        <p:tav tm="0">
                                          <p:val>
                                            <p:strVal val="ppt_y"/>
                                          </p:val>
                                        </p:tav>
                                        <p:tav tm="100000">
                                          <p:val>
                                            <p:strVal val="1+ppt_h/2"/>
                                          </p:val>
                                        </p:tav>
                                      </p:tavLst>
                                    </p:anim>
                                    <p:set>
                                      <p:cBhvr>
                                        <p:cTn id="12" dur="1" fill="hold">
                                          <p:stCondLst>
                                            <p:cond delay="499"/>
                                          </p:stCondLst>
                                        </p:cTn>
                                        <p:tgtEl>
                                          <p:spTgt spid="35845"/>
                                        </p:tgtEl>
                                        <p:attrNameLst>
                                          <p:attrName>style.visibility</p:attrName>
                                        </p:attrNameLst>
                                      </p:cBhvr>
                                      <p:to>
                                        <p:strVal val="hidden"/>
                                      </p:to>
                                    </p:set>
                                  </p:childTnLst>
                                </p:cTn>
                              </p:par>
                              <p:par>
                                <p:cTn id="13" presetID="2" presetClass="exit" presetSubtype="4" fill="hold" grpId="1" nodeType="withEffect">
                                  <p:stCondLst>
                                    <p:cond delay="0"/>
                                  </p:stCondLst>
                                  <p:childTnLst>
                                    <p:anim calcmode="lin" valueType="num">
                                      <p:cBhvr additive="base">
                                        <p:cTn id="14" dur="500"/>
                                        <p:tgtEl>
                                          <p:spTgt spid="35846"/>
                                        </p:tgtEl>
                                        <p:attrNameLst>
                                          <p:attrName>ppt_x</p:attrName>
                                        </p:attrNameLst>
                                      </p:cBhvr>
                                      <p:tavLst>
                                        <p:tav tm="0">
                                          <p:val>
                                            <p:strVal val="ppt_x"/>
                                          </p:val>
                                        </p:tav>
                                        <p:tav tm="100000">
                                          <p:val>
                                            <p:strVal val="ppt_x"/>
                                          </p:val>
                                        </p:tav>
                                      </p:tavLst>
                                    </p:anim>
                                    <p:anim calcmode="lin" valueType="num">
                                      <p:cBhvr additive="base">
                                        <p:cTn id="15" dur="500"/>
                                        <p:tgtEl>
                                          <p:spTgt spid="35846"/>
                                        </p:tgtEl>
                                        <p:attrNameLst>
                                          <p:attrName>ppt_y</p:attrName>
                                        </p:attrNameLst>
                                      </p:cBhvr>
                                      <p:tavLst>
                                        <p:tav tm="0">
                                          <p:val>
                                            <p:strVal val="ppt_y"/>
                                          </p:val>
                                        </p:tav>
                                        <p:tav tm="100000">
                                          <p:val>
                                            <p:strVal val="1+ppt_h/2"/>
                                          </p:val>
                                        </p:tav>
                                      </p:tavLst>
                                    </p:anim>
                                    <p:set>
                                      <p:cBhvr>
                                        <p:cTn id="16" dur="1" fill="hold">
                                          <p:stCondLst>
                                            <p:cond delay="499"/>
                                          </p:stCondLst>
                                        </p:cTn>
                                        <p:tgtEl>
                                          <p:spTgt spid="35846"/>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35850"/>
                                        </p:tgtEl>
                                        <p:attrNameLst>
                                          <p:attrName>style.visibility</p:attrName>
                                        </p:attrNameLst>
                                      </p:cBhvr>
                                      <p:to>
                                        <p:strVal val="visible"/>
                                      </p:to>
                                    </p:set>
                                    <p:animEffect transition="in" filter="blinds(horizontal)">
                                      <p:cBhvr>
                                        <p:cTn id="19" dur="500"/>
                                        <p:tgtEl>
                                          <p:spTgt spid="3585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5853"/>
                                        </p:tgtEl>
                                        <p:attrNameLst>
                                          <p:attrName>style.visibility</p:attrName>
                                        </p:attrNameLst>
                                      </p:cBhvr>
                                      <p:to>
                                        <p:strVal val="visible"/>
                                      </p:to>
                                    </p:set>
                                    <p:animEffect transition="in" filter="blinds(horizontal)">
                                      <p:cBhvr>
                                        <p:cTn id="22" dur="500"/>
                                        <p:tgtEl>
                                          <p:spTgt spid="358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35850"/>
                                        </p:tgtEl>
                                        <p:attrNameLst>
                                          <p:attrName>ppt_x</p:attrName>
                                        </p:attrNameLst>
                                      </p:cBhvr>
                                      <p:tavLst>
                                        <p:tav tm="0">
                                          <p:val>
                                            <p:strVal val="ppt_x"/>
                                          </p:val>
                                        </p:tav>
                                        <p:tav tm="100000">
                                          <p:val>
                                            <p:strVal val="ppt_x"/>
                                          </p:val>
                                        </p:tav>
                                      </p:tavLst>
                                    </p:anim>
                                    <p:anim calcmode="lin" valueType="num">
                                      <p:cBhvr additive="base">
                                        <p:cTn id="27" dur="500"/>
                                        <p:tgtEl>
                                          <p:spTgt spid="35850"/>
                                        </p:tgtEl>
                                        <p:attrNameLst>
                                          <p:attrName>ppt_y</p:attrName>
                                        </p:attrNameLst>
                                      </p:cBhvr>
                                      <p:tavLst>
                                        <p:tav tm="0">
                                          <p:val>
                                            <p:strVal val="ppt_y"/>
                                          </p:val>
                                        </p:tav>
                                        <p:tav tm="100000">
                                          <p:val>
                                            <p:strVal val="1+ppt_h/2"/>
                                          </p:val>
                                        </p:tav>
                                      </p:tavLst>
                                    </p:anim>
                                    <p:set>
                                      <p:cBhvr>
                                        <p:cTn id="28" dur="1" fill="hold">
                                          <p:stCondLst>
                                            <p:cond delay="499"/>
                                          </p:stCondLst>
                                        </p:cTn>
                                        <p:tgtEl>
                                          <p:spTgt spid="35850"/>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35853"/>
                                        </p:tgtEl>
                                        <p:attrNameLst>
                                          <p:attrName>ppt_x</p:attrName>
                                        </p:attrNameLst>
                                      </p:cBhvr>
                                      <p:tavLst>
                                        <p:tav tm="0">
                                          <p:val>
                                            <p:strVal val="ppt_x"/>
                                          </p:val>
                                        </p:tav>
                                        <p:tav tm="100000">
                                          <p:val>
                                            <p:strVal val="ppt_x"/>
                                          </p:val>
                                        </p:tav>
                                      </p:tavLst>
                                    </p:anim>
                                    <p:anim calcmode="lin" valueType="num">
                                      <p:cBhvr additive="base">
                                        <p:cTn id="31" dur="500"/>
                                        <p:tgtEl>
                                          <p:spTgt spid="35853"/>
                                        </p:tgtEl>
                                        <p:attrNameLst>
                                          <p:attrName>ppt_y</p:attrName>
                                        </p:attrNameLst>
                                      </p:cBhvr>
                                      <p:tavLst>
                                        <p:tav tm="0">
                                          <p:val>
                                            <p:strVal val="ppt_y"/>
                                          </p:val>
                                        </p:tav>
                                        <p:tav tm="100000">
                                          <p:val>
                                            <p:strVal val="1+ppt_h/2"/>
                                          </p:val>
                                        </p:tav>
                                      </p:tavLst>
                                    </p:anim>
                                    <p:set>
                                      <p:cBhvr>
                                        <p:cTn id="32" dur="1" fill="hold">
                                          <p:stCondLst>
                                            <p:cond delay="499"/>
                                          </p:stCondLst>
                                        </p:cTn>
                                        <p:tgtEl>
                                          <p:spTgt spid="35853"/>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35852"/>
                                        </p:tgtEl>
                                        <p:attrNameLst>
                                          <p:attrName>style.visibility</p:attrName>
                                        </p:attrNameLst>
                                      </p:cBhvr>
                                      <p:to>
                                        <p:strVal val="visible"/>
                                      </p:to>
                                    </p:set>
                                    <p:animEffect transition="in" filter="blinds(horizontal)">
                                      <p:cBhvr>
                                        <p:cTn id="35" dur="500"/>
                                        <p:tgtEl>
                                          <p:spTgt spid="3585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5854"/>
                                        </p:tgtEl>
                                        <p:attrNameLst>
                                          <p:attrName>style.visibility</p:attrName>
                                        </p:attrNameLst>
                                      </p:cBhvr>
                                      <p:to>
                                        <p:strVal val="visible"/>
                                      </p:to>
                                    </p:set>
                                    <p:animEffect transition="in" filter="blinds(horizontal)">
                                      <p:cBhvr>
                                        <p:cTn id="38"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1" animBg="1"/>
      <p:bldP spid="35846" grpId="1" animBg="1"/>
      <p:bldP spid="35853" grpId="0" animBg="1"/>
      <p:bldP spid="35853" grpId="1" animBg="1"/>
      <p:bldP spid="358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187"/>
  <p:tag name="VIOLETTITLE" val="bài 41: Thân cây"/>
  <p:tag name="VIOLETLESSON" val="37"/>
  <p:tag name="VIOLETCATID" val="8049775"/>
  <p:tag name="VIOLETSUBJECT" val="Tự nhiên và xã hội 3"/>
  <p:tag name="VIOLETAUTHORID" val="2895087"/>
  <p:tag name="VIOLETAUTHORNAME" val="Phan Thị Thu Nguyệt"/>
  <p:tag name="VIOLETAUTHORAVATAR" val="2/895/87/avatar.jpg"/>
  <p:tag name="VIOLETAUTHORADDRESS" val="trường TH Xuân Sơn - khanh hoa"/>
  <p:tag name="VIOLETAUTHORHOMEPAGE" val="http://violet.vn/hainguyen05"/>
  <p:tag name="VIOLETDATE" val="2013-01-10 23:37:52"/>
  <p:tag name="VIOLETHIT" val="487"/>
  <p:tag name="VIOLETLIKE" val="0"/>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1619</TotalTime>
  <Words>1048</Words>
  <Application>Microsoft Office PowerPoint</Application>
  <PresentationFormat>On-screen Show (4:3)</PresentationFormat>
  <Paragraphs>154</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MyPC</cp:lastModifiedBy>
  <cp:revision>230</cp:revision>
  <dcterms:created xsi:type="dcterms:W3CDTF">2052-04-19T18:22:30Z</dcterms:created>
  <dcterms:modified xsi:type="dcterms:W3CDTF">2018-01-21T17:29:33Z</dcterms:modified>
</cp:coreProperties>
</file>