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5" r:id="rId9"/>
    <p:sldId id="269" r:id="rId10"/>
    <p:sldId id="267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E0FFD-2A10-4B8E-A351-744413900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0DF79-0BED-49E5-9710-3B6FD52A4530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i="1" u="sng"/>
              <a:t>Böôùc 2</a:t>
            </a:r>
            <a:r>
              <a:rPr lang="vi-VN"/>
              <a:t> :  Laøm vieäc caû lôùp </a:t>
            </a:r>
          </a:p>
          <a:p>
            <a:r>
              <a:rPr lang="vi-VN"/>
              <a:t>- Treo hình phoùng  to veà cô quan thaàn kinh .</a:t>
            </a:r>
          </a:p>
          <a:p>
            <a:r>
              <a:rPr lang="vi-VN"/>
              <a:t>- Goïi ñaïi dieän töøng nhoùm leân trình baøy keát quaû thaûo luaän keát hôïp chæ vaøo sô ñoà tröôùc lôùp.</a:t>
            </a:r>
          </a:p>
          <a:p>
            <a:r>
              <a:rPr lang="vi-VN"/>
              <a:t>- Caû lôùp nhaän xeùt  boå sung .</a:t>
            </a:r>
          </a:p>
          <a:p>
            <a:r>
              <a:rPr lang="vi-VN"/>
              <a:t>* Giaùo vieân keát luaän</a:t>
            </a:r>
            <a:r>
              <a:rPr lang="vi-VN" i="1"/>
              <a:t> :</a:t>
            </a:r>
            <a:r>
              <a:rPr lang="vi-VN"/>
              <a:t> Cô quan thaàn kinh goàm coù boâï naõo (naèm trong hoäp soï), tuûy soáng (naèm trong coät soáng) vaø caùc daây thaàn kinh.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45E76-E3CA-4423-B5A3-C8F334EA4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63983-12EF-46AB-BC61-519438E22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97E50-98BB-44E2-AED0-448E035DB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E972E6-F31E-4BA6-820B-2A51C62F53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A2EF-FAC9-46DD-89DE-BFE7C4FB2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0BCA-FA78-483C-854D-6E21AD316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1664-5633-44A3-97BC-5576856C17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73F7-72FE-4A2D-A430-4B80A2CA8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5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19B78-0A4B-412D-B646-D6378F5D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9FBE-964A-4080-BC91-4A6B1D06C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0493-FC24-481D-AA36-3B9A6D941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6062-CF78-43F1-960E-830A67484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277A89-702E-415C-A684-C21441949E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7239000" cy="1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239000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1000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609600" y="2286000"/>
            <a:ext cx="8534400" cy="3276600"/>
            <a:chOff x="288" y="576"/>
            <a:chExt cx="5376" cy="2064"/>
          </a:xfrm>
        </p:grpSpPr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288" y="576"/>
              <a:ext cx="537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7200" b="1">
                <a:solidFill>
                  <a:srgbClr val="FF0066"/>
                </a:solidFill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3081" name="Picture 9" descr="ANIFLOW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33"/>
              <a:ext cx="67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11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452812" y="3024187"/>
            <a:ext cx="6858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0188" y="3176587"/>
            <a:ext cx="6858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WordArt 9"/>
          <p:cNvSpPr>
            <a:spLocks noChangeArrowheads="1" noChangeShapeType="1" noTextEdit="1"/>
          </p:cNvSpPr>
          <p:nvPr/>
        </p:nvSpPr>
        <p:spPr bwMode="auto">
          <a:xfrm>
            <a:off x="769938" y="762000"/>
            <a:ext cx="7696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H"/>
              </a:rPr>
              <a:t>NhiÖt liÖt chµo mõng c¸c thÇy c« vÒ dù giê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1828800" y="2476500"/>
            <a:ext cx="6334125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TỰ NHIÊN XÃ HỘI </a:t>
            </a:r>
          </a:p>
          <a:p>
            <a:pPr algn="ctr"/>
            <a:r>
              <a:rPr lang="en-US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2150" y="9144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tập học kì I</a:t>
            </a:r>
          </a:p>
        </p:txBody>
      </p:sp>
      <p:graphicFrame>
        <p:nvGraphicFramePr>
          <p:cNvPr id="15364" name="Group 4"/>
          <p:cNvGraphicFramePr>
            <a:graphicFrameLocks noGrp="1"/>
          </p:cNvGraphicFramePr>
          <p:nvPr>
            <p:ph/>
          </p:nvPr>
        </p:nvGraphicFramePr>
        <p:xfrm>
          <a:off x="457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/>
                <a:gridCol w="2320925"/>
                <a:gridCol w="381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870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803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Mũi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2819400" y="23622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Khí quản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2835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Phế quản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851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Phổi</a:t>
            </a:r>
          </a:p>
        </p:txBody>
      </p:sp>
      <p:sp>
        <p:nvSpPr>
          <p:cNvPr id="15395" name="AutoShape 35"/>
          <p:cNvSpPr>
            <a:spLocks/>
          </p:cNvSpPr>
          <p:nvPr/>
        </p:nvSpPr>
        <p:spPr bwMode="auto">
          <a:xfrm>
            <a:off x="4267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5105400" y="2362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khí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105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Trao đổi khí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889250" y="32146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Tim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2974975" y="3657600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Các mạch máu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105400" y="3200400"/>
            <a:ext cx="360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Đập để bơm máu đi nuôi cơ thể.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5105400" y="3657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- Đem máu đến mọi bộ phận của cơ thể.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2819400" y="43434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Hai quả thận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819400" y="4586288"/>
            <a:ext cx="223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Ống dẫn nước tiểu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2819400" y="489108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Bóng đái</a:t>
            </a: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819400" y="51196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Ống đái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5029200" y="4343400"/>
            <a:ext cx="268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Lọc máu, tạo nước tiểu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029200" y="4586288"/>
            <a:ext cx="369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nước tiểu từ thận – bóng đái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5029200" y="4814888"/>
            <a:ext cx="193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Chứa nước tiểu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5029200" y="5043488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nước tiểu ra ngoài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2819400" y="5424488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Não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2819400" y="57150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Tủy sống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2819400" y="6005513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Các dây thần kinh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5124450" y="5410200"/>
            <a:ext cx="379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- Điều khiển mọi hoạt động của cơ thể</a:t>
            </a:r>
          </a:p>
        </p:txBody>
      </p:sp>
      <p:sp>
        <p:nvSpPr>
          <p:cNvPr id="15414" name="AutoShape 54"/>
          <p:cNvSpPr>
            <a:spLocks/>
          </p:cNvSpPr>
          <p:nvPr/>
        </p:nvSpPr>
        <p:spPr bwMode="auto">
          <a:xfrm>
            <a:off x="4495800" y="54864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5105400" y="5988050"/>
            <a:ext cx="379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- Dẫn luồng thần kinh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457200" y="1295400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0" grpId="0"/>
      <p:bldP spid="15411" grpId="0"/>
      <p:bldP spid="15412" grpId="0"/>
      <p:bldP spid="15413" grpId="0"/>
      <p:bldP spid="15414" grpId="0" animBg="1"/>
      <p:bldP spid="15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32150" y="8382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1436688"/>
            <a:ext cx="783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2. Kể tên một số bệnh thường gặp ở các cơ quan và cách đề phòng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1812925"/>
            <a:ext cx="8686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eriod"/>
            </a:pPr>
            <a:r>
              <a:rPr lang="en-US" sz="2000"/>
              <a:t>Cơ quan hô hấp:</a:t>
            </a:r>
          </a:p>
          <a:p>
            <a:r>
              <a:rPr lang="en-US" sz="2000"/>
              <a:t> - Các bệnh: viêm họng, viêm phế quản, viêm phổi</a:t>
            </a:r>
          </a:p>
          <a:p>
            <a:r>
              <a:rPr lang="en-US" sz="2000"/>
              <a:t> - Cách phòng: Giữ ấm cơ thể, giữ vệ sinh mũi họng, giữ nơi ở đủ ấm, thoáng khí, tránh gió lùa, ăn uống đủ chất, luyện tập thể dục thường xuyên …</a:t>
            </a:r>
          </a:p>
          <a:p>
            <a:r>
              <a:rPr lang="en-US" sz="2000"/>
              <a:t>b. Cơ quan tuần hoàn:</a:t>
            </a:r>
          </a:p>
          <a:p>
            <a:r>
              <a:rPr lang="en-US" sz="2000"/>
              <a:t> - Các bệnh: thấp tim, huyết áp cao, xơ vữa động mạch, nhồi máu cơ tim,…</a:t>
            </a:r>
          </a:p>
          <a:p>
            <a:r>
              <a:rPr lang="en-US" sz="2000"/>
              <a:t> - Cách phòng: giữ ấm cơ thể, ăn uống đủ chất, vệ sinh cá nhân và rèn luyện thân thể …</a:t>
            </a:r>
          </a:p>
          <a:p>
            <a:r>
              <a:rPr lang="en-US" sz="2000"/>
              <a:t>c. Cơ quan Bài tiết nước tiểu:</a:t>
            </a:r>
          </a:p>
          <a:p>
            <a:r>
              <a:rPr lang="en-US" sz="2000"/>
              <a:t> - Các bệnh : viêm thận, sỏi thận …</a:t>
            </a:r>
          </a:p>
          <a:p>
            <a:r>
              <a:rPr lang="en-US" sz="2000"/>
              <a:t> - Cách phòng : uống đủ nước, không nhịn đi tiểu, vệ sinh cơ thể, quần áo hàng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55950" y="9144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tập học kì I</a:t>
            </a:r>
          </a:p>
        </p:txBody>
      </p:sp>
      <p:graphicFrame>
        <p:nvGraphicFramePr>
          <p:cNvPr id="4160" name="Group 64"/>
          <p:cNvGraphicFramePr>
            <a:graphicFrameLocks noGrp="1"/>
          </p:cNvGraphicFramePr>
          <p:nvPr>
            <p:ph/>
          </p:nvPr>
        </p:nvGraphicFramePr>
        <p:xfrm>
          <a:off x="457200" y="1905000"/>
          <a:ext cx="8229600" cy="453580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457200" y="1389063"/>
            <a:ext cx="535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o quan ho ha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447800" y="1371600"/>
            <a:ext cx="1981200" cy="381000"/>
            <a:chOff x="912" y="864"/>
            <a:chExt cx="1248" cy="240"/>
          </a:xfrm>
        </p:grpSpPr>
        <p:sp>
          <p:nvSpPr>
            <p:cNvPr id="8196" name="Line 7"/>
            <p:cNvSpPr>
              <a:spLocks noChangeShapeType="1"/>
            </p:cNvSpPr>
            <p:nvPr/>
          </p:nvSpPr>
          <p:spPr bwMode="auto">
            <a:xfrm>
              <a:off x="912" y="8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8"/>
            <p:cNvSpPr>
              <a:spLocks noChangeShapeType="1"/>
            </p:cNvSpPr>
            <p:nvPr/>
          </p:nvSpPr>
          <p:spPr bwMode="auto">
            <a:xfrm>
              <a:off x="1344" y="864"/>
              <a:ext cx="81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143000" y="2819400"/>
            <a:ext cx="3352800" cy="990600"/>
            <a:chOff x="720" y="1776"/>
            <a:chExt cx="2112" cy="624"/>
          </a:xfrm>
        </p:grpSpPr>
        <p:sp>
          <p:nvSpPr>
            <p:cNvPr id="8199" name="Line 9"/>
            <p:cNvSpPr>
              <a:spLocks noChangeShapeType="1"/>
            </p:cNvSpPr>
            <p:nvPr/>
          </p:nvSpPr>
          <p:spPr bwMode="auto">
            <a:xfrm>
              <a:off x="720" y="177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10"/>
            <p:cNvSpPr>
              <a:spLocks noChangeShapeType="1"/>
            </p:cNvSpPr>
            <p:nvPr/>
          </p:nvSpPr>
          <p:spPr bwMode="auto">
            <a:xfrm>
              <a:off x="1440" y="1776"/>
              <a:ext cx="13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57200" y="4191000"/>
            <a:ext cx="3276600" cy="838200"/>
            <a:chOff x="288" y="2640"/>
            <a:chExt cx="2064" cy="528"/>
          </a:xfrm>
        </p:grpSpPr>
        <p:sp>
          <p:nvSpPr>
            <p:cNvPr id="8202" name="Line 11"/>
            <p:cNvSpPr>
              <a:spLocks noChangeShapeType="1"/>
            </p:cNvSpPr>
            <p:nvPr/>
          </p:nvSpPr>
          <p:spPr bwMode="auto">
            <a:xfrm>
              <a:off x="288" y="264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>
              <a:off x="1152" y="2640"/>
              <a:ext cx="120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334000" y="2895600"/>
            <a:ext cx="3124200" cy="1295400"/>
            <a:chOff x="3360" y="1824"/>
            <a:chExt cx="1968" cy="816"/>
          </a:xfrm>
        </p:grpSpPr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3360" y="1824"/>
              <a:ext cx="100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029200" y="3962400"/>
            <a:ext cx="3505200" cy="1066800"/>
            <a:chOff x="3168" y="2496"/>
            <a:chExt cx="2208" cy="672"/>
          </a:xfrm>
        </p:grpSpPr>
        <p:sp>
          <p:nvSpPr>
            <p:cNvPr id="8208" name="Line 18"/>
            <p:cNvSpPr>
              <a:spLocks noChangeShapeType="1"/>
            </p:cNvSpPr>
            <p:nvPr/>
          </p:nvSpPr>
          <p:spPr bwMode="auto">
            <a:xfrm flipV="1">
              <a:off x="3168" y="2496"/>
              <a:ext cx="12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9"/>
            <p:cNvSpPr>
              <a:spLocks noChangeShapeType="1"/>
            </p:cNvSpPr>
            <p:nvPr/>
          </p:nvSpPr>
          <p:spPr bwMode="auto">
            <a:xfrm>
              <a:off x="4416" y="249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397000" y="8509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VNI-Aptima" pitchFamily="2" charset="0"/>
              </a:rPr>
              <a:t>Muõi 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066800" y="2286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VNI-Aptima" pitchFamily="2" charset="0"/>
              </a:rPr>
              <a:t>Khí quaûn 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92100" y="3657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VNI-Aptima" pitchFamily="2" charset="0"/>
              </a:rPr>
              <a:t>Laù phoåi phaûi 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858000" y="23749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VNI-Aptima" pitchFamily="2" charset="0"/>
              </a:rPr>
              <a:t>Laù phoåi traùi  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010400" y="3454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VNI-Aptima" pitchFamily="2" charset="0"/>
              </a:rPr>
              <a:t>Pheá quaûn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6" grpId="0"/>
      <p:bldP spid="8217" grpId="0"/>
      <p:bldP spid="8218" grpId="0"/>
      <p:bldP spid="8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2150" y="9144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tập học kì I</a:t>
            </a:r>
          </a:p>
        </p:txBody>
      </p:sp>
      <p:graphicFrame>
        <p:nvGraphicFramePr>
          <p:cNvPr id="9258" name="Group 42"/>
          <p:cNvGraphicFramePr>
            <a:graphicFrameLocks noGrp="1"/>
          </p:cNvGraphicFramePr>
          <p:nvPr>
            <p:ph/>
          </p:nvPr>
        </p:nvGraphicFramePr>
        <p:xfrm>
          <a:off x="457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/>
                <a:gridCol w="2320925"/>
                <a:gridCol w="381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870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803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Mũi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2819400" y="23622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Khí quản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835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Phế quản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851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Phổi</a:t>
            </a:r>
          </a:p>
        </p:txBody>
      </p:sp>
      <p:sp>
        <p:nvSpPr>
          <p:cNvPr id="9259" name="AutoShape 43"/>
          <p:cNvSpPr>
            <a:spLocks/>
          </p:cNvSpPr>
          <p:nvPr/>
        </p:nvSpPr>
        <p:spPr bwMode="auto">
          <a:xfrm>
            <a:off x="4267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5105400" y="2362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khí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105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Trao đổi khí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4" grpId="0"/>
      <p:bldP spid="9255" grpId="0"/>
      <p:bldP spid="9256" grpId="0"/>
      <p:bldP spid="9257" grpId="0"/>
      <p:bldP spid="9259" grpId="0" animBg="1"/>
      <p:bldP spid="9260" grpId="0"/>
      <p:bldP spid="92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rang 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0"/>
            <a:ext cx="267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876800" y="457200"/>
            <a:ext cx="2057400" cy="1219200"/>
            <a:chOff x="3360" y="1824"/>
            <a:chExt cx="1968" cy="816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 flipV="1">
              <a:off x="3360" y="1824"/>
              <a:ext cx="1008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85800" y="457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Các mạch máu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096000" y="7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Tim</a:t>
            </a:r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838200" y="914400"/>
            <a:ext cx="3429000" cy="3657600"/>
            <a:chOff x="528" y="576"/>
            <a:chExt cx="2160" cy="2304"/>
          </a:xfrm>
        </p:grpSpPr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528" y="576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632" y="576"/>
              <a:ext cx="76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1632" y="576"/>
              <a:ext cx="672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1632" y="576"/>
              <a:ext cx="1056" cy="23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/>
      <p:bldP spid="8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2150" y="9144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tập học kì I</a:t>
            </a:r>
          </a:p>
        </p:txBody>
      </p:sp>
      <p:graphicFrame>
        <p:nvGraphicFramePr>
          <p:cNvPr id="11268" name="Group 4"/>
          <p:cNvGraphicFramePr>
            <a:graphicFrameLocks noGrp="1"/>
          </p:cNvGraphicFramePr>
          <p:nvPr>
            <p:ph/>
          </p:nvPr>
        </p:nvGraphicFramePr>
        <p:xfrm>
          <a:off x="457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/>
                <a:gridCol w="2320925"/>
                <a:gridCol w="381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870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2803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Mũi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819400" y="23622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Khí quản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2835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Phế quản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851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Phổi</a:t>
            </a:r>
          </a:p>
        </p:txBody>
      </p:sp>
      <p:sp>
        <p:nvSpPr>
          <p:cNvPr id="11299" name="AutoShape 35"/>
          <p:cNvSpPr>
            <a:spLocks/>
          </p:cNvSpPr>
          <p:nvPr/>
        </p:nvSpPr>
        <p:spPr bwMode="auto">
          <a:xfrm>
            <a:off x="4267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5105400" y="2362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khí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105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Trao đổi khí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2889250" y="32146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Tim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974975" y="3657600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Các mạch máu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105400" y="3200400"/>
            <a:ext cx="360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Đập để bơm máu đi nuôi cơ thể.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5105400" y="3657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- Đem máu đến mọi bộ phận của cơ thể.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457200" y="1295400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/>
      <p:bldP spid="11303" grpId="0"/>
      <p:bldP spid="11304" grpId="0"/>
      <p:bldP spid="11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i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914400"/>
            <a:ext cx="45847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219200" y="3905250"/>
            <a:ext cx="990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Thận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trái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781800" y="3752850"/>
            <a:ext cx="990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Thận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phải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52400" y="5029200"/>
            <a:ext cx="2057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Ống dẫn 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nước tiểu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6705600" y="5505450"/>
            <a:ext cx="1676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Bóng đái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685800" y="5867400"/>
            <a:ext cx="1524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Ống đái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90600" y="381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76600" y="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latin typeface="Tahoma" pitchFamily="34" charset="0"/>
              </a:rPr>
              <a:t>HÌNH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2150" y="9144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Ôn tập học kì I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ph/>
          </p:nvPr>
        </p:nvGraphicFramePr>
        <p:xfrm>
          <a:off x="457200" y="1698625"/>
          <a:ext cx="8382000" cy="4854576"/>
        </p:xfrm>
        <a:graphic>
          <a:graphicData uri="http://schemas.openxmlformats.org/drawingml/2006/table">
            <a:tbl>
              <a:tblPr/>
              <a:tblGrid>
                <a:gridCol w="2251075"/>
                <a:gridCol w="2320925"/>
                <a:gridCol w="381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cơ quan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Tên các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Chức năng của từng bộ phận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Hô hấp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Tuần hoàn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Bài tiết nước tiểu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Thần kinh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38703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803525" y="20716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Mũi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2819400" y="23622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Khí quản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2835275" y="26050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Phế quản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2851150" y="29098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Phổi</a:t>
            </a:r>
          </a:p>
        </p:txBody>
      </p:sp>
      <p:sp>
        <p:nvSpPr>
          <p:cNvPr id="13347" name="AutoShape 35"/>
          <p:cNvSpPr>
            <a:spLocks/>
          </p:cNvSpPr>
          <p:nvPr/>
        </p:nvSpPr>
        <p:spPr bwMode="auto">
          <a:xfrm>
            <a:off x="4267200" y="2209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5105400" y="2362200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khí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105400" y="29098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Trao đổi khí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889250" y="321468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Tim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2974975" y="3657600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Các mạch máu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5105400" y="3200400"/>
            <a:ext cx="360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Đập để bơm máu đi nuôi cơ thể.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5105400" y="36576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- Đem máu đến mọi bộ phận của cơ thể.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2819400" y="4343400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Hai quả thận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2819400" y="4586288"/>
            <a:ext cx="223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Ống dẫn nước tiểu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819400" y="4891088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Bóng đái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2819400" y="51196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Ống đái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5029200" y="4343400"/>
            <a:ext cx="268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Lọc máu, tạo nước tiểu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5029200" y="4586288"/>
            <a:ext cx="369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nước tiểu từ thận – bóng đái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5029200" y="4814888"/>
            <a:ext cx="1933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Chứa nước tiểu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5029200" y="5043488"/>
            <a:ext cx="267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- Dẫn nước tiểu ra ngoài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457200" y="1295400"/>
            <a:ext cx="448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1. Ôn tập một số cơ quan trong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A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2743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7414" name="Picture 6" descr="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41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438400" y="6858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191000" y="381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66"/>
                </a:solidFill>
                <a:cs typeface="Arial" charset="0"/>
              </a:rPr>
              <a:t>Não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572000" y="2819400"/>
            <a:ext cx="2438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Các dây 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cs typeface="Arial" charset="0"/>
              </a:rPr>
              <a:t>       thần kinh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743200" y="1524000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cs typeface="Arial" charset="0"/>
              </a:rPr>
              <a:t>Tủy sống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14"/>
  <p:tag name="VIOLETTITLE" val="Tuần 17 Ôn tập học kì 1"/>
  <p:tag name="VIOLETLESSON" val="31"/>
  <p:tag name="VIOLETCATID" val="8049775"/>
  <p:tag name="VIOLETSUBJECT" val="Tự nhiên và xã hội 3"/>
  <p:tag name="VIOLETAUTHORID" val="618598"/>
  <p:tag name="VIOLETAUTHORNAME" val="Ngô Thị Hồng Thanh"/>
  <p:tag name="VIOLETAUTHORAVATAR" val="0/618/598/avatar.jpg"/>
  <p:tag name="VIOLETAUTHORADDRESS" val="Trường tiểu học Phú Lâm 2 - Bắc Ninh"/>
  <p:tag name="VIOLETAUTHORHOMEPAGE" val="https://hongthanh0874.violet.vn"/>
  <p:tag name="VIOLETDATE" val="2013-03-10 15:54:50"/>
  <p:tag name="VIOLETHIT" val="210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768</Words>
  <Application>Microsoft Office PowerPoint</Application>
  <PresentationFormat>On-screen Show (4:3)</PresentationFormat>
  <Paragraphs>142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VNI-Aptima</vt:lpstr>
      <vt:lpstr>Tahoma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Microsoft</cp:lastModifiedBy>
  <cp:revision>7</cp:revision>
  <dcterms:created xsi:type="dcterms:W3CDTF">2012-12-12T09:17:45Z</dcterms:created>
  <dcterms:modified xsi:type="dcterms:W3CDTF">2018-01-19T05:01:04Z</dcterms:modified>
</cp:coreProperties>
</file>