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72" r:id="rId2"/>
    <p:sldId id="270" r:id="rId3"/>
    <p:sldId id="274" r:id="rId4"/>
    <p:sldId id="275" r:id="rId5"/>
    <p:sldId id="281" r:id="rId6"/>
    <p:sldId id="282" r:id="rId7"/>
    <p:sldId id="283" r:id="rId8"/>
    <p:sldId id="280" r:id="rId9"/>
    <p:sldId id="276" r:id="rId10"/>
    <p:sldId id="278" r:id="rId11"/>
    <p:sldId id="279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17D5E9"/>
    <a:srgbClr val="E87EBB"/>
    <a:srgbClr val="2EBED2"/>
    <a:srgbClr val="22DEDA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FBB0C56-2FD9-42CB-BDB1-48C46BFF8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5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A62B-AE5F-48DD-B23E-E1DD7FD5E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B03F-3292-4503-96F2-F2B7BFA2B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79E2A-788D-4BCE-AF8C-A01C123AA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C3466B-1C3D-4377-A593-5FA806CC4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0F84-337C-4669-8BE9-E79C927D7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6B766-A2B3-4053-A3AD-A1D3A32CB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BCC2-1FFE-4DFF-854F-4C12EDC95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5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B8FB-AAE9-47DB-93FE-F2DAD229F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617C-D733-4D8C-946E-FDC549F4D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BD71-7D3C-4D12-A1C6-C2B7DE166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0F39-3A74-4DAF-9E40-4137C8C1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266FB-0D35-44DD-BA09-275F7DCC9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5B5047F-2831-468E-A992-1CBA39904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School@net\Tap%20viet\Tap%20viet%20chu%20Viet%203\TapViet3.ex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School@net\Tap%20viet\Tap%20viet%20chu%20Viet%203\TapViet3.ex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School@net\Tap%20viet\Tap%20viet%20chu%20Viet%203\TapViet3.ex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324600" cy="624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quý thầy cô về dự giờ thăm lớp!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0423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2731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72675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i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3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học giỏi !</a:t>
            </a:r>
            <a:endParaRPr lang="en-US" sz="4000" b="1" i="1" kern="10">
              <a:ln w="158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73000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828800" y="7620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u="sng"/>
              <a:t>TẬP VIẾT:</a:t>
            </a:r>
            <a:r>
              <a:rPr lang="en-US" sz="2800"/>
              <a:t>  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190500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3. </a:t>
            </a:r>
            <a:r>
              <a:rPr lang="en-US" sz="3200" u="sng"/>
              <a:t>Luyện viết ở nhà</a:t>
            </a:r>
            <a:r>
              <a:rPr lang="en-US" sz="3200"/>
              <a:t>: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838200" y="25908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T       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838200" y="31242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D       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762000" y="36576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Tân trào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838200" y="4191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giỗ Tổ   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777875" y="4648200"/>
            <a:ext cx="5927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mồng mười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77875" y="5181600"/>
            <a:ext cx="5851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tháng ba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609600" y="58674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latin typeface="HP001 5H" pitchFamily="34" charset="0"/>
              </a:rPr>
              <a:t>Dù ai đi ngược về xuôi</a:t>
            </a:r>
            <a:br>
              <a:rPr lang="en-US" sz="2800" b="1">
                <a:latin typeface="HP001 5H" pitchFamily="34" charset="0"/>
              </a:rPr>
            </a:br>
            <a:r>
              <a:rPr lang="en-US" sz="2800" b="1">
                <a:latin typeface="HP001 5H" pitchFamily="34" charset="0"/>
              </a:rPr>
              <a:t>Nhớ ngày giỗ Tổ mồng mười tháng ba.  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362200" y="9144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5" grpId="0"/>
      <p:bldP spid="99338" grpId="0"/>
      <p:bldP spid="99339" grpId="0"/>
      <p:bldP spid="99340" grpId="0"/>
      <p:bldP spid="99341" grpId="0"/>
      <p:bldP spid="99342" grpId="0"/>
      <p:bldP spid="99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828800" y="7620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514600" y="914400"/>
            <a:ext cx="464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Ôn chữ hoa : </a:t>
            </a:r>
            <a:r>
              <a:rPr lang="en-US" sz="3200" b="1">
                <a:latin typeface="HP001 5H" pitchFamily="34" charset="0"/>
              </a:rPr>
              <a:t>T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1000" y="1905000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/>
              <a:t>3. </a:t>
            </a:r>
            <a:r>
              <a:rPr lang="en-US" sz="3200" u="sng"/>
              <a:t>Luyện viết ở nhà</a:t>
            </a:r>
            <a:r>
              <a:rPr lang="en-US" sz="3200"/>
              <a:t>:  </a:t>
            </a:r>
            <a:br>
              <a:rPr lang="en-US" sz="3200"/>
            </a:br>
            <a:r>
              <a:rPr lang="en-US" sz="3200"/>
              <a:t>V</a:t>
            </a:r>
            <a:r>
              <a:rPr lang="en-US" sz="2800"/>
              <a:t>iết theo kiểu sáng tạo chữ nghiên, nét thanh nét đậm.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371600" y="3429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i="1">
                <a:latin typeface="HP001 5H" pitchFamily="34" charset="0"/>
              </a:rPr>
              <a:t>Tân trào</a:t>
            </a:r>
            <a:r>
              <a:rPr lang="en-US" sz="2800" b="1">
                <a:latin typeface="HP001 5H" pitchFamily="34" charset="0"/>
              </a:rPr>
              <a:t>    </a:t>
            </a:r>
            <a:r>
              <a:rPr lang="en-US" sz="2800">
                <a:latin typeface="HP001 5H" pitchFamily="34" charset="0"/>
              </a:rPr>
              <a:t>(viết một dòng)</a:t>
            </a:r>
            <a:r>
              <a:rPr lang="en-US" sz="2800" b="1">
                <a:latin typeface="HP001 5H" pitchFamily="34" charset="0"/>
              </a:rPr>
              <a:t>  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09600" y="4343400"/>
            <a:ext cx="784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i="1">
                <a:latin typeface="HP001 5H" pitchFamily="34" charset="0"/>
              </a:rPr>
              <a:t>Dù ai đi ngược về xuôi</a:t>
            </a:r>
            <a:br>
              <a:rPr lang="en-US" sz="2800" b="1" i="1">
                <a:latin typeface="HP001 5H" pitchFamily="34" charset="0"/>
              </a:rPr>
            </a:br>
            <a:r>
              <a:rPr lang="en-US" sz="2800" b="1" i="1">
                <a:latin typeface="HP001 5H" pitchFamily="34" charset="0"/>
              </a:rPr>
              <a:t>Nhớ ngày giỗ Tổ mồng mười tháng ba.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00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253172">
            <a:off x="501650" y="1217613"/>
            <a:ext cx="82296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602"/>
              </a:avLst>
            </a:prstTxWarp>
          </a:bodyPr>
          <a:lstStyle/>
          <a:p>
            <a:pPr algn="ctr"/>
            <a:r>
              <a:rPr lang="vi-VN" sz="3600" b="1" i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HP001 5H"/>
              </a:rPr>
              <a:t>Chúc các em chăm ngoan, học giỏi</a:t>
            </a:r>
            <a:endParaRPr lang="en-US" sz="3600" b="1" i="1" kern="10">
              <a:ln w="19050">
                <a:solidFill>
                  <a:srgbClr val="FF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HP001 5H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72675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i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3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 quý thầy cô!</a:t>
            </a:r>
            <a:endParaRPr lang="en-US" sz="4000" b="1" i="1" kern="10">
              <a:ln w="158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73000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62" name="Picture 626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90800" y="1828800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/>
              <a:t>Ôn chữ hoa: 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514600" y="9144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u="sng"/>
              <a:t>Bài cũ:</a:t>
            </a:r>
            <a:endParaRPr lang="en-US" sz="3600" b="1"/>
          </a:p>
        </p:txBody>
      </p:sp>
      <p:sp>
        <p:nvSpPr>
          <p:cNvPr id="40554" name="Rectangle 618"/>
          <p:cNvSpPr>
            <a:spLocks noChangeArrowheads="1"/>
          </p:cNvSpPr>
          <p:nvPr/>
        </p:nvSpPr>
        <p:spPr bwMode="auto">
          <a:xfrm>
            <a:off x="4953000" y="16002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>
                <a:latin typeface="HP001 5H" pitchFamily="34" charset="0"/>
              </a:rPr>
              <a:t>S</a:t>
            </a:r>
          </a:p>
        </p:txBody>
      </p:sp>
      <p:sp>
        <p:nvSpPr>
          <p:cNvPr id="40555" name="Rectangle 619"/>
          <p:cNvSpPr>
            <a:spLocks noChangeArrowheads="1"/>
          </p:cNvSpPr>
          <p:nvPr/>
        </p:nvSpPr>
        <p:spPr bwMode="auto">
          <a:xfrm>
            <a:off x="2667000" y="29718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Sầm Sơn</a:t>
            </a:r>
          </a:p>
        </p:txBody>
      </p:sp>
      <p:sp>
        <p:nvSpPr>
          <p:cNvPr id="40556" name="Rectangle 620"/>
          <p:cNvSpPr>
            <a:spLocks noChangeArrowheads="1"/>
          </p:cNvSpPr>
          <p:nvPr/>
        </p:nvSpPr>
        <p:spPr bwMode="auto">
          <a:xfrm>
            <a:off x="533400" y="31242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Có từ: </a:t>
            </a:r>
          </a:p>
        </p:txBody>
      </p:sp>
      <p:sp>
        <p:nvSpPr>
          <p:cNvPr id="40557" name="Rectangle 621"/>
          <p:cNvSpPr>
            <a:spLocks noChangeArrowheads="1"/>
          </p:cNvSpPr>
          <p:nvPr/>
        </p:nvSpPr>
        <p:spPr bwMode="auto">
          <a:xfrm>
            <a:off x="533400" y="4038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Có câu: </a:t>
            </a:r>
          </a:p>
        </p:txBody>
      </p:sp>
      <p:sp>
        <p:nvSpPr>
          <p:cNvPr id="40559" name="Rectangle 623"/>
          <p:cNvSpPr>
            <a:spLocks noChangeArrowheads="1"/>
          </p:cNvSpPr>
          <p:nvPr/>
        </p:nvSpPr>
        <p:spPr bwMode="auto">
          <a:xfrm>
            <a:off x="1752600" y="44958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Côn Sơn suối chảy rì rầm</a:t>
            </a:r>
            <a:br>
              <a:rPr lang="en-US" sz="3200" b="1">
                <a:latin typeface="HP001 5H" pitchFamily="34" charset="0"/>
              </a:rPr>
            </a:br>
            <a:r>
              <a:rPr lang="en-US" sz="3200" b="1">
                <a:latin typeface="HP001 5H" pitchFamily="34" charset="0"/>
              </a:rPr>
              <a:t>Ta nghe như tiếng đàn cầm bên tai.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0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0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0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0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0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0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40554" grpId="0"/>
      <p:bldP spid="40555" grpId="0"/>
      <p:bldP spid="40556" grpId="0"/>
      <p:bldP spid="40557" grpId="0"/>
      <p:bldP spid="40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07" name="Picture 95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828800" y="9906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u="sng" dirty="0" err="1"/>
              <a:t>Kiểm</a:t>
            </a:r>
            <a:r>
              <a:rPr lang="en-US" sz="3200" b="1" u="sng" dirty="0"/>
              <a:t> </a:t>
            </a:r>
            <a:r>
              <a:rPr lang="en-US" sz="3200" b="1" u="sng" dirty="0" err="1"/>
              <a:t>tra</a:t>
            </a:r>
            <a:r>
              <a:rPr lang="en-US" sz="3200" b="1" u="sng" dirty="0"/>
              <a:t> </a:t>
            </a:r>
            <a:r>
              <a:rPr lang="en-US" sz="3200" b="1" u="sng" dirty="0" err="1"/>
              <a:t>bài</a:t>
            </a:r>
            <a:r>
              <a:rPr lang="en-US" sz="3200" b="1" u="sng" dirty="0"/>
              <a:t> </a:t>
            </a:r>
            <a:r>
              <a:rPr lang="en-US" sz="3200" b="1" u="sng" dirty="0" err="1"/>
              <a:t>cũ</a:t>
            </a:r>
            <a:endParaRPr lang="en-US" sz="3200" b="1" dirty="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590800" y="2409825"/>
            <a:ext cx="365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>
                <a:latin typeface="HP001 5H" pitchFamily="34" charset="0"/>
              </a:rPr>
              <a:t>Sầm Sơn</a:t>
            </a:r>
          </a:p>
        </p:txBody>
      </p:sp>
      <p:graphicFrame>
        <p:nvGraphicFramePr>
          <p:cNvPr id="64604" name="Group 92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5994400" cy="1524002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498600"/>
                <a:gridCol w="14986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6" name="AutoShape 94"/>
          <p:cNvSpPr>
            <a:spLocks noChangeArrowheads="1"/>
          </p:cNvSpPr>
          <p:nvPr/>
        </p:nvSpPr>
        <p:spPr bwMode="auto">
          <a:xfrm>
            <a:off x="2667000" y="1676400"/>
            <a:ext cx="3048000" cy="1143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Bảng 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4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606" grpId="0" animBg="1"/>
      <p:bldP spid="6460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81" name="Picture 45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828800" y="9906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2514600" y="15240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2971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1. </a:t>
            </a:r>
            <a:r>
              <a:rPr lang="en-US" sz="3200" u="sng"/>
              <a:t>Luyện viết</a:t>
            </a:r>
            <a:r>
              <a:rPr lang="en-US" sz="3200"/>
              <a:t>:</a:t>
            </a:r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905000" y="4038600"/>
            <a:ext cx="510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latin typeface="HP001 5H" pitchFamily="34" charset="0"/>
              </a:rPr>
              <a:t>T,  D,  N (Nh).</a:t>
            </a:r>
          </a:p>
        </p:txBody>
      </p:sp>
      <p:sp>
        <p:nvSpPr>
          <p:cNvPr id="65579" name="AutoShape 4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1143000"/>
            <a:ext cx="304800" cy="2286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/>
      <p:bldP spid="65569" grpId="0"/>
      <p:bldP spid="65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828800" y="8382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514600" y="10668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2286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1. </a:t>
            </a:r>
            <a:r>
              <a:rPr lang="en-US" sz="3200" u="sng"/>
              <a:t>Luyện viết</a:t>
            </a:r>
            <a:r>
              <a:rPr lang="en-US" sz="3200"/>
              <a:t>: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352800" y="22098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>
                <a:latin typeface="HP001 5H" pitchFamily="34" charset="0"/>
              </a:rPr>
              <a:t>Tân trào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62000" y="3048000"/>
            <a:ext cx="792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HP001 5H" pitchFamily="34" charset="0"/>
              </a:rPr>
              <a:t>Tân trào </a:t>
            </a:r>
            <a:r>
              <a:rPr lang="en-US" sz="2800" i="1"/>
              <a:t>là</a:t>
            </a:r>
            <a:r>
              <a:rPr lang="en-US" sz="2800" b="1" i="1"/>
              <a:t> </a:t>
            </a:r>
            <a:r>
              <a:rPr lang="en-US" sz="2800" i="1"/>
              <a:t>tên một xã thuộc huyện Sơn Dương, tỉnh Tuyên Quang. Đây là nơi diễn ra những sự kiện nổi tiếng trong lịch sử cách mạng: 22- 12 1944 thành lập quân đội nhân dân Việt Nam, họp Đại hội quyết định khởi nghĩa giành độc lập tháng 8 năm 1945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9" grpId="0"/>
      <p:bldP spid="102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828800" y="8382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514600" y="10668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103431" name="AutoShape 7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1295400"/>
            <a:ext cx="304800" cy="2286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04800" y="19812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>
                <a:latin typeface="HP001 5H" pitchFamily="34" charset="0"/>
              </a:rPr>
              <a:t>Tân trào</a:t>
            </a:r>
          </a:p>
        </p:txBody>
      </p:sp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54102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/>
              <a:t>Ngày 17 – 8 1945</a:t>
            </a:r>
          </a:p>
        </p:txBody>
      </p:sp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4724400" y="54102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/>
              <a:t>Cây đa Tân Trào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/>
      <p:bldP spid="103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828800" y="6858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514600" y="9906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1905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1. </a:t>
            </a:r>
            <a:r>
              <a:rPr lang="en-US" sz="3200" u="sng"/>
              <a:t>Luyện viết</a:t>
            </a:r>
            <a:r>
              <a:rPr lang="en-US" sz="3200"/>
              <a:t>:</a:t>
            </a:r>
          </a:p>
        </p:txBody>
      </p:sp>
      <p:sp>
        <p:nvSpPr>
          <p:cNvPr id="104456" name="AutoShape 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1219200"/>
            <a:ext cx="304800" cy="2286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8200" y="24384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latin typeface="HP001 5H" pitchFamily="34" charset="0"/>
              </a:rPr>
              <a:t>Dù ai đi ngược về xuôi</a:t>
            </a:r>
            <a:br>
              <a:rPr lang="en-US" sz="2800" b="1">
                <a:latin typeface="HP001 5H" pitchFamily="34" charset="0"/>
              </a:rPr>
            </a:br>
            <a:r>
              <a:rPr lang="en-US" sz="2800" b="1">
                <a:latin typeface="HP001 5H" pitchFamily="34" charset="0"/>
              </a:rPr>
              <a:t>Nhớ ngày giỗ Tổ mồng mười tháng ba. 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381000" y="35814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/>
              <a:t>	Câu ca dao nói về ngày giỗ Tổ Hùng Vương mồng mười tháng ba âm lịch, vào ngày này, ở đền Hùng có tổ chức lễ hội lớn để tưởng niệm các vua Hùng đã có công dựng nước.</a:t>
            </a:r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572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861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114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/>
      <p:bldP spid="1044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828800" y="9906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u="sng"/>
              <a:t>TẬP VIẾT:</a:t>
            </a:r>
            <a:r>
              <a:rPr lang="en-US" sz="3200"/>
              <a:t>  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514600" y="1524000"/>
            <a:ext cx="464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latin typeface="HP001 5H" pitchFamily="34" charset="0"/>
              </a:rPr>
              <a:t>Ôn chữ hoa : </a:t>
            </a:r>
            <a:r>
              <a:rPr lang="en-US" sz="4400" b="1">
                <a:latin typeface="HP001 5H" pitchFamily="34" charset="0"/>
              </a:rPr>
              <a:t>T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62000" y="2971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/>
              <a:t>2. </a:t>
            </a:r>
            <a:r>
              <a:rPr lang="en-US" sz="3200" u="sng"/>
              <a:t>Thực hành viết</a:t>
            </a:r>
            <a:r>
              <a:rPr lang="en-US" sz="3200"/>
              <a:t>: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219200" y="42672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/>
              <a:t>Vở     :Tập viết 3 </a:t>
            </a:r>
            <a:r>
              <a:rPr lang="en-US" sz="2800" i="1"/>
              <a:t>tập hai</a:t>
            </a:r>
            <a:br>
              <a:rPr lang="en-US" sz="2800" i="1"/>
            </a:br>
            <a:r>
              <a:rPr lang="en-US" sz="2800"/>
              <a:t>Trang: 17 </a:t>
            </a:r>
            <a:br>
              <a:rPr lang="en-US" sz="2800"/>
            </a:br>
            <a:r>
              <a:rPr lang="en-US" sz="2800"/>
              <a:t>Tuần :  26</a:t>
            </a:r>
            <a:endParaRPr lang="en-US" sz="2800" i="1"/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4343400" y="2971800"/>
            <a:ext cx="3048000" cy="1143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Vở Tập viết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  <p:bldP spid="101386" grpId="0" animBg="1"/>
      <p:bldP spid="10138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97441" name="Group 7329"/>
          <p:cNvGraphicFramePr>
            <a:graphicFrameLocks noGrp="1"/>
          </p:cNvGraphicFramePr>
          <p:nvPr/>
        </p:nvGraphicFramePr>
        <p:xfrm>
          <a:off x="304800" y="990600"/>
          <a:ext cx="8763000" cy="1600204"/>
        </p:xfrm>
        <a:graphic>
          <a:graphicData uri="http://schemas.openxmlformats.org/drawingml/2006/table">
            <a:tbl>
              <a:tblPr/>
              <a:tblGrid>
                <a:gridCol w="622300"/>
                <a:gridCol w="627063"/>
                <a:gridCol w="625475"/>
                <a:gridCol w="627062"/>
                <a:gridCol w="625475"/>
                <a:gridCol w="625475"/>
                <a:gridCol w="627063"/>
                <a:gridCol w="625475"/>
                <a:gridCol w="625475"/>
                <a:gridCol w="627062"/>
                <a:gridCol w="625475"/>
                <a:gridCol w="627063"/>
                <a:gridCol w="625475"/>
                <a:gridCol w="627062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135" name="Group 7071"/>
          <p:cNvGraphicFramePr>
            <a:graphicFrameLocks noGrp="1"/>
          </p:cNvGraphicFramePr>
          <p:nvPr>
            <p:ph sz="half" idx="1"/>
          </p:nvPr>
        </p:nvGraphicFramePr>
        <p:xfrm>
          <a:off x="228600" y="2971800"/>
          <a:ext cx="8686800" cy="838201"/>
        </p:xfrm>
        <a:graphic>
          <a:graphicData uri="http://schemas.openxmlformats.org/drawingml/2006/table">
            <a:tbl>
              <a:tblPr/>
              <a:tblGrid>
                <a:gridCol w="615950"/>
                <a:gridCol w="622300"/>
                <a:gridCol w="620713"/>
                <a:gridCol w="620712"/>
                <a:gridCol w="620713"/>
                <a:gridCol w="620712"/>
                <a:gridCol w="620713"/>
                <a:gridCol w="622300"/>
                <a:gridCol w="617537"/>
                <a:gridCol w="620713"/>
                <a:gridCol w="622300"/>
                <a:gridCol w="620712"/>
                <a:gridCol w="619125"/>
                <a:gridCol w="622300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905" name="Group 7793"/>
          <p:cNvGraphicFramePr>
            <a:graphicFrameLocks noGrp="1"/>
          </p:cNvGraphicFramePr>
          <p:nvPr>
            <p:ph sz="half" idx="2"/>
          </p:nvPr>
        </p:nvGraphicFramePr>
        <p:xfrm>
          <a:off x="381000" y="4191000"/>
          <a:ext cx="8458200" cy="2514603"/>
        </p:xfrm>
        <a:graphic>
          <a:graphicData uri="http://schemas.openxmlformats.org/drawingml/2006/table">
            <a:tbl>
              <a:tblPr/>
              <a:tblGrid>
                <a:gridCol w="601663"/>
                <a:gridCol w="604837"/>
                <a:gridCol w="604838"/>
                <a:gridCol w="603250"/>
                <a:gridCol w="603250"/>
                <a:gridCol w="606425"/>
                <a:gridCol w="601662"/>
                <a:gridCol w="608013"/>
                <a:gridCol w="601662"/>
                <a:gridCol w="603250"/>
                <a:gridCol w="608013"/>
                <a:gridCol w="601662"/>
                <a:gridCol w="601663"/>
                <a:gridCol w="60801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414" name="Rectangle 6350"/>
          <p:cNvSpPr>
            <a:spLocks noChangeArrowheads="1"/>
          </p:cNvSpPr>
          <p:nvPr/>
        </p:nvSpPr>
        <p:spPr bwMode="auto">
          <a:xfrm>
            <a:off x="700088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T</a:t>
            </a:r>
          </a:p>
        </p:txBody>
      </p:sp>
      <p:sp>
        <p:nvSpPr>
          <p:cNvPr id="94415" name="Rectangle 6351"/>
          <p:cNvSpPr>
            <a:spLocks noChangeArrowheads="1"/>
          </p:cNvSpPr>
          <p:nvPr/>
        </p:nvSpPr>
        <p:spPr bwMode="auto">
          <a:xfrm>
            <a:off x="1828800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16" name="Rectangle 6352"/>
          <p:cNvSpPr>
            <a:spLocks noChangeArrowheads="1"/>
          </p:cNvSpPr>
          <p:nvPr/>
        </p:nvSpPr>
        <p:spPr bwMode="auto">
          <a:xfrm>
            <a:off x="3048000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18" name="Rectangle 6354"/>
          <p:cNvSpPr>
            <a:spLocks noChangeArrowheads="1"/>
          </p:cNvSpPr>
          <p:nvPr/>
        </p:nvSpPr>
        <p:spPr bwMode="auto">
          <a:xfrm>
            <a:off x="4267200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62" name="Rectangle 6398"/>
          <p:cNvSpPr>
            <a:spLocks noChangeArrowheads="1"/>
          </p:cNvSpPr>
          <p:nvPr/>
        </p:nvSpPr>
        <p:spPr bwMode="auto">
          <a:xfrm>
            <a:off x="5562600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63" name="Rectangle 6399"/>
          <p:cNvSpPr>
            <a:spLocks noChangeArrowheads="1"/>
          </p:cNvSpPr>
          <p:nvPr/>
        </p:nvSpPr>
        <p:spPr bwMode="auto">
          <a:xfrm>
            <a:off x="6824663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64" name="Rectangle 6400"/>
          <p:cNvSpPr>
            <a:spLocks noChangeArrowheads="1"/>
          </p:cNvSpPr>
          <p:nvPr/>
        </p:nvSpPr>
        <p:spPr bwMode="auto">
          <a:xfrm>
            <a:off x="8077200" y="128111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</a:t>
            </a:r>
          </a:p>
        </p:txBody>
      </p:sp>
      <p:sp>
        <p:nvSpPr>
          <p:cNvPr id="94465" name="Rectangle 6401"/>
          <p:cNvSpPr>
            <a:spLocks noChangeArrowheads="1"/>
          </p:cNvSpPr>
          <p:nvPr/>
        </p:nvSpPr>
        <p:spPr bwMode="auto">
          <a:xfrm>
            <a:off x="609600" y="2085975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D</a:t>
            </a:r>
          </a:p>
        </p:txBody>
      </p:sp>
      <p:sp>
        <p:nvSpPr>
          <p:cNvPr id="94466" name="Rectangle 6402"/>
          <p:cNvSpPr>
            <a:spLocks noChangeArrowheads="1"/>
          </p:cNvSpPr>
          <p:nvPr/>
        </p:nvSpPr>
        <p:spPr bwMode="auto">
          <a:xfrm>
            <a:off x="1876425" y="2085975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D</a:t>
            </a:r>
          </a:p>
        </p:txBody>
      </p:sp>
      <p:sp>
        <p:nvSpPr>
          <p:cNvPr id="94467" name="Rectangle 6403"/>
          <p:cNvSpPr>
            <a:spLocks noChangeArrowheads="1"/>
          </p:cNvSpPr>
          <p:nvPr/>
        </p:nvSpPr>
        <p:spPr bwMode="auto">
          <a:xfrm>
            <a:off x="3124200" y="2085975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D</a:t>
            </a:r>
          </a:p>
        </p:txBody>
      </p:sp>
      <p:sp>
        <p:nvSpPr>
          <p:cNvPr id="94468" name="Rectangle 6404"/>
          <p:cNvSpPr>
            <a:spLocks noChangeArrowheads="1"/>
          </p:cNvSpPr>
          <p:nvPr/>
        </p:nvSpPr>
        <p:spPr bwMode="auto">
          <a:xfrm>
            <a:off x="4219575" y="2071688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Nh</a:t>
            </a:r>
          </a:p>
        </p:txBody>
      </p:sp>
      <p:sp>
        <p:nvSpPr>
          <p:cNvPr id="94469" name="Rectangle 6405"/>
          <p:cNvSpPr>
            <a:spLocks noChangeArrowheads="1"/>
          </p:cNvSpPr>
          <p:nvPr/>
        </p:nvSpPr>
        <p:spPr bwMode="auto">
          <a:xfrm>
            <a:off x="5486400" y="2085975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Nh</a:t>
            </a:r>
          </a:p>
        </p:txBody>
      </p:sp>
      <p:sp>
        <p:nvSpPr>
          <p:cNvPr id="94470" name="Rectangle 6406"/>
          <p:cNvSpPr>
            <a:spLocks noChangeArrowheads="1"/>
          </p:cNvSpPr>
          <p:nvPr/>
        </p:nvSpPr>
        <p:spPr bwMode="auto">
          <a:xfrm>
            <a:off x="6705600" y="2071688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Nh</a:t>
            </a:r>
          </a:p>
        </p:txBody>
      </p:sp>
      <p:sp>
        <p:nvSpPr>
          <p:cNvPr id="94471" name="Rectangle 6407"/>
          <p:cNvSpPr>
            <a:spLocks noChangeArrowheads="1"/>
          </p:cNvSpPr>
          <p:nvPr/>
        </p:nvSpPr>
        <p:spPr bwMode="auto">
          <a:xfrm>
            <a:off x="8001000" y="2071688"/>
            <a:ext cx="106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Nh</a:t>
            </a:r>
          </a:p>
        </p:txBody>
      </p:sp>
      <p:sp>
        <p:nvSpPr>
          <p:cNvPr id="97900" name="Rectangle 7788"/>
          <p:cNvSpPr>
            <a:spLocks noChangeArrowheads="1"/>
          </p:cNvSpPr>
          <p:nvPr/>
        </p:nvSpPr>
        <p:spPr bwMode="auto">
          <a:xfrm>
            <a:off x="409575" y="3286125"/>
            <a:ext cx="223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Tân Trào</a:t>
            </a:r>
          </a:p>
        </p:txBody>
      </p:sp>
      <p:sp>
        <p:nvSpPr>
          <p:cNvPr id="97901" name="Rectangle 7789"/>
          <p:cNvSpPr>
            <a:spLocks noChangeArrowheads="1"/>
          </p:cNvSpPr>
          <p:nvPr/>
        </p:nvSpPr>
        <p:spPr bwMode="auto">
          <a:xfrm>
            <a:off x="3524250" y="3290888"/>
            <a:ext cx="223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Tân Trào</a:t>
            </a:r>
          </a:p>
        </p:txBody>
      </p:sp>
      <p:sp>
        <p:nvSpPr>
          <p:cNvPr id="97902" name="Rectangle 7790"/>
          <p:cNvSpPr>
            <a:spLocks noChangeArrowheads="1"/>
          </p:cNvSpPr>
          <p:nvPr/>
        </p:nvSpPr>
        <p:spPr bwMode="auto">
          <a:xfrm>
            <a:off x="6629400" y="3290888"/>
            <a:ext cx="223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latin typeface="HP001 5H" pitchFamily="34" charset="0"/>
              </a:rPr>
              <a:t>Tân Trào</a:t>
            </a:r>
          </a:p>
        </p:txBody>
      </p:sp>
      <p:sp>
        <p:nvSpPr>
          <p:cNvPr id="97903" name="Rectangle 7791"/>
          <p:cNvSpPr>
            <a:spLocks noChangeArrowheads="1"/>
          </p:cNvSpPr>
          <p:nvPr/>
        </p:nvSpPr>
        <p:spPr bwMode="auto">
          <a:xfrm>
            <a:off x="914400" y="4557713"/>
            <a:ext cx="65817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Dù ai đi ngược về xuôi</a:t>
            </a:r>
          </a:p>
        </p:txBody>
      </p:sp>
      <p:sp>
        <p:nvSpPr>
          <p:cNvPr id="97906" name="Rectangle 7794"/>
          <p:cNvSpPr>
            <a:spLocks noChangeArrowheads="1"/>
          </p:cNvSpPr>
          <p:nvPr/>
        </p:nvSpPr>
        <p:spPr bwMode="auto">
          <a:xfrm>
            <a:off x="733425" y="5381625"/>
            <a:ext cx="827246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HP001 5H" pitchFamily="34" charset="0"/>
              </a:rPr>
              <a:t>Nhớ ngày giỗ Tổ mồng mười tháng ba.</a:t>
            </a:r>
          </a:p>
        </p:txBody>
      </p:sp>
      <p:sp>
        <p:nvSpPr>
          <p:cNvPr id="97907" name="Rectangle 7795"/>
          <p:cNvSpPr>
            <a:spLocks noChangeArrowheads="1"/>
          </p:cNvSpPr>
          <p:nvPr/>
        </p:nvSpPr>
        <p:spPr bwMode="auto">
          <a:xfrm>
            <a:off x="381000" y="3048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/>
              <a:t>Tuần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FLV_270_1_10866.flv&quot; Position=&quot;1&quot; SlideID=&quot;270&quot;/&gt;&lt;/Videos&gt;&#10;"/>
  <p:tag name="MMPROD_UIDATA" val="&lt;database version=&quot;7.0&quot;&gt;&lt;object type=&quot;1&quot; unique_id=&quot;10001&quot;&gt;&lt;property id=&quot;20226&quot; value=&quot;D:\giao an\tập huấn pp\tập viết 1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Thứ  tư ngày 29  tháng 02 năm 2012&amp;quot;&quot;/&gt;&lt;property id=&quot;20307&quot; value=&quot;270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30&quot;&gt;&lt;property id=&quot;20148&quot; value=&quot;5&quot;/&gt;&lt;property id=&quot;20300&quot; value=&quot;Slide 1&quot;/&gt;&lt;property id=&quot;20307&quot; value=&quot;272&quot;/&gt;&lt;/object&gt;&lt;object type=&quot;3&quot; unique_id=&quot;10078&quot;&gt;&lt;property id=&quot;20148&quot; value=&quot;5&quot;/&gt;&lt;property id=&quot;20300&quot; value=&quot;Slide 3 - &amp;quot;Thứ  tư ngày 29  tháng 02 năm 2012&amp;quot;&quot;/&gt;&lt;property id=&quot;20307&quot; value=&quot;274&quot;/&gt;&lt;/object&gt;&lt;object type=&quot;3&quot; unique_id=&quot;10124&quot;&gt;&lt;property id=&quot;20148&quot; value=&quot;5&quot;/&gt;&lt;property id=&quot;20300&quot; value=&quot;Slide 4 - &amp;quot;Thứ  tư ngày 29  tháng 02 năm 2012&amp;quot;&quot;/&gt;&lt;property id=&quot;20307&quot; value=&quot;275&quot;/&gt;&lt;/object&gt;&lt;object type=&quot;3&quot; unique_id=&quot;10171&quot;&gt;&lt;property id=&quot;20148&quot; value=&quot;5&quot;/&gt;&lt;property id=&quot;20300&quot; value=&quot;Slide 9&quot;/&gt;&lt;property id=&quot;20307&quot; value=&quot;276&quot;/&gt;&lt;/object&gt;&lt;object type=&quot;3&quot; unique_id=&quot;10224&quot;&gt;&lt;property id=&quot;20148&quot; value=&quot;5&quot;/&gt;&lt;property id=&quot;20300&quot; value=&quot;Slide 10 - &amp;quot;Thứ  tư ngày 29  tháng 02 năm 2012&amp;quot;&quot;/&gt;&lt;property id=&quot;20307&quot; value=&quot;278&quot;/&gt;&lt;/object&gt;&lt;object type=&quot;3&quot; unique_id=&quot;10280&quot;&gt;&lt;property id=&quot;20148&quot; value=&quot;5&quot;/&gt;&lt;property id=&quot;20300&quot; value=&quot;Slide 11 - &amp;quot;Thứ  tư ngày 29  tháng 02 năm 2012&amp;quot;&quot;/&gt;&lt;property id=&quot;20307&quot; value=&quot;279&quot;/&gt;&lt;/object&gt;&lt;object type=&quot;3&quot; unique_id=&quot;10341&quot;&gt;&lt;property id=&quot;20148&quot; value=&quot;5&quot;/&gt;&lt;property id=&quot;20300&quot; value=&quot;Slide 8 - &amp;quot;Thứ  tư ngày 29  tháng 02 năm 2012&amp;quot;&quot;/&gt;&lt;property id=&quot;20307&quot; value=&quot;280&quot;/&gt;&lt;/object&gt;&lt;object type=&quot;3&quot; unique_id=&quot;10448&quot;&gt;&lt;property id=&quot;20148&quot; value=&quot;5&quot;/&gt;&lt;property id=&quot;20300&quot; value=&quot;Slide 5 - &amp;quot;Thứ  tư ngày 29  tháng 02 năm 2012&amp;quot;&quot;/&gt;&lt;property id=&quot;20307&quot; value=&quot;281&quot;/&gt;&lt;/object&gt;&lt;object type=&quot;3&quot; unique_id=&quot;10449&quot;&gt;&lt;property id=&quot;20148&quot; value=&quot;5&quot;/&gt;&lt;property id=&quot;20300&quot; value=&quot;Slide 6 - &amp;quot;Thứ  tư ngày 29  tháng 02 năm 2012&amp;quot;&quot;/&gt;&lt;property id=&quot;20307&quot; value=&quot;282&quot;/&gt;&lt;/object&gt;&lt;object type=&quot;3&quot; unique_id=&quot;10450&quot;&gt;&lt;property id=&quot;20148&quot; value=&quot;5&quot;/&gt;&lt;property id=&quot;20300&quot; value=&quot;Slide 7 - &amp;quot;Thứ  tư ngày 29  tháng 02 năm 2012&amp;quot;&quot;/&gt;&lt;property id=&quot;20307&quot; value=&quot;283&quot;/&gt;&lt;/object&gt;&lt;/object&gt;&lt;object type=&quot;10&quot; unique_id=&quot;10020&quot;&gt;&lt;object type=&quot;11&quot; unique_id=&quot;10021&quot;&gt;&lt;/object&gt;&lt;/object&gt;&lt;/object&gt;&lt;/database&gt;"/>
  <p:tag name="SECTOMILLISECCONVERTED" val="1"/>
  <p:tag name="VIOLETID" val="11330392"/>
  <p:tag name="VIOLETTITLE" val="ôn chữ hoa: T"/>
  <p:tag name="VIOLETLESSON" val="26"/>
  <p:tag name="VIOLETCATID" val="8048915"/>
  <p:tag name="VIOLETSUBJECT" val="Tập viết 3"/>
  <p:tag name="VIOLETSOURCE" val="cô Hà"/>
  <p:tag name="VIOLETAUTHORID" val="1352655"/>
  <p:tag name="VIOLETAUTHORNAME" val="Võ Ngọc Thọ"/>
  <p:tag name="VIOLETAUTHORAVATAR" val="1/352/655/avatar.jpg"/>
  <p:tag name="VIOLETAUTHORADDRESS" val="Trường TH Minh Hà - ĐắkLắk"/>
  <p:tag name="VIOLETAUTHORHOMEPAGE" val="http://violet.vn/vongoctho1972"/>
  <p:tag name="VIOLETDATE" val="2012-02-28 06:12:09"/>
  <p:tag name="VIOLETHIT" val="338"/>
  <p:tag name="VIOLETLIKE" val="0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347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HP001 5H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Microsoft</cp:lastModifiedBy>
  <cp:revision>50</cp:revision>
  <dcterms:created xsi:type="dcterms:W3CDTF">2010-10-27T15:09:59Z</dcterms:created>
  <dcterms:modified xsi:type="dcterms:W3CDTF">2018-01-24T03:37:07Z</dcterms:modified>
</cp:coreProperties>
</file>