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7" r:id="rId1"/>
  </p:sldMasterIdLst>
  <p:sldIdLst>
    <p:sldId id="342" r:id="rId2"/>
    <p:sldId id="287" r:id="rId3"/>
    <p:sldId id="351" r:id="rId4"/>
    <p:sldId id="355" r:id="rId5"/>
    <p:sldId id="357" r:id="rId6"/>
    <p:sldId id="340" r:id="rId7"/>
    <p:sldId id="359" r:id="rId8"/>
    <p:sldId id="289" r:id="rId9"/>
    <p:sldId id="360" r:id="rId10"/>
    <p:sldId id="362" r:id="rId11"/>
    <p:sldId id="364" r:id="rId12"/>
    <p:sldId id="346" r:id="rId13"/>
    <p:sldId id="366" r:id="rId14"/>
    <p:sldId id="369" r:id="rId15"/>
    <p:sldId id="370" r:id="rId16"/>
    <p:sldId id="371" r:id="rId17"/>
    <p:sldId id="291" r:id="rId18"/>
    <p:sldId id="373" r:id="rId19"/>
  </p:sldIdLst>
  <p:sldSz cx="9144000" cy="6858000" type="screen4x3"/>
  <p:notesSz cx="6858000" cy="9144000"/>
  <p:custDataLst>
    <p:tags r:id="rId2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UNI Tap Viet 5" pitchFamily="66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UNI Tap Viet 5" pitchFamily="66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UNI Tap Viet 5" pitchFamily="66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UNI Tap Viet 5" pitchFamily="66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UNI Tap Viet 5" pitchFamily="66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UNI Tap Viet 5" pitchFamily="66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UNI Tap Viet 5" pitchFamily="66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UNI Tap Viet 5" pitchFamily="66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UNI Tap Viet 5" pitchFamily="66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000066"/>
    <a:srgbClr val="00FF00"/>
    <a:srgbClr val="CC00FF"/>
    <a:srgbClr val="FF0000"/>
    <a:srgbClr val="9966FF"/>
    <a:srgbClr val="0000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64" autoAdjust="0"/>
    <p:restoredTop sz="94660"/>
  </p:normalViewPr>
  <p:slideViewPr>
    <p:cSldViewPr>
      <p:cViewPr>
        <p:scale>
          <a:sx n="50" d="100"/>
          <a:sy n="50" d="100"/>
        </p:scale>
        <p:origin x="-1950" y="-4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EAD00C-C964-4A3F-94E5-E6DBBE20C6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717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956371-12F8-4E51-A3CC-50B8E321D9F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770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C09188-CEC5-4CF2-9120-5EC9EECC624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7780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89F10D2-D6AC-4D0A-B5B6-497688F882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579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F8C610-3587-4A4F-9AE5-D959FD66AB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627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8B330F-0DEE-4F20-9535-6F4229F319A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59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F64308-9408-4018-A414-ED9DB63C16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272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F6EF9F-DBE5-4F1A-A0B5-BA652E48A8F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073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FD84D2-F434-4FC4-A1B4-E8FE1576D9E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48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60AE8F-31EF-45DD-B75A-1E4E96521D5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357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A548C2-F452-445A-962B-E11F85E9A09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887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95F5CC-0AD7-498E-9D10-14B164B8E95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825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84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3184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3184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055FD23B-5540-475A-862A-AE5503EB119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7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wmf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2" name="Rectangle 4"/>
          <p:cNvSpPr>
            <a:spLocks noChangeArrowheads="1"/>
          </p:cNvSpPr>
          <p:nvPr/>
        </p:nvSpPr>
        <p:spPr bwMode="auto">
          <a:xfrm>
            <a:off x="4419600" y="17526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en-US" b="1">
              <a:latin typeface="Arial" charset="0"/>
            </a:endParaRPr>
          </a:p>
        </p:txBody>
      </p:sp>
      <p:sp>
        <p:nvSpPr>
          <p:cNvPr id="324613" name="WordArt 5"/>
          <p:cNvSpPr>
            <a:spLocks noChangeArrowheads="1" noChangeShapeType="1" noTextEdit="1"/>
          </p:cNvSpPr>
          <p:nvPr/>
        </p:nvSpPr>
        <p:spPr bwMode="auto">
          <a:xfrm>
            <a:off x="1066800" y="1373188"/>
            <a:ext cx="6553200" cy="548481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187279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Nhiệt liệt chào mừng quý thầy cô</a:t>
            </a:r>
          </a:p>
        </p:txBody>
      </p:sp>
      <p:sp>
        <p:nvSpPr>
          <p:cNvPr id="324616" name="Text Box 8"/>
          <p:cNvSpPr txBox="1">
            <a:spLocks noChangeArrowheads="1"/>
          </p:cNvSpPr>
          <p:nvPr/>
        </p:nvSpPr>
        <p:spPr bwMode="auto">
          <a:xfrm>
            <a:off x="2286000" y="5486400"/>
            <a:ext cx="495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  <a:latin typeface="Times New Roman" pitchFamily="18" charset="0"/>
              </a:rPr>
              <a:t>Môn: Tập viết lớp 3</a:t>
            </a:r>
          </a:p>
        </p:txBody>
      </p:sp>
      <p:grpSp>
        <p:nvGrpSpPr>
          <p:cNvPr id="324619" name="Group 11"/>
          <p:cNvGrpSpPr>
            <a:grpSpLocks/>
          </p:cNvGrpSpPr>
          <p:nvPr/>
        </p:nvGrpSpPr>
        <p:grpSpPr bwMode="auto">
          <a:xfrm>
            <a:off x="-14288" y="-28575"/>
            <a:ext cx="9158288" cy="6900863"/>
            <a:chOff x="-9" y="-18"/>
            <a:chExt cx="5769" cy="4347"/>
          </a:xfrm>
        </p:grpSpPr>
        <p:pic>
          <p:nvPicPr>
            <p:cNvPr id="324620" name="Picture 12" descr="POINSET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" y="-18"/>
              <a:ext cx="480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4621" name="Picture 13" descr="POINSET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280" y="3369"/>
              <a:ext cx="480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4622" name="Picture 14" descr="POINSET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226" y="3577"/>
              <a:ext cx="960" cy="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4623" name="Picture 15" descr="POINSET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03" y="280"/>
              <a:ext cx="1056" cy="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24624" name="Group 16"/>
            <p:cNvGrpSpPr>
              <a:grpSpLocks/>
            </p:cNvGrpSpPr>
            <p:nvPr/>
          </p:nvGrpSpPr>
          <p:grpSpPr bwMode="auto">
            <a:xfrm>
              <a:off x="462" y="0"/>
              <a:ext cx="4905" cy="96"/>
              <a:chOff x="480" y="0"/>
              <a:chExt cx="4905" cy="96"/>
            </a:xfrm>
          </p:grpSpPr>
          <p:sp>
            <p:nvSpPr>
              <p:cNvPr id="324625" name="AutoShape 17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4626" name="AutoShape 18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4627" name="AutoShape 19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4628" name="AutoShape 20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4629" name="AutoShape 21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4630" name="AutoShape 22"/>
              <p:cNvSpPr>
                <a:spLocks noChangeArrowheads="1"/>
              </p:cNvSpPr>
              <p:nvPr/>
            </p:nvSpPr>
            <p:spPr bwMode="auto">
              <a:xfrm>
                <a:off x="253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4631" name="AutoShape 23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4632" name="AutoShape 24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4633" name="AutoShape 25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4634" name="AutoShape 26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4635" name="AutoShape 27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4636" name="AutoShape 28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24637" name="Group 29"/>
            <p:cNvGrpSpPr>
              <a:grpSpLocks/>
            </p:cNvGrpSpPr>
            <p:nvPr/>
          </p:nvGrpSpPr>
          <p:grpSpPr bwMode="auto">
            <a:xfrm>
              <a:off x="471" y="4224"/>
              <a:ext cx="4905" cy="96"/>
              <a:chOff x="480" y="0"/>
              <a:chExt cx="4905" cy="96"/>
            </a:xfrm>
          </p:grpSpPr>
          <p:sp>
            <p:nvSpPr>
              <p:cNvPr id="324638" name="AutoShape 30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4639" name="AutoShape 31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4640" name="AutoShape 32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4641" name="AutoShape 33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4642" name="AutoShape 34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4643" name="AutoShape 35"/>
              <p:cNvSpPr>
                <a:spLocks noChangeArrowheads="1"/>
              </p:cNvSpPr>
              <p:nvPr/>
            </p:nvSpPr>
            <p:spPr bwMode="auto">
              <a:xfrm>
                <a:off x="253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4644" name="AutoShape 36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4645" name="AutoShape 37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4646" name="AutoShape 38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4647" name="AutoShape 39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4648" name="AutoShape 40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4649" name="AutoShape 41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24650" name="Group 42"/>
            <p:cNvGrpSpPr>
              <a:grpSpLocks/>
            </p:cNvGrpSpPr>
            <p:nvPr/>
          </p:nvGrpSpPr>
          <p:grpSpPr bwMode="auto">
            <a:xfrm>
              <a:off x="7" y="910"/>
              <a:ext cx="96" cy="2439"/>
              <a:chOff x="-2" y="865"/>
              <a:chExt cx="96" cy="2439"/>
            </a:xfrm>
          </p:grpSpPr>
          <p:sp>
            <p:nvSpPr>
              <p:cNvPr id="324651" name="AutoShape 43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4652" name="AutoShape 44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4653" name="AutoShape 45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4654" name="AutoShape 46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4655" name="AutoShape 47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4656" name="AutoShape 48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24657" name="Group 49"/>
            <p:cNvGrpSpPr>
              <a:grpSpLocks/>
            </p:cNvGrpSpPr>
            <p:nvPr/>
          </p:nvGrpSpPr>
          <p:grpSpPr bwMode="auto">
            <a:xfrm>
              <a:off x="5655" y="1014"/>
              <a:ext cx="96" cy="2439"/>
              <a:chOff x="-2" y="865"/>
              <a:chExt cx="96" cy="2439"/>
            </a:xfrm>
          </p:grpSpPr>
          <p:sp>
            <p:nvSpPr>
              <p:cNvPr id="324658" name="AutoShape 50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4659" name="AutoShape 51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4660" name="AutoShape 52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4661" name="AutoShape 53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4662" name="AutoShape 54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4663" name="AutoShape 55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324664" name="Picture 56" descr="4737fabc_blumen-pflanzen140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286000"/>
            <a:ext cx="3733800" cy="255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Text Box 2"/>
          <p:cNvSpPr txBox="1">
            <a:spLocks noChangeArrowheads="1"/>
          </p:cNvSpPr>
          <p:nvPr/>
        </p:nvSpPr>
        <p:spPr bwMode="auto">
          <a:xfrm>
            <a:off x="2921000" y="30226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>
              <a:latin typeface="Verdana" pitchFamily="34" charset="0"/>
            </a:endParaRPr>
          </a:p>
        </p:txBody>
      </p:sp>
      <p:sp>
        <p:nvSpPr>
          <p:cNvPr id="349187" name="Text Box 3"/>
          <p:cNvSpPr txBox="1">
            <a:spLocks noChangeArrowheads="1"/>
          </p:cNvSpPr>
          <p:nvPr/>
        </p:nvSpPr>
        <p:spPr bwMode="auto">
          <a:xfrm>
            <a:off x="2921000" y="3038475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>
              <a:latin typeface="Verdana" pitchFamily="34" charset="0"/>
            </a:endParaRPr>
          </a:p>
        </p:txBody>
      </p:sp>
      <p:grpSp>
        <p:nvGrpSpPr>
          <p:cNvPr id="349188" name="Group 4"/>
          <p:cNvGrpSpPr>
            <a:grpSpLocks/>
          </p:cNvGrpSpPr>
          <p:nvPr/>
        </p:nvGrpSpPr>
        <p:grpSpPr bwMode="auto">
          <a:xfrm>
            <a:off x="-14288" y="-28575"/>
            <a:ext cx="9158288" cy="6900863"/>
            <a:chOff x="-9" y="-18"/>
            <a:chExt cx="5769" cy="4347"/>
          </a:xfrm>
        </p:grpSpPr>
        <p:pic>
          <p:nvPicPr>
            <p:cNvPr id="349189" name="Picture 5" descr="POINSET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" y="-18"/>
              <a:ext cx="480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9190" name="Picture 6" descr="POINSET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280" y="3369"/>
              <a:ext cx="480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9191" name="Picture 7" descr="POINSET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226" y="3577"/>
              <a:ext cx="960" cy="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9192" name="Picture 8" descr="POINSET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03" y="280"/>
              <a:ext cx="1056" cy="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49193" name="Group 9"/>
            <p:cNvGrpSpPr>
              <a:grpSpLocks/>
            </p:cNvGrpSpPr>
            <p:nvPr/>
          </p:nvGrpSpPr>
          <p:grpSpPr bwMode="auto">
            <a:xfrm>
              <a:off x="462" y="0"/>
              <a:ext cx="4905" cy="96"/>
              <a:chOff x="480" y="0"/>
              <a:chExt cx="4905" cy="96"/>
            </a:xfrm>
          </p:grpSpPr>
          <p:sp>
            <p:nvSpPr>
              <p:cNvPr id="349194" name="AutoShape 10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195" name="AutoShape 11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196" name="AutoShape 12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197" name="AutoShape 13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198" name="AutoShape 14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199" name="AutoShape 15"/>
              <p:cNvSpPr>
                <a:spLocks noChangeArrowheads="1"/>
              </p:cNvSpPr>
              <p:nvPr/>
            </p:nvSpPr>
            <p:spPr bwMode="auto">
              <a:xfrm>
                <a:off x="253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200" name="AutoShape 16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201" name="AutoShape 17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202" name="AutoShape 18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203" name="AutoShape 19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204" name="AutoShape 20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205" name="AutoShape 21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49206" name="Group 22"/>
            <p:cNvGrpSpPr>
              <a:grpSpLocks/>
            </p:cNvGrpSpPr>
            <p:nvPr/>
          </p:nvGrpSpPr>
          <p:grpSpPr bwMode="auto">
            <a:xfrm>
              <a:off x="471" y="4224"/>
              <a:ext cx="4905" cy="96"/>
              <a:chOff x="480" y="0"/>
              <a:chExt cx="4905" cy="96"/>
            </a:xfrm>
          </p:grpSpPr>
          <p:sp>
            <p:nvSpPr>
              <p:cNvPr id="349207" name="AutoShape 23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208" name="AutoShape 24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209" name="AutoShape 25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210" name="AutoShape 26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211" name="AutoShape 27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212" name="AutoShape 28"/>
              <p:cNvSpPr>
                <a:spLocks noChangeArrowheads="1"/>
              </p:cNvSpPr>
              <p:nvPr/>
            </p:nvSpPr>
            <p:spPr bwMode="auto">
              <a:xfrm>
                <a:off x="253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213" name="AutoShape 29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214" name="AutoShape 30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215" name="AutoShape 31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216" name="AutoShape 32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217" name="AutoShape 33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218" name="AutoShape 34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49219" name="Group 35"/>
            <p:cNvGrpSpPr>
              <a:grpSpLocks/>
            </p:cNvGrpSpPr>
            <p:nvPr/>
          </p:nvGrpSpPr>
          <p:grpSpPr bwMode="auto">
            <a:xfrm>
              <a:off x="7" y="910"/>
              <a:ext cx="96" cy="2439"/>
              <a:chOff x="-2" y="865"/>
              <a:chExt cx="96" cy="2439"/>
            </a:xfrm>
          </p:grpSpPr>
          <p:sp>
            <p:nvSpPr>
              <p:cNvPr id="349220" name="AutoShape 36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221" name="AutoShape 37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222" name="AutoShape 38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223" name="AutoShape 39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224" name="AutoShape 40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225" name="AutoShape 41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49226" name="Group 42"/>
            <p:cNvGrpSpPr>
              <a:grpSpLocks/>
            </p:cNvGrpSpPr>
            <p:nvPr/>
          </p:nvGrpSpPr>
          <p:grpSpPr bwMode="auto">
            <a:xfrm>
              <a:off x="5655" y="1014"/>
              <a:ext cx="96" cy="2439"/>
              <a:chOff x="-2" y="865"/>
              <a:chExt cx="96" cy="2439"/>
            </a:xfrm>
          </p:grpSpPr>
          <p:sp>
            <p:nvSpPr>
              <p:cNvPr id="349227" name="AutoShape 43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228" name="AutoShape 44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229" name="AutoShape 45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230" name="AutoShape 46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231" name="AutoShape 47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232" name="AutoShape 48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349233" name="Picture 4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1" t="39583" r="46875" b="45834"/>
          <a:stretch>
            <a:fillRect/>
          </a:stretch>
        </p:blipFill>
        <p:spPr bwMode="auto">
          <a:xfrm>
            <a:off x="3276600" y="2266950"/>
            <a:ext cx="3810000" cy="163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9234" name="Picture 5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t="39583" r="73422" b="50809"/>
          <a:stretch>
            <a:fillRect/>
          </a:stretch>
        </p:blipFill>
        <p:spPr bwMode="auto">
          <a:xfrm>
            <a:off x="2209800" y="2286000"/>
            <a:ext cx="1143000" cy="105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9235" name="Line 51"/>
          <p:cNvSpPr>
            <a:spLocks noChangeShapeType="1"/>
          </p:cNvSpPr>
          <p:nvPr/>
        </p:nvSpPr>
        <p:spPr bwMode="auto">
          <a:xfrm flipV="1">
            <a:off x="3305175" y="2914650"/>
            <a:ext cx="76200" cy="1857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9236" name="Line 52"/>
          <p:cNvSpPr>
            <a:spLocks noChangeShapeType="1"/>
          </p:cNvSpPr>
          <p:nvPr/>
        </p:nvSpPr>
        <p:spPr bwMode="auto">
          <a:xfrm>
            <a:off x="1377950" y="3324225"/>
            <a:ext cx="6400800" cy="0"/>
          </a:xfrm>
          <a:prstGeom prst="line">
            <a:avLst/>
          </a:prstGeom>
          <a:noFill/>
          <a:ln w="12700">
            <a:solidFill>
              <a:srgbClr val="99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9237" name="Line 53"/>
          <p:cNvSpPr>
            <a:spLocks noChangeShapeType="1"/>
          </p:cNvSpPr>
          <p:nvPr/>
        </p:nvSpPr>
        <p:spPr bwMode="auto">
          <a:xfrm>
            <a:off x="1377950" y="2971800"/>
            <a:ext cx="6400800" cy="0"/>
          </a:xfrm>
          <a:prstGeom prst="line">
            <a:avLst/>
          </a:prstGeom>
          <a:noFill/>
          <a:ln w="9525">
            <a:solidFill>
              <a:srgbClr val="99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9238" name="Line 54"/>
          <p:cNvSpPr>
            <a:spLocks noChangeShapeType="1"/>
          </p:cNvSpPr>
          <p:nvPr/>
        </p:nvSpPr>
        <p:spPr bwMode="auto">
          <a:xfrm>
            <a:off x="1371600" y="2605088"/>
            <a:ext cx="6400800" cy="0"/>
          </a:xfrm>
          <a:prstGeom prst="line">
            <a:avLst/>
          </a:prstGeom>
          <a:noFill/>
          <a:ln w="9525">
            <a:solidFill>
              <a:srgbClr val="99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9239" name="Line 55"/>
          <p:cNvSpPr>
            <a:spLocks noChangeShapeType="1"/>
          </p:cNvSpPr>
          <p:nvPr/>
        </p:nvSpPr>
        <p:spPr bwMode="auto">
          <a:xfrm>
            <a:off x="1371600" y="2219325"/>
            <a:ext cx="6400800" cy="0"/>
          </a:xfrm>
          <a:prstGeom prst="line">
            <a:avLst/>
          </a:prstGeom>
          <a:noFill/>
          <a:ln w="9525">
            <a:solidFill>
              <a:srgbClr val="99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9240" name="Line 56"/>
          <p:cNvSpPr>
            <a:spLocks noChangeShapeType="1"/>
          </p:cNvSpPr>
          <p:nvPr/>
        </p:nvSpPr>
        <p:spPr bwMode="auto">
          <a:xfrm>
            <a:off x="1371600" y="1824038"/>
            <a:ext cx="6400800" cy="0"/>
          </a:xfrm>
          <a:prstGeom prst="line">
            <a:avLst/>
          </a:prstGeom>
          <a:noFill/>
          <a:ln w="12700">
            <a:solidFill>
              <a:srgbClr val="99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9241" name="Line 57"/>
          <p:cNvSpPr>
            <a:spLocks noChangeShapeType="1"/>
          </p:cNvSpPr>
          <p:nvPr/>
        </p:nvSpPr>
        <p:spPr bwMode="auto">
          <a:xfrm>
            <a:off x="1371600" y="3690938"/>
            <a:ext cx="6400800" cy="0"/>
          </a:xfrm>
          <a:prstGeom prst="line">
            <a:avLst/>
          </a:prstGeom>
          <a:noFill/>
          <a:ln w="9525">
            <a:solidFill>
              <a:srgbClr val="99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9242" name="Line 58"/>
          <p:cNvSpPr>
            <a:spLocks noChangeShapeType="1"/>
          </p:cNvSpPr>
          <p:nvPr/>
        </p:nvSpPr>
        <p:spPr bwMode="auto">
          <a:xfrm>
            <a:off x="1371600" y="4086225"/>
            <a:ext cx="6400800" cy="0"/>
          </a:xfrm>
          <a:prstGeom prst="line">
            <a:avLst/>
          </a:prstGeom>
          <a:noFill/>
          <a:ln w="9525">
            <a:solidFill>
              <a:srgbClr val="99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9243" name="Line 59"/>
          <p:cNvSpPr>
            <a:spLocks noChangeShapeType="1"/>
          </p:cNvSpPr>
          <p:nvPr/>
        </p:nvSpPr>
        <p:spPr bwMode="auto">
          <a:xfrm>
            <a:off x="1371600" y="1814513"/>
            <a:ext cx="0" cy="2286000"/>
          </a:xfrm>
          <a:prstGeom prst="line">
            <a:avLst/>
          </a:prstGeom>
          <a:noFill/>
          <a:ln w="9525">
            <a:solidFill>
              <a:srgbClr val="99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9244" name="Line 60"/>
          <p:cNvSpPr>
            <a:spLocks noChangeShapeType="1"/>
          </p:cNvSpPr>
          <p:nvPr/>
        </p:nvSpPr>
        <p:spPr bwMode="auto">
          <a:xfrm>
            <a:off x="2870200" y="1814513"/>
            <a:ext cx="0" cy="2286000"/>
          </a:xfrm>
          <a:prstGeom prst="line">
            <a:avLst/>
          </a:prstGeom>
          <a:noFill/>
          <a:ln w="9525">
            <a:solidFill>
              <a:srgbClr val="99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9245" name="Line 61"/>
          <p:cNvSpPr>
            <a:spLocks noChangeShapeType="1"/>
          </p:cNvSpPr>
          <p:nvPr/>
        </p:nvSpPr>
        <p:spPr bwMode="auto">
          <a:xfrm>
            <a:off x="4525963" y="1819275"/>
            <a:ext cx="0" cy="2286000"/>
          </a:xfrm>
          <a:prstGeom prst="line">
            <a:avLst/>
          </a:prstGeom>
          <a:noFill/>
          <a:ln w="9525">
            <a:solidFill>
              <a:srgbClr val="99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9246" name="Line 62"/>
          <p:cNvSpPr>
            <a:spLocks noChangeShapeType="1"/>
          </p:cNvSpPr>
          <p:nvPr/>
        </p:nvSpPr>
        <p:spPr bwMode="auto">
          <a:xfrm>
            <a:off x="6210300" y="1814513"/>
            <a:ext cx="0" cy="2286000"/>
          </a:xfrm>
          <a:prstGeom prst="line">
            <a:avLst/>
          </a:prstGeom>
          <a:noFill/>
          <a:ln w="9525">
            <a:solidFill>
              <a:srgbClr val="99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9247" name="Line 63"/>
          <p:cNvSpPr>
            <a:spLocks noChangeShapeType="1"/>
          </p:cNvSpPr>
          <p:nvPr/>
        </p:nvSpPr>
        <p:spPr bwMode="auto">
          <a:xfrm>
            <a:off x="7777163" y="1814513"/>
            <a:ext cx="0" cy="2286000"/>
          </a:xfrm>
          <a:prstGeom prst="line">
            <a:avLst/>
          </a:prstGeom>
          <a:noFill/>
          <a:ln w="9525">
            <a:solidFill>
              <a:srgbClr val="99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Text Box 2"/>
          <p:cNvSpPr txBox="1">
            <a:spLocks noChangeArrowheads="1"/>
          </p:cNvSpPr>
          <p:nvPr/>
        </p:nvSpPr>
        <p:spPr bwMode="auto">
          <a:xfrm>
            <a:off x="5181600" y="457200"/>
            <a:ext cx="3581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351235" name="Text Box 3"/>
          <p:cNvSpPr txBox="1">
            <a:spLocks noChangeArrowheads="1"/>
          </p:cNvSpPr>
          <p:nvPr/>
        </p:nvSpPr>
        <p:spPr bwMode="auto">
          <a:xfrm>
            <a:off x="4495800" y="76200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2400">
              <a:solidFill>
                <a:srgbClr val="000066"/>
              </a:solidFill>
              <a:latin typeface=".VnTime" pitchFamily="34" charset="0"/>
            </a:endParaRPr>
          </a:p>
        </p:txBody>
      </p:sp>
      <p:grpSp>
        <p:nvGrpSpPr>
          <p:cNvPr id="351236" name="Group 4"/>
          <p:cNvGrpSpPr>
            <a:grpSpLocks/>
          </p:cNvGrpSpPr>
          <p:nvPr/>
        </p:nvGrpSpPr>
        <p:grpSpPr bwMode="auto">
          <a:xfrm>
            <a:off x="-14288" y="-28575"/>
            <a:ext cx="9158288" cy="6900863"/>
            <a:chOff x="-9" y="-18"/>
            <a:chExt cx="5769" cy="4347"/>
          </a:xfrm>
        </p:grpSpPr>
        <p:pic>
          <p:nvPicPr>
            <p:cNvPr id="351237" name="Picture 5" descr="POINSET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" y="-18"/>
              <a:ext cx="480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1238" name="Picture 6" descr="POINSET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280" y="3369"/>
              <a:ext cx="480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1239" name="Picture 7" descr="POINSET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226" y="3577"/>
              <a:ext cx="960" cy="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1240" name="Picture 8" descr="POINSET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03" y="280"/>
              <a:ext cx="1056" cy="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51241" name="Group 9"/>
            <p:cNvGrpSpPr>
              <a:grpSpLocks/>
            </p:cNvGrpSpPr>
            <p:nvPr/>
          </p:nvGrpSpPr>
          <p:grpSpPr bwMode="auto">
            <a:xfrm>
              <a:off x="462" y="0"/>
              <a:ext cx="4905" cy="96"/>
              <a:chOff x="480" y="0"/>
              <a:chExt cx="4905" cy="96"/>
            </a:xfrm>
          </p:grpSpPr>
          <p:sp>
            <p:nvSpPr>
              <p:cNvPr id="351242" name="AutoShape 10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1243" name="AutoShape 11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1244" name="AutoShape 12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1245" name="AutoShape 13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1246" name="AutoShape 14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1247" name="AutoShape 15"/>
              <p:cNvSpPr>
                <a:spLocks noChangeArrowheads="1"/>
              </p:cNvSpPr>
              <p:nvPr/>
            </p:nvSpPr>
            <p:spPr bwMode="auto">
              <a:xfrm>
                <a:off x="253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1248" name="AutoShape 16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1249" name="AutoShape 17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1250" name="AutoShape 18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1251" name="AutoShape 19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1252" name="AutoShape 20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1253" name="AutoShape 21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51254" name="Group 22"/>
            <p:cNvGrpSpPr>
              <a:grpSpLocks/>
            </p:cNvGrpSpPr>
            <p:nvPr/>
          </p:nvGrpSpPr>
          <p:grpSpPr bwMode="auto">
            <a:xfrm>
              <a:off x="471" y="4224"/>
              <a:ext cx="4905" cy="96"/>
              <a:chOff x="480" y="0"/>
              <a:chExt cx="4905" cy="96"/>
            </a:xfrm>
          </p:grpSpPr>
          <p:sp>
            <p:nvSpPr>
              <p:cNvPr id="351255" name="AutoShape 23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1256" name="AutoShape 24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1257" name="AutoShape 25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1258" name="AutoShape 26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1259" name="AutoShape 27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1260" name="AutoShape 28"/>
              <p:cNvSpPr>
                <a:spLocks noChangeArrowheads="1"/>
              </p:cNvSpPr>
              <p:nvPr/>
            </p:nvSpPr>
            <p:spPr bwMode="auto">
              <a:xfrm>
                <a:off x="253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1261" name="AutoShape 29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1262" name="AutoShape 30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1263" name="AutoShape 31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1264" name="AutoShape 32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1265" name="AutoShape 33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1266" name="AutoShape 34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51267" name="Group 35"/>
            <p:cNvGrpSpPr>
              <a:grpSpLocks/>
            </p:cNvGrpSpPr>
            <p:nvPr/>
          </p:nvGrpSpPr>
          <p:grpSpPr bwMode="auto">
            <a:xfrm>
              <a:off x="7" y="910"/>
              <a:ext cx="96" cy="2439"/>
              <a:chOff x="-2" y="865"/>
              <a:chExt cx="96" cy="2439"/>
            </a:xfrm>
          </p:grpSpPr>
          <p:sp>
            <p:nvSpPr>
              <p:cNvPr id="351268" name="AutoShape 36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1269" name="AutoShape 37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1270" name="AutoShape 38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1271" name="AutoShape 39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1272" name="AutoShape 40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1273" name="AutoShape 41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51274" name="Group 42"/>
            <p:cNvGrpSpPr>
              <a:grpSpLocks/>
            </p:cNvGrpSpPr>
            <p:nvPr/>
          </p:nvGrpSpPr>
          <p:grpSpPr bwMode="auto">
            <a:xfrm>
              <a:off x="5655" y="1014"/>
              <a:ext cx="96" cy="2439"/>
              <a:chOff x="-2" y="865"/>
              <a:chExt cx="96" cy="2439"/>
            </a:xfrm>
          </p:grpSpPr>
          <p:sp>
            <p:nvSpPr>
              <p:cNvPr id="351275" name="AutoShape 43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1276" name="AutoShape 44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1277" name="AutoShape 45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1278" name="AutoShape 46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1279" name="AutoShape 47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1280" name="AutoShape 48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51281" name="Text Box 49"/>
          <p:cNvSpPr txBox="1">
            <a:spLocks noChangeArrowheads="1"/>
          </p:cNvSpPr>
          <p:nvPr/>
        </p:nvSpPr>
        <p:spPr bwMode="auto">
          <a:xfrm>
            <a:off x="685800" y="2971800"/>
            <a:ext cx="7848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                    </a:t>
            </a:r>
            <a:endParaRPr lang="en-US" sz="3200">
              <a:latin typeface="Times New Roman" pitchFamily="18" charset="0"/>
            </a:endParaRPr>
          </a:p>
        </p:txBody>
      </p:sp>
      <p:sp>
        <p:nvSpPr>
          <p:cNvPr id="351283" name="Text Box 51"/>
          <p:cNvSpPr txBox="1">
            <a:spLocks noChangeArrowheads="1"/>
          </p:cNvSpPr>
          <p:nvPr/>
        </p:nvSpPr>
        <p:spPr bwMode="auto">
          <a:xfrm>
            <a:off x="1752600" y="1447800"/>
            <a:ext cx="6629400" cy="304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                     </a:t>
            </a:r>
            <a:r>
              <a:rPr lang="en-US" sz="3200" u="sng">
                <a:latin typeface="Times New Roman" pitchFamily="18" charset="0"/>
              </a:rPr>
              <a:t>Tập viết</a:t>
            </a:r>
            <a:r>
              <a:rPr lang="en-US" sz="3200">
                <a:latin typeface="Times New Roman" pitchFamily="18" charset="0"/>
              </a:rPr>
              <a:t> :</a:t>
            </a:r>
            <a:r>
              <a:rPr lang="en-US"/>
              <a:t> </a:t>
            </a:r>
          </a:p>
          <a:p>
            <a:pPr>
              <a:spcBef>
                <a:spcPct val="50000"/>
              </a:spcBef>
            </a:pPr>
            <a:r>
              <a:rPr lang="en-US"/>
              <a:t>                  </a:t>
            </a:r>
            <a:r>
              <a:rPr lang="en-US" sz="4400">
                <a:solidFill>
                  <a:srgbClr val="FF0000"/>
                </a:solidFill>
              </a:rPr>
              <a:t>Ôn chữ hoa R</a:t>
            </a:r>
            <a:r>
              <a:rPr lang="en-US" sz="5400"/>
              <a:t> </a:t>
            </a:r>
          </a:p>
          <a:p>
            <a:pPr>
              <a:spcBef>
                <a:spcPct val="50000"/>
              </a:spcBef>
            </a:pPr>
            <a:endParaRPr lang="en-US" sz="5400"/>
          </a:p>
        </p:txBody>
      </p:sp>
      <p:sp>
        <p:nvSpPr>
          <p:cNvPr id="351284" name="Text Box 52"/>
          <p:cNvSpPr txBox="1">
            <a:spLocks noChangeArrowheads="1"/>
          </p:cNvSpPr>
          <p:nvPr/>
        </p:nvSpPr>
        <p:spPr bwMode="auto">
          <a:xfrm>
            <a:off x="990600" y="3200400"/>
            <a:ext cx="43116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latin typeface="Arial" charset="0"/>
              </a:rPr>
              <a:t> 1. Luyện viết chữ hoa:</a:t>
            </a:r>
          </a:p>
        </p:txBody>
      </p:sp>
      <p:sp>
        <p:nvSpPr>
          <p:cNvPr id="351285" name="Text Box 53"/>
          <p:cNvSpPr txBox="1">
            <a:spLocks noChangeArrowheads="1"/>
          </p:cNvSpPr>
          <p:nvPr>
            <p:ph type="body" idx="1"/>
          </p:nvPr>
        </p:nvSpPr>
        <p:spPr>
          <a:xfrm>
            <a:off x="685800" y="3810000"/>
            <a:ext cx="8229600" cy="4525963"/>
          </a:xfrm>
          <a:noFill/>
          <a:ln/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en-US"/>
              <a:t>    2. Luyện viết từ ứng dụng:</a:t>
            </a:r>
          </a:p>
        </p:txBody>
      </p:sp>
      <p:sp>
        <p:nvSpPr>
          <p:cNvPr id="351286" name="Text Box 54"/>
          <p:cNvSpPr txBox="1">
            <a:spLocks noChangeArrowheads="1"/>
          </p:cNvSpPr>
          <p:nvPr/>
        </p:nvSpPr>
        <p:spPr bwMode="auto">
          <a:xfrm>
            <a:off x="1143000" y="4398963"/>
            <a:ext cx="5213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latin typeface="Arial" charset="0"/>
              </a:rPr>
              <a:t>3. Luyện viết câu ứng dụng:</a:t>
            </a: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73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69" t="39583" r="75781" b="52083"/>
          <a:stretch>
            <a:fillRect/>
          </a:stretch>
        </p:blipFill>
        <p:spPr bwMode="auto">
          <a:xfrm>
            <a:off x="1524000" y="2281238"/>
            <a:ext cx="60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973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39583" r="17969" b="48958"/>
          <a:stretch>
            <a:fillRect/>
          </a:stretch>
        </p:blipFill>
        <p:spPr bwMode="auto">
          <a:xfrm>
            <a:off x="2133600" y="2271713"/>
            <a:ext cx="5562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973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69" t="39583" r="75781" b="52083"/>
          <a:stretch>
            <a:fillRect/>
          </a:stretch>
        </p:blipFill>
        <p:spPr bwMode="auto">
          <a:xfrm>
            <a:off x="457200" y="3200400"/>
            <a:ext cx="60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9738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81" t="55209" r="9375" b="35414"/>
          <a:stretch>
            <a:fillRect/>
          </a:stretch>
        </p:blipFill>
        <p:spPr bwMode="auto">
          <a:xfrm>
            <a:off x="7191375" y="3214688"/>
            <a:ext cx="1447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9739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9" t="55209" r="25000" b="32289"/>
          <a:stretch>
            <a:fillRect/>
          </a:stretch>
        </p:blipFill>
        <p:spPr bwMode="auto">
          <a:xfrm>
            <a:off x="1062038" y="3228975"/>
            <a:ext cx="6172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9740" name="Line 12"/>
          <p:cNvSpPr>
            <a:spLocks noChangeShapeType="1"/>
          </p:cNvSpPr>
          <p:nvPr/>
        </p:nvSpPr>
        <p:spPr bwMode="auto">
          <a:xfrm flipV="1">
            <a:off x="7191375" y="3495675"/>
            <a:ext cx="95250" cy="133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741" name="Line 13"/>
          <p:cNvSpPr>
            <a:spLocks noChangeShapeType="1"/>
          </p:cNvSpPr>
          <p:nvPr/>
        </p:nvSpPr>
        <p:spPr bwMode="auto">
          <a:xfrm>
            <a:off x="165100" y="3771900"/>
            <a:ext cx="8610600" cy="0"/>
          </a:xfrm>
          <a:prstGeom prst="line">
            <a:avLst/>
          </a:prstGeom>
          <a:noFill/>
          <a:ln w="19050">
            <a:solidFill>
              <a:srgbClr val="99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742" name="Line 14"/>
          <p:cNvSpPr>
            <a:spLocks noChangeShapeType="1"/>
          </p:cNvSpPr>
          <p:nvPr/>
        </p:nvSpPr>
        <p:spPr bwMode="auto">
          <a:xfrm>
            <a:off x="157163" y="3581400"/>
            <a:ext cx="8610600" cy="0"/>
          </a:xfrm>
          <a:prstGeom prst="line">
            <a:avLst/>
          </a:prstGeom>
          <a:noFill/>
          <a:ln w="9525">
            <a:solidFill>
              <a:srgbClr val="99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743" name="Line 15"/>
          <p:cNvSpPr>
            <a:spLocks noChangeShapeType="1"/>
          </p:cNvSpPr>
          <p:nvPr/>
        </p:nvSpPr>
        <p:spPr bwMode="auto">
          <a:xfrm>
            <a:off x="163513" y="3400425"/>
            <a:ext cx="8610600" cy="0"/>
          </a:xfrm>
          <a:prstGeom prst="line">
            <a:avLst/>
          </a:prstGeom>
          <a:noFill/>
          <a:ln w="9525">
            <a:solidFill>
              <a:srgbClr val="99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744" name="Line 16"/>
          <p:cNvSpPr>
            <a:spLocks noChangeShapeType="1"/>
          </p:cNvSpPr>
          <p:nvPr/>
        </p:nvSpPr>
        <p:spPr bwMode="auto">
          <a:xfrm>
            <a:off x="165100" y="3214688"/>
            <a:ext cx="8610600" cy="0"/>
          </a:xfrm>
          <a:prstGeom prst="line">
            <a:avLst/>
          </a:prstGeom>
          <a:noFill/>
          <a:ln w="9525">
            <a:solidFill>
              <a:srgbClr val="99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745" name="Line 17"/>
          <p:cNvSpPr>
            <a:spLocks noChangeShapeType="1"/>
          </p:cNvSpPr>
          <p:nvPr/>
        </p:nvSpPr>
        <p:spPr bwMode="auto">
          <a:xfrm>
            <a:off x="160338" y="3028950"/>
            <a:ext cx="8610600" cy="0"/>
          </a:xfrm>
          <a:prstGeom prst="line">
            <a:avLst/>
          </a:prstGeom>
          <a:noFill/>
          <a:ln w="9525">
            <a:solidFill>
              <a:srgbClr val="99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746" name="Line 18"/>
          <p:cNvSpPr>
            <a:spLocks noChangeShapeType="1"/>
          </p:cNvSpPr>
          <p:nvPr/>
        </p:nvSpPr>
        <p:spPr bwMode="auto">
          <a:xfrm>
            <a:off x="155575" y="2843213"/>
            <a:ext cx="8610600" cy="0"/>
          </a:xfrm>
          <a:prstGeom prst="line">
            <a:avLst/>
          </a:prstGeom>
          <a:noFill/>
          <a:ln w="19050">
            <a:solidFill>
              <a:srgbClr val="99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747" name="Line 19"/>
          <p:cNvSpPr>
            <a:spLocks noChangeShapeType="1"/>
          </p:cNvSpPr>
          <p:nvPr/>
        </p:nvSpPr>
        <p:spPr bwMode="auto">
          <a:xfrm>
            <a:off x="155575" y="2647950"/>
            <a:ext cx="8610600" cy="0"/>
          </a:xfrm>
          <a:prstGeom prst="line">
            <a:avLst/>
          </a:prstGeom>
          <a:noFill/>
          <a:ln w="3175">
            <a:solidFill>
              <a:srgbClr val="99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748" name="Line 20"/>
          <p:cNvSpPr>
            <a:spLocks noChangeShapeType="1"/>
          </p:cNvSpPr>
          <p:nvPr/>
        </p:nvSpPr>
        <p:spPr bwMode="auto">
          <a:xfrm>
            <a:off x="152400" y="2471738"/>
            <a:ext cx="8610600" cy="0"/>
          </a:xfrm>
          <a:prstGeom prst="line">
            <a:avLst/>
          </a:prstGeom>
          <a:noFill/>
          <a:ln w="3175">
            <a:solidFill>
              <a:srgbClr val="99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749" name="Line 21"/>
          <p:cNvSpPr>
            <a:spLocks noChangeShapeType="1"/>
          </p:cNvSpPr>
          <p:nvPr/>
        </p:nvSpPr>
        <p:spPr bwMode="auto">
          <a:xfrm>
            <a:off x="149225" y="2286000"/>
            <a:ext cx="8610600" cy="0"/>
          </a:xfrm>
          <a:prstGeom prst="line">
            <a:avLst/>
          </a:prstGeom>
          <a:noFill/>
          <a:ln w="3175">
            <a:solidFill>
              <a:srgbClr val="99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750" name="Line 22"/>
          <p:cNvSpPr>
            <a:spLocks noChangeShapeType="1"/>
          </p:cNvSpPr>
          <p:nvPr/>
        </p:nvSpPr>
        <p:spPr bwMode="auto">
          <a:xfrm>
            <a:off x="228600" y="2133600"/>
            <a:ext cx="8610600" cy="0"/>
          </a:xfrm>
          <a:prstGeom prst="line">
            <a:avLst/>
          </a:prstGeom>
          <a:noFill/>
          <a:ln w="3175">
            <a:solidFill>
              <a:srgbClr val="99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752" name="Line 24"/>
          <p:cNvSpPr>
            <a:spLocks noChangeShapeType="1"/>
          </p:cNvSpPr>
          <p:nvPr/>
        </p:nvSpPr>
        <p:spPr bwMode="auto">
          <a:xfrm>
            <a:off x="152400" y="3949700"/>
            <a:ext cx="8610600" cy="0"/>
          </a:xfrm>
          <a:prstGeom prst="line">
            <a:avLst/>
          </a:prstGeom>
          <a:noFill/>
          <a:ln w="9525">
            <a:solidFill>
              <a:srgbClr val="99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753" name="Line 25"/>
          <p:cNvSpPr>
            <a:spLocks noChangeShapeType="1"/>
          </p:cNvSpPr>
          <p:nvPr/>
        </p:nvSpPr>
        <p:spPr bwMode="auto">
          <a:xfrm>
            <a:off x="165100" y="4127500"/>
            <a:ext cx="8610600" cy="0"/>
          </a:xfrm>
          <a:prstGeom prst="line">
            <a:avLst/>
          </a:prstGeom>
          <a:noFill/>
          <a:ln w="9525">
            <a:solidFill>
              <a:srgbClr val="99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755" name="Line 27"/>
          <p:cNvSpPr>
            <a:spLocks noChangeShapeType="1"/>
          </p:cNvSpPr>
          <p:nvPr/>
        </p:nvSpPr>
        <p:spPr bwMode="auto">
          <a:xfrm>
            <a:off x="152400" y="1917700"/>
            <a:ext cx="8610600" cy="0"/>
          </a:xfrm>
          <a:prstGeom prst="line">
            <a:avLst/>
          </a:prstGeom>
          <a:noFill/>
          <a:ln w="3175">
            <a:solidFill>
              <a:srgbClr val="99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760" name="Line 32"/>
          <p:cNvSpPr>
            <a:spLocks noChangeShapeType="1"/>
          </p:cNvSpPr>
          <p:nvPr/>
        </p:nvSpPr>
        <p:spPr bwMode="auto">
          <a:xfrm>
            <a:off x="152400" y="1917700"/>
            <a:ext cx="0" cy="2209800"/>
          </a:xfrm>
          <a:prstGeom prst="line">
            <a:avLst/>
          </a:prstGeom>
          <a:noFill/>
          <a:ln w="9525">
            <a:solidFill>
              <a:srgbClr val="99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761" name="Line 33"/>
          <p:cNvSpPr>
            <a:spLocks noChangeShapeType="1"/>
          </p:cNvSpPr>
          <p:nvPr/>
        </p:nvSpPr>
        <p:spPr bwMode="auto">
          <a:xfrm>
            <a:off x="825500" y="1930400"/>
            <a:ext cx="0" cy="2209800"/>
          </a:xfrm>
          <a:prstGeom prst="line">
            <a:avLst/>
          </a:prstGeom>
          <a:noFill/>
          <a:ln w="9525">
            <a:solidFill>
              <a:srgbClr val="99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762" name="Line 34"/>
          <p:cNvSpPr>
            <a:spLocks noChangeShapeType="1"/>
          </p:cNvSpPr>
          <p:nvPr/>
        </p:nvSpPr>
        <p:spPr bwMode="auto">
          <a:xfrm>
            <a:off x="1511300" y="1917700"/>
            <a:ext cx="0" cy="2209800"/>
          </a:xfrm>
          <a:prstGeom prst="line">
            <a:avLst/>
          </a:prstGeom>
          <a:noFill/>
          <a:ln w="9525">
            <a:solidFill>
              <a:srgbClr val="99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763" name="Line 35"/>
          <p:cNvSpPr>
            <a:spLocks noChangeShapeType="1"/>
          </p:cNvSpPr>
          <p:nvPr/>
        </p:nvSpPr>
        <p:spPr bwMode="auto">
          <a:xfrm>
            <a:off x="2235200" y="1917700"/>
            <a:ext cx="0" cy="2209800"/>
          </a:xfrm>
          <a:prstGeom prst="line">
            <a:avLst/>
          </a:prstGeom>
          <a:noFill/>
          <a:ln w="9525">
            <a:solidFill>
              <a:srgbClr val="99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764" name="Line 36"/>
          <p:cNvSpPr>
            <a:spLocks noChangeShapeType="1"/>
          </p:cNvSpPr>
          <p:nvPr/>
        </p:nvSpPr>
        <p:spPr bwMode="auto">
          <a:xfrm>
            <a:off x="2921000" y="1930400"/>
            <a:ext cx="0" cy="2209800"/>
          </a:xfrm>
          <a:prstGeom prst="line">
            <a:avLst/>
          </a:prstGeom>
          <a:noFill/>
          <a:ln w="9525">
            <a:solidFill>
              <a:srgbClr val="99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766" name="Line 38"/>
          <p:cNvSpPr>
            <a:spLocks noChangeShapeType="1"/>
          </p:cNvSpPr>
          <p:nvPr/>
        </p:nvSpPr>
        <p:spPr bwMode="auto">
          <a:xfrm>
            <a:off x="3619500" y="1917700"/>
            <a:ext cx="0" cy="2209800"/>
          </a:xfrm>
          <a:prstGeom prst="line">
            <a:avLst/>
          </a:prstGeom>
          <a:noFill/>
          <a:ln w="9525">
            <a:solidFill>
              <a:srgbClr val="99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767" name="Line 39"/>
          <p:cNvSpPr>
            <a:spLocks noChangeShapeType="1"/>
          </p:cNvSpPr>
          <p:nvPr/>
        </p:nvSpPr>
        <p:spPr bwMode="auto">
          <a:xfrm>
            <a:off x="4368800" y="1917700"/>
            <a:ext cx="0" cy="2209800"/>
          </a:xfrm>
          <a:prstGeom prst="line">
            <a:avLst/>
          </a:prstGeom>
          <a:noFill/>
          <a:ln w="9525">
            <a:solidFill>
              <a:srgbClr val="99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768" name="Line 40"/>
          <p:cNvSpPr>
            <a:spLocks noChangeShapeType="1"/>
          </p:cNvSpPr>
          <p:nvPr/>
        </p:nvSpPr>
        <p:spPr bwMode="auto">
          <a:xfrm>
            <a:off x="5105400" y="1917700"/>
            <a:ext cx="0" cy="2209800"/>
          </a:xfrm>
          <a:prstGeom prst="line">
            <a:avLst/>
          </a:prstGeom>
          <a:noFill/>
          <a:ln w="9525">
            <a:solidFill>
              <a:srgbClr val="99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769" name="Line 41"/>
          <p:cNvSpPr>
            <a:spLocks noChangeShapeType="1"/>
          </p:cNvSpPr>
          <p:nvPr/>
        </p:nvSpPr>
        <p:spPr bwMode="auto">
          <a:xfrm>
            <a:off x="5842000" y="1917700"/>
            <a:ext cx="0" cy="2209800"/>
          </a:xfrm>
          <a:prstGeom prst="line">
            <a:avLst/>
          </a:prstGeom>
          <a:noFill/>
          <a:ln w="9525">
            <a:solidFill>
              <a:srgbClr val="99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770" name="Line 42"/>
          <p:cNvSpPr>
            <a:spLocks noChangeShapeType="1"/>
          </p:cNvSpPr>
          <p:nvPr/>
        </p:nvSpPr>
        <p:spPr bwMode="auto">
          <a:xfrm>
            <a:off x="6578600" y="1917700"/>
            <a:ext cx="0" cy="2209800"/>
          </a:xfrm>
          <a:prstGeom prst="line">
            <a:avLst/>
          </a:prstGeom>
          <a:noFill/>
          <a:ln w="9525">
            <a:solidFill>
              <a:srgbClr val="99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771" name="Line 43"/>
          <p:cNvSpPr>
            <a:spLocks noChangeShapeType="1"/>
          </p:cNvSpPr>
          <p:nvPr/>
        </p:nvSpPr>
        <p:spPr bwMode="auto">
          <a:xfrm>
            <a:off x="7302500" y="1917700"/>
            <a:ext cx="0" cy="2209800"/>
          </a:xfrm>
          <a:prstGeom prst="line">
            <a:avLst/>
          </a:prstGeom>
          <a:noFill/>
          <a:ln w="9525">
            <a:solidFill>
              <a:srgbClr val="99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772" name="Line 44"/>
          <p:cNvSpPr>
            <a:spLocks noChangeShapeType="1"/>
          </p:cNvSpPr>
          <p:nvPr/>
        </p:nvSpPr>
        <p:spPr bwMode="auto">
          <a:xfrm>
            <a:off x="8051800" y="1917700"/>
            <a:ext cx="0" cy="2209800"/>
          </a:xfrm>
          <a:prstGeom prst="line">
            <a:avLst/>
          </a:prstGeom>
          <a:noFill/>
          <a:ln w="9525">
            <a:solidFill>
              <a:srgbClr val="99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773" name="Line 45"/>
          <p:cNvSpPr>
            <a:spLocks noChangeShapeType="1"/>
          </p:cNvSpPr>
          <p:nvPr/>
        </p:nvSpPr>
        <p:spPr bwMode="auto">
          <a:xfrm>
            <a:off x="8775700" y="1917700"/>
            <a:ext cx="0" cy="2209800"/>
          </a:xfrm>
          <a:prstGeom prst="line">
            <a:avLst/>
          </a:prstGeom>
          <a:noFill/>
          <a:ln w="9525">
            <a:solidFill>
              <a:srgbClr val="99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774" name="Line 46"/>
          <p:cNvSpPr>
            <a:spLocks noChangeShapeType="1"/>
          </p:cNvSpPr>
          <p:nvPr/>
        </p:nvSpPr>
        <p:spPr bwMode="auto">
          <a:xfrm flipV="1">
            <a:off x="1625600" y="3632200"/>
            <a:ext cx="76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775" name="Line 47"/>
          <p:cNvSpPr>
            <a:spLocks noChangeShapeType="1"/>
          </p:cNvSpPr>
          <p:nvPr/>
        </p:nvSpPr>
        <p:spPr bwMode="auto">
          <a:xfrm flipV="1">
            <a:off x="5499100" y="2692400"/>
            <a:ext cx="76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29776" name="Group 48"/>
          <p:cNvGrpSpPr>
            <a:grpSpLocks/>
          </p:cNvGrpSpPr>
          <p:nvPr/>
        </p:nvGrpSpPr>
        <p:grpSpPr bwMode="auto">
          <a:xfrm>
            <a:off x="-14288" y="-28575"/>
            <a:ext cx="9158288" cy="6900863"/>
            <a:chOff x="-9" y="-18"/>
            <a:chExt cx="5769" cy="4347"/>
          </a:xfrm>
        </p:grpSpPr>
        <p:pic>
          <p:nvPicPr>
            <p:cNvPr id="329777" name="Picture 49" descr="POINSET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" y="-18"/>
              <a:ext cx="480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9778" name="Picture 50" descr="POINSET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280" y="3369"/>
              <a:ext cx="480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9779" name="Picture 51" descr="POINSET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226" y="3577"/>
              <a:ext cx="960" cy="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9780" name="Picture 52" descr="POINSET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03" y="280"/>
              <a:ext cx="1056" cy="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29781" name="Group 53"/>
            <p:cNvGrpSpPr>
              <a:grpSpLocks/>
            </p:cNvGrpSpPr>
            <p:nvPr/>
          </p:nvGrpSpPr>
          <p:grpSpPr bwMode="auto">
            <a:xfrm>
              <a:off x="462" y="0"/>
              <a:ext cx="4905" cy="96"/>
              <a:chOff x="480" y="0"/>
              <a:chExt cx="4905" cy="96"/>
            </a:xfrm>
          </p:grpSpPr>
          <p:sp>
            <p:nvSpPr>
              <p:cNvPr id="329782" name="AutoShape 54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783" name="AutoShape 55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784" name="AutoShape 56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785" name="AutoShape 57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786" name="AutoShape 58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787" name="AutoShape 59"/>
              <p:cNvSpPr>
                <a:spLocks noChangeArrowheads="1"/>
              </p:cNvSpPr>
              <p:nvPr/>
            </p:nvSpPr>
            <p:spPr bwMode="auto">
              <a:xfrm>
                <a:off x="253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788" name="AutoShape 60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789" name="AutoShape 61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790" name="AutoShape 62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791" name="AutoShape 63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792" name="AutoShape 64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793" name="AutoShape 65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29794" name="Group 66"/>
            <p:cNvGrpSpPr>
              <a:grpSpLocks/>
            </p:cNvGrpSpPr>
            <p:nvPr/>
          </p:nvGrpSpPr>
          <p:grpSpPr bwMode="auto">
            <a:xfrm>
              <a:off x="471" y="4224"/>
              <a:ext cx="4905" cy="96"/>
              <a:chOff x="480" y="0"/>
              <a:chExt cx="4905" cy="96"/>
            </a:xfrm>
          </p:grpSpPr>
          <p:sp>
            <p:nvSpPr>
              <p:cNvPr id="329795" name="AutoShape 67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796" name="AutoShape 68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797" name="AutoShape 69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798" name="AutoShape 70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799" name="AutoShape 71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800" name="AutoShape 72"/>
              <p:cNvSpPr>
                <a:spLocks noChangeArrowheads="1"/>
              </p:cNvSpPr>
              <p:nvPr/>
            </p:nvSpPr>
            <p:spPr bwMode="auto">
              <a:xfrm>
                <a:off x="253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801" name="AutoShape 73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802" name="AutoShape 74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803" name="AutoShape 75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804" name="AutoShape 76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805" name="AutoShape 77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806" name="AutoShape 78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29807" name="Group 79"/>
            <p:cNvGrpSpPr>
              <a:grpSpLocks/>
            </p:cNvGrpSpPr>
            <p:nvPr/>
          </p:nvGrpSpPr>
          <p:grpSpPr bwMode="auto">
            <a:xfrm>
              <a:off x="7" y="910"/>
              <a:ext cx="96" cy="2439"/>
              <a:chOff x="-2" y="865"/>
              <a:chExt cx="96" cy="2439"/>
            </a:xfrm>
          </p:grpSpPr>
          <p:sp>
            <p:nvSpPr>
              <p:cNvPr id="329808" name="AutoShape 80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809" name="AutoShape 81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810" name="AutoShape 82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811" name="AutoShape 83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812" name="AutoShape 84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813" name="AutoShape 85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29814" name="Group 86"/>
            <p:cNvGrpSpPr>
              <a:grpSpLocks/>
            </p:cNvGrpSpPr>
            <p:nvPr/>
          </p:nvGrpSpPr>
          <p:grpSpPr bwMode="auto">
            <a:xfrm>
              <a:off x="5655" y="1014"/>
              <a:ext cx="96" cy="2439"/>
              <a:chOff x="-2" y="865"/>
              <a:chExt cx="96" cy="2439"/>
            </a:xfrm>
          </p:grpSpPr>
          <p:sp>
            <p:nvSpPr>
              <p:cNvPr id="329815" name="AutoShape 87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816" name="AutoShape 88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817" name="AutoShape 89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818" name="AutoShape 90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819" name="AutoShape 91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820" name="AutoShape 92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Text Box 2"/>
          <p:cNvSpPr txBox="1">
            <a:spLocks noChangeArrowheads="1"/>
          </p:cNvSpPr>
          <p:nvPr/>
        </p:nvSpPr>
        <p:spPr bwMode="auto">
          <a:xfrm>
            <a:off x="5181600" y="457200"/>
            <a:ext cx="3581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354307" name="Text Box 3"/>
          <p:cNvSpPr txBox="1">
            <a:spLocks noChangeArrowheads="1"/>
          </p:cNvSpPr>
          <p:nvPr/>
        </p:nvSpPr>
        <p:spPr bwMode="auto">
          <a:xfrm>
            <a:off x="4495800" y="76200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2400">
              <a:solidFill>
                <a:srgbClr val="000066"/>
              </a:solidFill>
              <a:latin typeface=".VnTime" pitchFamily="34" charset="0"/>
            </a:endParaRPr>
          </a:p>
        </p:txBody>
      </p:sp>
      <p:grpSp>
        <p:nvGrpSpPr>
          <p:cNvPr id="354308" name="Group 4"/>
          <p:cNvGrpSpPr>
            <a:grpSpLocks/>
          </p:cNvGrpSpPr>
          <p:nvPr/>
        </p:nvGrpSpPr>
        <p:grpSpPr bwMode="auto">
          <a:xfrm>
            <a:off x="-14288" y="-28575"/>
            <a:ext cx="9158288" cy="6900863"/>
            <a:chOff x="-9" y="-18"/>
            <a:chExt cx="5769" cy="4347"/>
          </a:xfrm>
        </p:grpSpPr>
        <p:pic>
          <p:nvPicPr>
            <p:cNvPr id="354309" name="Picture 5" descr="POINSET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" y="-18"/>
              <a:ext cx="480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4310" name="Picture 6" descr="POINSET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280" y="3369"/>
              <a:ext cx="480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4311" name="Picture 7" descr="POINSET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226" y="3577"/>
              <a:ext cx="960" cy="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4312" name="Picture 8" descr="POINSET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03" y="280"/>
              <a:ext cx="1056" cy="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54313" name="Group 9"/>
            <p:cNvGrpSpPr>
              <a:grpSpLocks/>
            </p:cNvGrpSpPr>
            <p:nvPr/>
          </p:nvGrpSpPr>
          <p:grpSpPr bwMode="auto">
            <a:xfrm>
              <a:off x="462" y="0"/>
              <a:ext cx="4905" cy="96"/>
              <a:chOff x="480" y="0"/>
              <a:chExt cx="4905" cy="96"/>
            </a:xfrm>
          </p:grpSpPr>
          <p:sp>
            <p:nvSpPr>
              <p:cNvPr id="354314" name="AutoShape 10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4315" name="AutoShape 11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4316" name="AutoShape 12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4317" name="AutoShape 13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4318" name="AutoShape 14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4319" name="AutoShape 15"/>
              <p:cNvSpPr>
                <a:spLocks noChangeArrowheads="1"/>
              </p:cNvSpPr>
              <p:nvPr/>
            </p:nvSpPr>
            <p:spPr bwMode="auto">
              <a:xfrm>
                <a:off x="253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4320" name="AutoShape 16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4321" name="AutoShape 17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4322" name="AutoShape 18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4323" name="AutoShape 19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4324" name="AutoShape 20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4325" name="AutoShape 21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54326" name="Group 22"/>
            <p:cNvGrpSpPr>
              <a:grpSpLocks/>
            </p:cNvGrpSpPr>
            <p:nvPr/>
          </p:nvGrpSpPr>
          <p:grpSpPr bwMode="auto">
            <a:xfrm>
              <a:off x="471" y="4224"/>
              <a:ext cx="4905" cy="96"/>
              <a:chOff x="480" y="0"/>
              <a:chExt cx="4905" cy="96"/>
            </a:xfrm>
          </p:grpSpPr>
          <p:sp>
            <p:nvSpPr>
              <p:cNvPr id="354327" name="AutoShape 23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4328" name="AutoShape 24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4329" name="AutoShape 25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4330" name="AutoShape 26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4331" name="AutoShape 27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4332" name="AutoShape 28"/>
              <p:cNvSpPr>
                <a:spLocks noChangeArrowheads="1"/>
              </p:cNvSpPr>
              <p:nvPr/>
            </p:nvSpPr>
            <p:spPr bwMode="auto">
              <a:xfrm>
                <a:off x="253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4333" name="AutoShape 29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4334" name="AutoShape 30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4335" name="AutoShape 31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4336" name="AutoShape 32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4337" name="AutoShape 33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4338" name="AutoShape 34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54339" name="Group 35"/>
            <p:cNvGrpSpPr>
              <a:grpSpLocks/>
            </p:cNvGrpSpPr>
            <p:nvPr/>
          </p:nvGrpSpPr>
          <p:grpSpPr bwMode="auto">
            <a:xfrm>
              <a:off x="7" y="910"/>
              <a:ext cx="96" cy="2439"/>
              <a:chOff x="-2" y="865"/>
              <a:chExt cx="96" cy="2439"/>
            </a:xfrm>
          </p:grpSpPr>
          <p:sp>
            <p:nvSpPr>
              <p:cNvPr id="354340" name="AutoShape 36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4341" name="AutoShape 37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4342" name="AutoShape 38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4343" name="AutoShape 39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4344" name="AutoShape 40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4345" name="AutoShape 41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54346" name="Group 42"/>
            <p:cNvGrpSpPr>
              <a:grpSpLocks/>
            </p:cNvGrpSpPr>
            <p:nvPr/>
          </p:nvGrpSpPr>
          <p:grpSpPr bwMode="auto">
            <a:xfrm>
              <a:off x="5655" y="1014"/>
              <a:ext cx="96" cy="2439"/>
              <a:chOff x="-2" y="865"/>
              <a:chExt cx="96" cy="2439"/>
            </a:xfrm>
          </p:grpSpPr>
          <p:sp>
            <p:nvSpPr>
              <p:cNvPr id="354347" name="AutoShape 43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4348" name="AutoShape 44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4349" name="AutoShape 45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4350" name="AutoShape 46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4351" name="AutoShape 47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4352" name="AutoShape 48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54353" name="Text Box 49"/>
          <p:cNvSpPr txBox="1">
            <a:spLocks noChangeArrowheads="1"/>
          </p:cNvSpPr>
          <p:nvPr/>
        </p:nvSpPr>
        <p:spPr bwMode="auto">
          <a:xfrm>
            <a:off x="685800" y="2971800"/>
            <a:ext cx="7848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                    </a:t>
            </a:r>
            <a:endParaRPr lang="en-US" sz="3200">
              <a:latin typeface="Times New Roman" pitchFamily="18" charset="0"/>
            </a:endParaRPr>
          </a:p>
        </p:txBody>
      </p:sp>
      <p:sp>
        <p:nvSpPr>
          <p:cNvPr id="354355" name="Text Box 51"/>
          <p:cNvSpPr txBox="1">
            <a:spLocks noChangeArrowheads="1"/>
          </p:cNvSpPr>
          <p:nvPr/>
        </p:nvSpPr>
        <p:spPr bwMode="auto">
          <a:xfrm>
            <a:off x="1752600" y="1447800"/>
            <a:ext cx="6629400" cy="304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                     </a:t>
            </a:r>
            <a:r>
              <a:rPr lang="en-US" sz="3200" u="sng">
                <a:latin typeface="Times New Roman" pitchFamily="18" charset="0"/>
              </a:rPr>
              <a:t>Tập viết</a:t>
            </a:r>
            <a:r>
              <a:rPr lang="en-US" sz="3200">
                <a:latin typeface="Times New Roman" pitchFamily="18" charset="0"/>
              </a:rPr>
              <a:t> :</a:t>
            </a:r>
            <a:r>
              <a:rPr lang="en-US"/>
              <a:t> </a:t>
            </a:r>
          </a:p>
          <a:p>
            <a:pPr>
              <a:spcBef>
                <a:spcPct val="50000"/>
              </a:spcBef>
            </a:pPr>
            <a:r>
              <a:rPr lang="en-US"/>
              <a:t>                  </a:t>
            </a:r>
            <a:r>
              <a:rPr lang="en-US" sz="4400">
                <a:solidFill>
                  <a:srgbClr val="FF0000"/>
                </a:solidFill>
              </a:rPr>
              <a:t>Ôn chữ hoa R</a:t>
            </a:r>
            <a:r>
              <a:rPr lang="en-US" sz="5400"/>
              <a:t> </a:t>
            </a:r>
          </a:p>
          <a:p>
            <a:pPr>
              <a:spcBef>
                <a:spcPct val="50000"/>
              </a:spcBef>
            </a:pPr>
            <a:endParaRPr lang="en-US" sz="5400"/>
          </a:p>
        </p:txBody>
      </p:sp>
      <p:sp>
        <p:nvSpPr>
          <p:cNvPr id="354356" name="Text Box 52"/>
          <p:cNvSpPr txBox="1">
            <a:spLocks noChangeArrowheads="1"/>
          </p:cNvSpPr>
          <p:nvPr/>
        </p:nvSpPr>
        <p:spPr bwMode="auto">
          <a:xfrm>
            <a:off x="990600" y="3200400"/>
            <a:ext cx="43116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latin typeface="Arial" charset="0"/>
              </a:rPr>
              <a:t> 1. Luyện viết chữ hoa:</a:t>
            </a:r>
          </a:p>
        </p:txBody>
      </p:sp>
      <p:sp>
        <p:nvSpPr>
          <p:cNvPr id="354357" name="Text Box 53"/>
          <p:cNvSpPr txBox="1">
            <a:spLocks noChangeArrowheads="1"/>
          </p:cNvSpPr>
          <p:nvPr>
            <p:ph type="body" idx="1"/>
          </p:nvPr>
        </p:nvSpPr>
        <p:spPr>
          <a:xfrm>
            <a:off x="685800" y="3810000"/>
            <a:ext cx="8229600" cy="4525963"/>
          </a:xfrm>
          <a:noFill/>
          <a:ln/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en-US"/>
              <a:t>    2. Luyện viết từ ứng dụng:</a:t>
            </a:r>
          </a:p>
        </p:txBody>
      </p:sp>
      <p:sp>
        <p:nvSpPr>
          <p:cNvPr id="354358" name="Text Box 54"/>
          <p:cNvSpPr txBox="1">
            <a:spLocks noChangeArrowheads="1"/>
          </p:cNvSpPr>
          <p:nvPr/>
        </p:nvSpPr>
        <p:spPr bwMode="auto">
          <a:xfrm>
            <a:off x="1143000" y="4398963"/>
            <a:ext cx="5213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latin typeface="Arial" charset="0"/>
              </a:rPr>
              <a:t>3. Luyện viết câu ứng dụng:</a:t>
            </a:r>
          </a:p>
        </p:txBody>
      </p:sp>
      <p:sp>
        <p:nvSpPr>
          <p:cNvPr id="354359" name="Text Box 55"/>
          <p:cNvSpPr txBox="1">
            <a:spLocks noChangeArrowheads="1"/>
          </p:cNvSpPr>
          <p:nvPr/>
        </p:nvSpPr>
        <p:spPr bwMode="auto">
          <a:xfrm>
            <a:off x="990600" y="5084763"/>
            <a:ext cx="48291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>
                <a:latin typeface="Arial" charset="0"/>
              </a:rPr>
              <a:t> 4. Luyện viết vở tập viết:</a:t>
            </a: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Text Box 2"/>
          <p:cNvSpPr txBox="1">
            <a:spLocks noChangeArrowheads="1"/>
          </p:cNvSpPr>
          <p:nvPr/>
        </p:nvSpPr>
        <p:spPr bwMode="auto">
          <a:xfrm>
            <a:off x="5181600" y="457200"/>
            <a:ext cx="3581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357379" name="Text Box 3"/>
          <p:cNvSpPr txBox="1">
            <a:spLocks noChangeArrowheads="1"/>
          </p:cNvSpPr>
          <p:nvPr/>
        </p:nvSpPr>
        <p:spPr bwMode="auto">
          <a:xfrm>
            <a:off x="4495800" y="76200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2400">
              <a:solidFill>
                <a:srgbClr val="000066"/>
              </a:solidFill>
              <a:latin typeface=".VnTime" pitchFamily="34" charset="0"/>
            </a:endParaRPr>
          </a:p>
        </p:txBody>
      </p:sp>
      <p:grpSp>
        <p:nvGrpSpPr>
          <p:cNvPr id="357380" name="Group 4"/>
          <p:cNvGrpSpPr>
            <a:grpSpLocks/>
          </p:cNvGrpSpPr>
          <p:nvPr/>
        </p:nvGrpSpPr>
        <p:grpSpPr bwMode="auto">
          <a:xfrm>
            <a:off x="-14288" y="-28575"/>
            <a:ext cx="9158288" cy="6900863"/>
            <a:chOff x="-9" y="-18"/>
            <a:chExt cx="5769" cy="4347"/>
          </a:xfrm>
        </p:grpSpPr>
        <p:pic>
          <p:nvPicPr>
            <p:cNvPr id="357381" name="Picture 5" descr="POINSET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" y="-18"/>
              <a:ext cx="480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7382" name="Picture 6" descr="POINSET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280" y="3369"/>
              <a:ext cx="480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7383" name="Picture 7" descr="POINSET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226" y="3577"/>
              <a:ext cx="960" cy="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7384" name="Picture 8" descr="POINSET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03" y="280"/>
              <a:ext cx="1056" cy="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57385" name="Group 9"/>
            <p:cNvGrpSpPr>
              <a:grpSpLocks/>
            </p:cNvGrpSpPr>
            <p:nvPr/>
          </p:nvGrpSpPr>
          <p:grpSpPr bwMode="auto">
            <a:xfrm>
              <a:off x="462" y="0"/>
              <a:ext cx="4905" cy="96"/>
              <a:chOff x="480" y="0"/>
              <a:chExt cx="4905" cy="96"/>
            </a:xfrm>
          </p:grpSpPr>
          <p:sp>
            <p:nvSpPr>
              <p:cNvPr id="357386" name="AutoShape 10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387" name="AutoShape 11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388" name="AutoShape 12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389" name="AutoShape 13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390" name="AutoShape 14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391" name="AutoShape 15"/>
              <p:cNvSpPr>
                <a:spLocks noChangeArrowheads="1"/>
              </p:cNvSpPr>
              <p:nvPr/>
            </p:nvSpPr>
            <p:spPr bwMode="auto">
              <a:xfrm>
                <a:off x="253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392" name="AutoShape 16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393" name="AutoShape 17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394" name="AutoShape 18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395" name="AutoShape 19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396" name="AutoShape 20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397" name="AutoShape 21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57398" name="Group 22"/>
            <p:cNvGrpSpPr>
              <a:grpSpLocks/>
            </p:cNvGrpSpPr>
            <p:nvPr/>
          </p:nvGrpSpPr>
          <p:grpSpPr bwMode="auto">
            <a:xfrm>
              <a:off x="471" y="4224"/>
              <a:ext cx="4905" cy="96"/>
              <a:chOff x="480" y="0"/>
              <a:chExt cx="4905" cy="96"/>
            </a:xfrm>
          </p:grpSpPr>
          <p:sp>
            <p:nvSpPr>
              <p:cNvPr id="357399" name="AutoShape 23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400" name="AutoShape 24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401" name="AutoShape 25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402" name="AutoShape 26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403" name="AutoShape 27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404" name="AutoShape 28"/>
              <p:cNvSpPr>
                <a:spLocks noChangeArrowheads="1"/>
              </p:cNvSpPr>
              <p:nvPr/>
            </p:nvSpPr>
            <p:spPr bwMode="auto">
              <a:xfrm>
                <a:off x="253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405" name="AutoShape 29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406" name="AutoShape 30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407" name="AutoShape 31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408" name="AutoShape 32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409" name="AutoShape 33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410" name="AutoShape 34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57411" name="Group 35"/>
            <p:cNvGrpSpPr>
              <a:grpSpLocks/>
            </p:cNvGrpSpPr>
            <p:nvPr/>
          </p:nvGrpSpPr>
          <p:grpSpPr bwMode="auto">
            <a:xfrm>
              <a:off x="7" y="910"/>
              <a:ext cx="96" cy="2439"/>
              <a:chOff x="-2" y="865"/>
              <a:chExt cx="96" cy="2439"/>
            </a:xfrm>
          </p:grpSpPr>
          <p:sp>
            <p:nvSpPr>
              <p:cNvPr id="357412" name="AutoShape 36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413" name="AutoShape 37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414" name="AutoShape 38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415" name="AutoShape 39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416" name="AutoShape 40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417" name="AutoShape 41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57418" name="Group 42"/>
            <p:cNvGrpSpPr>
              <a:grpSpLocks/>
            </p:cNvGrpSpPr>
            <p:nvPr/>
          </p:nvGrpSpPr>
          <p:grpSpPr bwMode="auto">
            <a:xfrm>
              <a:off x="5655" y="1014"/>
              <a:ext cx="96" cy="2439"/>
              <a:chOff x="-2" y="865"/>
              <a:chExt cx="96" cy="2439"/>
            </a:xfrm>
          </p:grpSpPr>
          <p:sp>
            <p:nvSpPr>
              <p:cNvPr id="357419" name="AutoShape 43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420" name="AutoShape 44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421" name="AutoShape 45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422" name="AutoShape 46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423" name="AutoShape 47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424" name="AutoShape 48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57425" name="Text Box 49"/>
          <p:cNvSpPr txBox="1">
            <a:spLocks noChangeArrowheads="1"/>
          </p:cNvSpPr>
          <p:nvPr/>
        </p:nvSpPr>
        <p:spPr bwMode="auto">
          <a:xfrm>
            <a:off x="685800" y="2971800"/>
            <a:ext cx="7848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                    </a:t>
            </a:r>
            <a:endParaRPr lang="en-US" sz="3200">
              <a:latin typeface="Times New Roman" pitchFamily="18" charset="0"/>
            </a:endParaRPr>
          </a:p>
        </p:txBody>
      </p:sp>
      <p:sp>
        <p:nvSpPr>
          <p:cNvPr id="357427" name="Text Box 51"/>
          <p:cNvSpPr txBox="1">
            <a:spLocks noChangeArrowheads="1"/>
          </p:cNvSpPr>
          <p:nvPr/>
        </p:nvSpPr>
        <p:spPr bwMode="auto">
          <a:xfrm>
            <a:off x="1524000" y="1066800"/>
            <a:ext cx="6629400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                     </a:t>
            </a:r>
            <a:r>
              <a:rPr lang="en-US" sz="3200" u="sng">
                <a:latin typeface="Times New Roman" pitchFamily="18" charset="0"/>
              </a:rPr>
              <a:t>Tập viết</a:t>
            </a:r>
            <a:r>
              <a:rPr lang="en-US" sz="3200">
                <a:latin typeface="Times New Roman" pitchFamily="18" charset="0"/>
              </a:rPr>
              <a:t> :</a:t>
            </a:r>
            <a:r>
              <a:rPr lang="en-US"/>
              <a:t> </a:t>
            </a:r>
          </a:p>
          <a:p>
            <a:pPr>
              <a:spcBef>
                <a:spcPct val="50000"/>
              </a:spcBef>
            </a:pPr>
            <a:r>
              <a:rPr lang="en-US"/>
              <a:t>                      </a:t>
            </a:r>
            <a:r>
              <a:rPr lang="en-US" sz="3600">
                <a:solidFill>
                  <a:srgbClr val="FF0000"/>
                </a:solidFill>
              </a:rPr>
              <a:t>Ôn chữ hoa R</a:t>
            </a:r>
            <a:r>
              <a:rPr lang="en-US" sz="3600"/>
              <a:t> </a:t>
            </a:r>
          </a:p>
          <a:p>
            <a:pPr>
              <a:spcBef>
                <a:spcPct val="50000"/>
              </a:spcBef>
            </a:pPr>
            <a:endParaRPr lang="en-US" sz="3600"/>
          </a:p>
        </p:txBody>
      </p:sp>
      <p:pic>
        <p:nvPicPr>
          <p:cNvPr id="357428" name="Picture 5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438400"/>
            <a:ext cx="24384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7431" name="Text Box 55"/>
          <p:cNvSpPr txBox="1">
            <a:spLocks noChangeArrowheads="1"/>
          </p:cNvSpPr>
          <p:nvPr/>
        </p:nvSpPr>
        <p:spPr bwMode="auto">
          <a:xfrm>
            <a:off x="2819400" y="2514600"/>
            <a:ext cx="5715000" cy="393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hangingPunct="0"/>
            <a:r>
              <a:rPr lang="en-US" sz="2800" b="1">
                <a:solidFill>
                  <a:srgbClr val="0000FF"/>
                </a:solidFill>
                <a:latin typeface="Arial" charset="0"/>
              </a:rPr>
              <a:t>             </a:t>
            </a:r>
            <a:r>
              <a:rPr lang="en-US" sz="2800" b="1">
                <a:solidFill>
                  <a:srgbClr val="00FF00"/>
                </a:solidFill>
                <a:latin typeface="Arial" charset="0"/>
              </a:rPr>
              <a:t>Tư thế ngồi viết:</a:t>
            </a:r>
          </a:p>
          <a:p>
            <a:pPr algn="just" eaLnBrk="0" hangingPunct="0"/>
            <a:r>
              <a:rPr lang="en-US" sz="2800">
                <a:solidFill>
                  <a:srgbClr val="0000FF"/>
                </a:solidFill>
                <a:latin typeface="Arial" charset="0"/>
              </a:rPr>
              <a:t>- Lưng thẳng, không tì ngực vào bàn.</a:t>
            </a:r>
          </a:p>
          <a:p>
            <a:pPr algn="just" eaLnBrk="0" hangingPunct="0"/>
            <a:r>
              <a:rPr lang="en-US" sz="2800">
                <a:solidFill>
                  <a:srgbClr val="0000FF"/>
                </a:solidFill>
                <a:latin typeface="Arial" charset="0"/>
              </a:rPr>
              <a:t>- Đầu hơi cúi.</a:t>
            </a:r>
          </a:p>
          <a:p>
            <a:pPr algn="just" eaLnBrk="0" hangingPunct="0">
              <a:buFontTx/>
              <a:buChar char="-"/>
            </a:pPr>
            <a:r>
              <a:rPr lang="en-US" sz="2800">
                <a:solidFill>
                  <a:srgbClr val="0000FF"/>
                </a:solidFill>
                <a:latin typeface="Arial" charset="0"/>
              </a:rPr>
              <a:t>Mắt cách vở khoảng 25 đến </a:t>
            </a:r>
          </a:p>
          <a:p>
            <a:pPr algn="just" eaLnBrk="0" hangingPunct="0"/>
            <a:r>
              <a:rPr lang="en-US" sz="2800">
                <a:solidFill>
                  <a:srgbClr val="0000FF"/>
                </a:solidFill>
                <a:latin typeface="Arial" charset="0"/>
              </a:rPr>
              <a:t>30 cm.</a:t>
            </a:r>
          </a:p>
          <a:p>
            <a:pPr algn="just" eaLnBrk="0" hangingPunct="0"/>
            <a:r>
              <a:rPr lang="en-US" sz="2800">
                <a:solidFill>
                  <a:srgbClr val="0000FF"/>
                </a:solidFill>
                <a:latin typeface="Arial" charset="0"/>
              </a:rPr>
              <a:t>- Tay phải cầm bút.</a:t>
            </a:r>
          </a:p>
          <a:p>
            <a:pPr algn="just" eaLnBrk="0" hangingPunct="0"/>
            <a:r>
              <a:rPr lang="en-US" sz="2800">
                <a:solidFill>
                  <a:srgbClr val="0000FF"/>
                </a:solidFill>
                <a:latin typeface="Arial" charset="0"/>
              </a:rPr>
              <a:t>- Tay trái tì nhẹ lên mép vở để giữ.</a:t>
            </a:r>
          </a:p>
          <a:p>
            <a:pPr algn="just" eaLnBrk="0" hangingPunct="0"/>
            <a:r>
              <a:rPr lang="en-US" sz="2800">
                <a:solidFill>
                  <a:srgbClr val="0000FF"/>
                </a:solidFill>
                <a:latin typeface="Arial" charset="0"/>
              </a:rPr>
              <a:t>- Hai chân để song song thoải mái.</a:t>
            </a: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9428" name="Group 4"/>
          <p:cNvGrpSpPr>
            <a:grpSpLocks/>
          </p:cNvGrpSpPr>
          <p:nvPr/>
        </p:nvGrpSpPr>
        <p:grpSpPr bwMode="auto">
          <a:xfrm>
            <a:off x="-14288" y="-28575"/>
            <a:ext cx="9158288" cy="6900863"/>
            <a:chOff x="-9" y="-18"/>
            <a:chExt cx="5769" cy="4347"/>
          </a:xfrm>
        </p:grpSpPr>
        <p:pic>
          <p:nvPicPr>
            <p:cNvPr id="359429" name="Picture 5" descr="POINSET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" y="-18"/>
              <a:ext cx="480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9430" name="Picture 6" descr="POINSET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280" y="3369"/>
              <a:ext cx="480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9431" name="Picture 7" descr="POINSET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226" y="3577"/>
              <a:ext cx="960" cy="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9432" name="Picture 8" descr="POINSET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03" y="280"/>
              <a:ext cx="1056" cy="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59433" name="Group 9"/>
            <p:cNvGrpSpPr>
              <a:grpSpLocks/>
            </p:cNvGrpSpPr>
            <p:nvPr/>
          </p:nvGrpSpPr>
          <p:grpSpPr bwMode="auto">
            <a:xfrm>
              <a:off x="462" y="0"/>
              <a:ext cx="4905" cy="96"/>
              <a:chOff x="480" y="0"/>
              <a:chExt cx="4905" cy="96"/>
            </a:xfrm>
          </p:grpSpPr>
          <p:sp>
            <p:nvSpPr>
              <p:cNvPr id="359434" name="AutoShape 10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435" name="AutoShape 11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436" name="AutoShape 12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437" name="AutoShape 13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438" name="AutoShape 14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439" name="AutoShape 15"/>
              <p:cNvSpPr>
                <a:spLocks noChangeArrowheads="1"/>
              </p:cNvSpPr>
              <p:nvPr/>
            </p:nvSpPr>
            <p:spPr bwMode="auto">
              <a:xfrm>
                <a:off x="253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440" name="AutoShape 16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441" name="AutoShape 17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442" name="AutoShape 18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443" name="AutoShape 19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444" name="AutoShape 20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445" name="AutoShape 21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59446" name="Group 22"/>
            <p:cNvGrpSpPr>
              <a:grpSpLocks/>
            </p:cNvGrpSpPr>
            <p:nvPr/>
          </p:nvGrpSpPr>
          <p:grpSpPr bwMode="auto">
            <a:xfrm>
              <a:off x="471" y="4224"/>
              <a:ext cx="4905" cy="96"/>
              <a:chOff x="480" y="0"/>
              <a:chExt cx="4905" cy="96"/>
            </a:xfrm>
          </p:grpSpPr>
          <p:sp>
            <p:nvSpPr>
              <p:cNvPr id="359447" name="AutoShape 23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448" name="AutoShape 24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449" name="AutoShape 25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450" name="AutoShape 26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451" name="AutoShape 27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452" name="AutoShape 28"/>
              <p:cNvSpPr>
                <a:spLocks noChangeArrowheads="1"/>
              </p:cNvSpPr>
              <p:nvPr/>
            </p:nvSpPr>
            <p:spPr bwMode="auto">
              <a:xfrm>
                <a:off x="253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453" name="AutoShape 29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454" name="AutoShape 30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455" name="AutoShape 31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456" name="AutoShape 32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457" name="AutoShape 33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458" name="AutoShape 34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59459" name="Group 35"/>
            <p:cNvGrpSpPr>
              <a:grpSpLocks/>
            </p:cNvGrpSpPr>
            <p:nvPr/>
          </p:nvGrpSpPr>
          <p:grpSpPr bwMode="auto">
            <a:xfrm>
              <a:off x="7" y="910"/>
              <a:ext cx="96" cy="2439"/>
              <a:chOff x="-2" y="865"/>
              <a:chExt cx="96" cy="2439"/>
            </a:xfrm>
          </p:grpSpPr>
          <p:sp>
            <p:nvSpPr>
              <p:cNvPr id="359460" name="AutoShape 36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461" name="AutoShape 37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462" name="AutoShape 38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463" name="AutoShape 39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464" name="AutoShape 40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465" name="AutoShape 41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59466" name="Group 42"/>
            <p:cNvGrpSpPr>
              <a:grpSpLocks/>
            </p:cNvGrpSpPr>
            <p:nvPr/>
          </p:nvGrpSpPr>
          <p:grpSpPr bwMode="auto">
            <a:xfrm>
              <a:off x="5655" y="1014"/>
              <a:ext cx="96" cy="2439"/>
              <a:chOff x="-2" y="865"/>
              <a:chExt cx="96" cy="2439"/>
            </a:xfrm>
          </p:grpSpPr>
          <p:sp>
            <p:nvSpPr>
              <p:cNvPr id="359467" name="AutoShape 43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468" name="AutoShape 44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469" name="AutoShape 45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470" name="AutoShape 46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471" name="AutoShape 47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472" name="AutoShape 48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59473" name="Text Box 49"/>
          <p:cNvSpPr txBox="1">
            <a:spLocks noChangeArrowheads="1"/>
          </p:cNvSpPr>
          <p:nvPr/>
        </p:nvSpPr>
        <p:spPr bwMode="auto">
          <a:xfrm>
            <a:off x="1752600" y="1219200"/>
            <a:ext cx="6096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   </a:t>
            </a:r>
            <a:r>
              <a:rPr lang="en-US" sz="4000">
                <a:solidFill>
                  <a:srgbClr val="FF00FF"/>
                </a:solidFill>
              </a:rPr>
              <a:t>CỦNG CỐ - DẶN DÒ : </a:t>
            </a:r>
          </a:p>
        </p:txBody>
      </p:sp>
      <p:sp>
        <p:nvSpPr>
          <p:cNvPr id="359474" name="Text Box 50"/>
          <p:cNvSpPr txBox="1">
            <a:spLocks noChangeArrowheads="1"/>
          </p:cNvSpPr>
          <p:nvPr/>
        </p:nvSpPr>
        <p:spPr bwMode="auto">
          <a:xfrm>
            <a:off x="1219200" y="2590800"/>
            <a:ext cx="6858000" cy="204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sz="3200">
                <a:solidFill>
                  <a:srgbClr val="0000FF"/>
                </a:solidFill>
              </a:rPr>
              <a:t>HS nhắc lại qui trình viết chữ hoa R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3200">
                <a:solidFill>
                  <a:srgbClr val="0000FF"/>
                </a:solidFill>
              </a:rPr>
              <a:t>Nhận xét tiết học , chữ viết của HS 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3200">
                <a:solidFill>
                  <a:srgbClr val="0000FF"/>
                </a:solidFill>
              </a:rPr>
              <a:t>Dặn dò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6" name="Text Box 66"/>
          <p:cNvSpPr txBox="1">
            <a:spLocks noChangeArrowheads="1"/>
          </p:cNvSpPr>
          <p:nvPr/>
        </p:nvSpPr>
        <p:spPr bwMode="auto">
          <a:xfrm>
            <a:off x="2819400" y="28956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>
              <a:latin typeface="Verdana" pitchFamily="34" charset="0"/>
            </a:endParaRPr>
          </a:p>
        </p:txBody>
      </p:sp>
      <p:sp>
        <p:nvSpPr>
          <p:cNvPr id="235633" name="Text Box 113"/>
          <p:cNvSpPr txBox="1">
            <a:spLocks noChangeArrowheads="1"/>
          </p:cNvSpPr>
          <p:nvPr/>
        </p:nvSpPr>
        <p:spPr bwMode="auto">
          <a:xfrm>
            <a:off x="3149600" y="27940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>
              <a:latin typeface="Verdana" pitchFamily="34" charset="0"/>
            </a:endParaRPr>
          </a:p>
        </p:txBody>
      </p:sp>
      <p:sp>
        <p:nvSpPr>
          <p:cNvPr id="235634" name="Text Box 114"/>
          <p:cNvSpPr txBox="1">
            <a:spLocks noChangeArrowheads="1"/>
          </p:cNvSpPr>
          <p:nvPr/>
        </p:nvSpPr>
        <p:spPr bwMode="auto">
          <a:xfrm>
            <a:off x="3149600" y="2809875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>
              <a:latin typeface="Verdana" pitchFamily="34" charset="0"/>
            </a:endParaRPr>
          </a:p>
        </p:txBody>
      </p:sp>
      <p:grpSp>
        <p:nvGrpSpPr>
          <p:cNvPr id="235713" name="Group 193"/>
          <p:cNvGrpSpPr>
            <a:grpSpLocks/>
          </p:cNvGrpSpPr>
          <p:nvPr/>
        </p:nvGrpSpPr>
        <p:grpSpPr bwMode="auto">
          <a:xfrm>
            <a:off x="-39688" y="-28575"/>
            <a:ext cx="9158288" cy="6900863"/>
            <a:chOff x="-9" y="-18"/>
            <a:chExt cx="5769" cy="4347"/>
          </a:xfrm>
        </p:grpSpPr>
        <p:pic>
          <p:nvPicPr>
            <p:cNvPr id="235714" name="Picture 194" descr="POINSET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" y="-18"/>
              <a:ext cx="480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15" name="Picture 195" descr="POINSET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280" y="3369"/>
              <a:ext cx="480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16" name="Picture 196" descr="POINSET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226" y="3577"/>
              <a:ext cx="960" cy="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17" name="Picture 197" descr="POINSET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03" y="280"/>
              <a:ext cx="1056" cy="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35718" name="Group 198"/>
            <p:cNvGrpSpPr>
              <a:grpSpLocks/>
            </p:cNvGrpSpPr>
            <p:nvPr/>
          </p:nvGrpSpPr>
          <p:grpSpPr bwMode="auto">
            <a:xfrm>
              <a:off x="462" y="0"/>
              <a:ext cx="4905" cy="96"/>
              <a:chOff x="480" y="0"/>
              <a:chExt cx="4905" cy="96"/>
            </a:xfrm>
          </p:grpSpPr>
          <p:sp>
            <p:nvSpPr>
              <p:cNvPr id="235719" name="AutoShape 199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20" name="AutoShape 200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21" name="AutoShape 201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22" name="AutoShape 202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23" name="AutoShape 203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24" name="AutoShape 204"/>
              <p:cNvSpPr>
                <a:spLocks noChangeArrowheads="1"/>
              </p:cNvSpPr>
              <p:nvPr/>
            </p:nvSpPr>
            <p:spPr bwMode="auto">
              <a:xfrm>
                <a:off x="253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25" name="AutoShape 205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26" name="AutoShape 206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27" name="AutoShape 207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28" name="AutoShape 208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29" name="AutoShape 209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30" name="AutoShape 210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35731" name="Group 211"/>
            <p:cNvGrpSpPr>
              <a:grpSpLocks/>
            </p:cNvGrpSpPr>
            <p:nvPr/>
          </p:nvGrpSpPr>
          <p:grpSpPr bwMode="auto">
            <a:xfrm>
              <a:off x="471" y="4224"/>
              <a:ext cx="4905" cy="96"/>
              <a:chOff x="480" y="0"/>
              <a:chExt cx="4905" cy="96"/>
            </a:xfrm>
          </p:grpSpPr>
          <p:sp>
            <p:nvSpPr>
              <p:cNvPr id="235732" name="AutoShape 212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33" name="AutoShape 213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34" name="AutoShape 214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35" name="AutoShape 215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36" name="AutoShape 216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37" name="AutoShape 217"/>
              <p:cNvSpPr>
                <a:spLocks noChangeArrowheads="1"/>
              </p:cNvSpPr>
              <p:nvPr/>
            </p:nvSpPr>
            <p:spPr bwMode="auto">
              <a:xfrm>
                <a:off x="253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38" name="AutoShape 218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39" name="AutoShape 219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40" name="AutoShape 220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41" name="AutoShape 221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42" name="AutoShape 222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43" name="AutoShape 223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35744" name="Group 224"/>
            <p:cNvGrpSpPr>
              <a:grpSpLocks/>
            </p:cNvGrpSpPr>
            <p:nvPr/>
          </p:nvGrpSpPr>
          <p:grpSpPr bwMode="auto">
            <a:xfrm>
              <a:off x="7" y="910"/>
              <a:ext cx="96" cy="2439"/>
              <a:chOff x="-2" y="865"/>
              <a:chExt cx="96" cy="2439"/>
            </a:xfrm>
          </p:grpSpPr>
          <p:sp>
            <p:nvSpPr>
              <p:cNvPr id="235745" name="AutoShape 225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46" name="AutoShape 226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47" name="AutoShape 227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48" name="AutoShape 228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49" name="AutoShape 229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50" name="AutoShape 230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35751" name="Group 231"/>
            <p:cNvGrpSpPr>
              <a:grpSpLocks/>
            </p:cNvGrpSpPr>
            <p:nvPr/>
          </p:nvGrpSpPr>
          <p:grpSpPr bwMode="auto">
            <a:xfrm>
              <a:off x="5655" y="1014"/>
              <a:ext cx="96" cy="2439"/>
              <a:chOff x="-2" y="865"/>
              <a:chExt cx="96" cy="2439"/>
            </a:xfrm>
          </p:grpSpPr>
          <p:sp>
            <p:nvSpPr>
              <p:cNvPr id="235752" name="AutoShape 232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53" name="AutoShape 233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54" name="AutoShape 234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55" name="AutoShape 235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56" name="AutoShape 236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57" name="AutoShape 237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235758" name="Picture 23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44" t="27151" r="59053" b="44791"/>
          <a:stretch>
            <a:fillRect/>
          </a:stretch>
        </p:blipFill>
        <p:spPr bwMode="auto">
          <a:xfrm>
            <a:off x="2609850" y="0"/>
            <a:ext cx="914400" cy="141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759" name="Picture 23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94" t="32292" r="18750" b="43750"/>
          <a:stretch>
            <a:fillRect/>
          </a:stretch>
        </p:blipFill>
        <p:spPr bwMode="auto">
          <a:xfrm>
            <a:off x="2603500" y="1371600"/>
            <a:ext cx="388620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760" name="Picture 24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33334" r="11719" b="43750"/>
          <a:stretch>
            <a:fillRect/>
          </a:stretch>
        </p:blipFill>
        <p:spPr bwMode="auto">
          <a:xfrm>
            <a:off x="1384300" y="2755900"/>
            <a:ext cx="61722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777" name="Picture 25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3" t="19792" r="20313" b="48958"/>
          <a:stretch>
            <a:fillRect/>
          </a:stretch>
        </p:blipFill>
        <p:spPr bwMode="auto">
          <a:xfrm>
            <a:off x="863600" y="4381500"/>
            <a:ext cx="70104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778" name="Picture 25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63" t="29167" r="14844" b="45515"/>
          <a:stretch>
            <a:fillRect/>
          </a:stretch>
        </p:blipFill>
        <p:spPr bwMode="auto">
          <a:xfrm>
            <a:off x="3486150" y="95250"/>
            <a:ext cx="2990850" cy="12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779" name="Line 259"/>
          <p:cNvSpPr>
            <a:spLocks noChangeShapeType="1"/>
          </p:cNvSpPr>
          <p:nvPr/>
        </p:nvSpPr>
        <p:spPr bwMode="auto">
          <a:xfrm flipV="1">
            <a:off x="3505200" y="723900"/>
            <a:ext cx="57150" cy="95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618" name="Picture 2" descr="02 - Bambo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0"/>
            <a:ext cx="9207500" cy="6921500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7619" name="WordArt 3"/>
          <p:cNvSpPr>
            <a:spLocks noChangeArrowheads="1" noChangeShapeType="1" noTextEdit="1"/>
          </p:cNvSpPr>
          <p:nvPr/>
        </p:nvSpPr>
        <p:spPr bwMode="auto">
          <a:xfrm rot="286576">
            <a:off x="457200" y="473075"/>
            <a:ext cx="8683625" cy="1981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32056"/>
              </a:avLst>
            </a:prstTxWarp>
            <a:scene3d>
              <a:camera prst="legacyPerspectiveTop"/>
              <a:lightRig rig="legacyFlat3" dir="b"/>
            </a:scene3d>
            <a:sp3d extrusionH="887400" prstMaterial="legacyMatte">
              <a:extrusionClr>
                <a:srgbClr val="94F949"/>
              </a:extrusionClr>
            </a:sp3d>
          </a:bodyPr>
          <a:lstStyle/>
          <a:p>
            <a:pPr algn="ctr"/>
            <a:r>
              <a:rPr lang="en-US" sz="32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0066">
                        <a:gamma/>
                        <a:tint val="0"/>
                        <a:invGamma/>
                      </a:srgbClr>
                    </a:gs>
                    <a:gs pos="100000">
                      <a:srgbClr val="FF0066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rPr>
              <a:t>BÀI HỌC KẾT THÚC</a:t>
            </a:r>
          </a:p>
        </p:txBody>
      </p:sp>
      <p:sp>
        <p:nvSpPr>
          <p:cNvPr id="367620" name="WordArt 4"/>
          <p:cNvSpPr>
            <a:spLocks noChangeArrowheads="1" noChangeShapeType="1" noTextEdit="1"/>
          </p:cNvSpPr>
          <p:nvPr/>
        </p:nvSpPr>
        <p:spPr bwMode="auto">
          <a:xfrm>
            <a:off x="381000" y="4572000"/>
            <a:ext cx="8458200" cy="1447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2700">
                <a:solidFill>
                  <a:srgbClr val="EAEAEA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prstShdw prst="shdw13" dist="53882" dir="13500000">
                    <a:srgbClr val="D4F977"/>
                  </a:prstShdw>
                </a:effectLst>
                <a:latin typeface="VNI-Hobo"/>
              </a:rPr>
              <a:t>Chuùc söùc khoûe Thaày Coâ vaø caùc em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67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67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4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3000"/>
                                        <p:tgtEl>
                                          <p:spTgt spid="367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7619" grpId="0" animBg="1"/>
      <p:bldP spid="3676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37" name="Text Box 13"/>
          <p:cNvSpPr txBox="1">
            <a:spLocks noChangeArrowheads="1"/>
          </p:cNvSpPr>
          <p:nvPr/>
        </p:nvSpPr>
        <p:spPr bwMode="auto">
          <a:xfrm>
            <a:off x="5181600" y="457200"/>
            <a:ext cx="3581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231438" name="Text Box 14"/>
          <p:cNvSpPr txBox="1">
            <a:spLocks noChangeArrowheads="1"/>
          </p:cNvSpPr>
          <p:nvPr/>
        </p:nvSpPr>
        <p:spPr bwMode="auto">
          <a:xfrm>
            <a:off x="4495800" y="76200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2400">
              <a:solidFill>
                <a:srgbClr val="000066"/>
              </a:solidFill>
              <a:latin typeface=".VnTime" pitchFamily="34" charset="0"/>
            </a:endParaRPr>
          </a:p>
        </p:txBody>
      </p:sp>
      <p:grpSp>
        <p:nvGrpSpPr>
          <p:cNvPr id="231444" name="Group 20"/>
          <p:cNvGrpSpPr>
            <a:grpSpLocks/>
          </p:cNvGrpSpPr>
          <p:nvPr/>
        </p:nvGrpSpPr>
        <p:grpSpPr bwMode="auto">
          <a:xfrm>
            <a:off x="-14288" y="-28575"/>
            <a:ext cx="9158288" cy="6900863"/>
            <a:chOff x="-9" y="-18"/>
            <a:chExt cx="5769" cy="4347"/>
          </a:xfrm>
        </p:grpSpPr>
        <p:pic>
          <p:nvPicPr>
            <p:cNvPr id="231445" name="Picture 21" descr="POINSET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" y="-18"/>
              <a:ext cx="480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1446" name="Picture 22" descr="POINSET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280" y="3369"/>
              <a:ext cx="480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1447" name="Picture 23" descr="POINSET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226" y="3577"/>
              <a:ext cx="960" cy="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1448" name="Picture 24" descr="POINSET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03" y="280"/>
              <a:ext cx="1056" cy="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31449" name="Group 25"/>
            <p:cNvGrpSpPr>
              <a:grpSpLocks/>
            </p:cNvGrpSpPr>
            <p:nvPr/>
          </p:nvGrpSpPr>
          <p:grpSpPr bwMode="auto">
            <a:xfrm>
              <a:off x="462" y="0"/>
              <a:ext cx="4905" cy="96"/>
              <a:chOff x="480" y="0"/>
              <a:chExt cx="4905" cy="96"/>
            </a:xfrm>
          </p:grpSpPr>
          <p:sp>
            <p:nvSpPr>
              <p:cNvPr id="231450" name="AutoShape 26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1451" name="AutoShape 27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1452" name="AutoShape 28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1453" name="AutoShape 29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1454" name="AutoShape 30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1455" name="AutoShape 31"/>
              <p:cNvSpPr>
                <a:spLocks noChangeArrowheads="1"/>
              </p:cNvSpPr>
              <p:nvPr/>
            </p:nvSpPr>
            <p:spPr bwMode="auto">
              <a:xfrm>
                <a:off x="253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1456" name="AutoShape 32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1457" name="AutoShape 33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1458" name="AutoShape 34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1459" name="AutoShape 35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1460" name="AutoShape 36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1461" name="AutoShape 37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31462" name="Group 38"/>
            <p:cNvGrpSpPr>
              <a:grpSpLocks/>
            </p:cNvGrpSpPr>
            <p:nvPr/>
          </p:nvGrpSpPr>
          <p:grpSpPr bwMode="auto">
            <a:xfrm>
              <a:off x="471" y="4224"/>
              <a:ext cx="4905" cy="96"/>
              <a:chOff x="480" y="0"/>
              <a:chExt cx="4905" cy="96"/>
            </a:xfrm>
          </p:grpSpPr>
          <p:sp>
            <p:nvSpPr>
              <p:cNvPr id="231463" name="AutoShape 39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1464" name="AutoShape 40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1465" name="AutoShape 41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1466" name="AutoShape 42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1467" name="AutoShape 43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1468" name="AutoShape 44"/>
              <p:cNvSpPr>
                <a:spLocks noChangeArrowheads="1"/>
              </p:cNvSpPr>
              <p:nvPr/>
            </p:nvSpPr>
            <p:spPr bwMode="auto">
              <a:xfrm>
                <a:off x="253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1469" name="AutoShape 45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1470" name="AutoShape 46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1471" name="AutoShape 47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1472" name="AutoShape 48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1473" name="AutoShape 49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1474" name="AutoShape 50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31475" name="Group 51"/>
            <p:cNvGrpSpPr>
              <a:grpSpLocks/>
            </p:cNvGrpSpPr>
            <p:nvPr/>
          </p:nvGrpSpPr>
          <p:grpSpPr bwMode="auto">
            <a:xfrm>
              <a:off x="7" y="910"/>
              <a:ext cx="96" cy="2439"/>
              <a:chOff x="-2" y="865"/>
              <a:chExt cx="96" cy="2439"/>
            </a:xfrm>
          </p:grpSpPr>
          <p:sp>
            <p:nvSpPr>
              <p:cNvPr id="231476" name="AutoShape 52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1477" name="AutoShape 53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1478" name="AutoShape 54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1479" name="AutoShape 55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1480" name="AutoShape 56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1481" name="AutoShape 57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31482" name="Group 58"/>
            <p:cNvGrpSpPr>
              <a:grpSpLocks/>
            </p:cNvGrpSpPr>
            <p:nvPr/>
          </p:nvGrpSpPr>
          <p:grpSpPr bwMode="auto">
            <a:xfrm>
              <a:off x="5655" y="1014"/>
              <a:ext cx="96" cy="2439"/>
              <a:chOff x="-2" y="865"/>
              <a:chExt cx="96" cy="2439"/>
            </a:xfrm>
          </p:grpSpPr>
          <p:sp>
            <p:nvSpPr>
              <p:cNvPr id="231483" name="AutoShape 59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1484" name="AutoShape 60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1485" name="AutoShape 61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1486" name="AutoShape 62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1487" name="AutoShape 63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1488" name="AutoShape 64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231489" name="Picture 6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63" t="32292" r="32813" b="53125"/>
          <a:stretch>
            <a:fillRect/>
          </a:stretch>
        </p:blipFill>
        <p:spPr bwMode="auto">
          <a:xfrm>
            <a:off x="3124200" y="228600"/>
            <a:ext cx="27432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1491" name="Line 67"/>
          <p:cNvSpPr>
            <a:spLocks noChangeShapeType="1"/>
          </p:cNvSpPr>
          <p:nvPr/>
        </p:nvSpPr>
        <p:spPr bwMode="auto">
          <a:xfrm>
            <a:off x="3429000" y="1524000"/>
            <a:ext cx="2209800" cy="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1492" name="Text Box 68"/>
          <p:cNvSpPr txBox="1">
            <a:spLocks noChangeArrowheads="1"/>
          </p:cNvSpPr>
          <p:nvPr/>
        </p:nvSpPr>
        <p:spPr bwMode="auto">
          <a:xfrm>
            <a:off x="381000" y="4343400"/>
            <a:ext cx="87630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                      </a:t>
            </a:r>
            <a:r>
              <a:rPr lang="en-US" sz="3200">
                <a:solidFill>
                  <a:srgbClr val="FF00FF"/>
                </a:solidFill>
              </a:rPr>
              <a:t>Quê em đồng lúa , nương dâu </a:t>
            </a:r>
          </a:p>
          <a:p>
            <a:pPr>
              <a:spcBef>
                <a:spcPct val="50000"/>
              </a:spcBef>
            </a:pPr>
            <a:r>
              <a:rPr lang="en-US" sz="3200">
                <a:solidFill>
                  <a:srgbClr val="FF00FF"/>
                </a:solidFill>
              </a:rPr>
              <a:t>        Bên dòng sông nhỏ , nhịp cầu bắc ngang</a:t>
            </a:r>
            <a:r>
              <a:rPr lang="en-US" sz="3200">
                <a:solidFill>
                  <a:srgbClr val="FF00FF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231493" name="Text Box 69"/>
          <p:cNvSpPr txBox="1">
            <a:spLocks noChangeArrowheads="1"/>
          </p:cNvSpPr>
          <p:nvPr/>
        </p:nvSpPr>
        <p:spPr bwMode="auto">
          <a:xfrm>
            <a:off x="1066800" y="3048000"/>
            <a:ext cx="7848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                                    </a:t>
            </a:r>
            <a:r>
              <a:rPr lang="en-US" sz="3200">
                <a:solidFill>
                  <a:srgbClr val="FF00FF"/>
                </a:solidFill>
              </a:rPr>
              <a:t>Quang Trung</a:t>
            </a:r>
            <a:r>
              <a:rPr lang="en-US" sz="3200">
                <a:latin typeface="Times New Roman" pitchFamily="18" charset="0"/>
              </a:rPr>
              <a:t> </a:t>
            </a:r>
          </a:p>
        </p:txBody>
      </p:sp>
      <p:sp>
        <p:nvSpPr>
          <p:cNvPr id="231494" name="Text Box 70"/>
          <p:cNvSpPr txBox="1">
            <a:spLocks noChangeArrowheads="1"/>
          </p:cNvSpPr>
          <p:nvPr/>
        </p:nvSpPr>
        <p:spPr bwMode="auto">
          <a:xfrm>
            <a:off x="1066800" y="1828800"/>
            <a:ext cx="7848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    - </a:t>
            </a:r>
            <a:r>
              <a:rPr lang="en-US" sz="3200">
                <a:solidFill>
                  <a:srgbClr val="0000FF"/>
                </a:solidFill>
              </a:rPr>
              <a:t>HS đọc thuộc lòng từ và câu ứng dụng</a:t>
            </a:r>
            <a:r>
              <a:rPr lang="en-US"/>
              <a:t> </a:t>
            </a:r>
            <a:r>
              <a:rPr lang="en-US" sz="3200"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2314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1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" dur="2000"/>
                                        <p:tgtEl>
                                          <p:spTgt spid="2314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1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49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Text Box 2"/>
          <p:cNvSpPr txBox="1">
            <a:spLocks noChangeArrowheads="1"/>
          </p:cNvSpPr>
          <p:nvPr/>
        </p:nvSpPr>
        <p:spPr bwMode="auto">
          <a:xfrm>
            <a:off x="5181600" y="457200"/>
            <a:ext cx="3581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334851" name="Text Box 3"/>
          <p:cNvSpPr txBox="1">
            <a:spLocks noChangeArrowheads="1"/>
          </p:cNvSpPr>
          <p:nvPr/>
        </p:nvSpPr>
        <p:spPr bwMode="auto">
          <a:xfrm>
            <a:off x="4495800" y="76200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2400">
              <a:solidFill>
                <a:srgbClr val="000066"/>
              </a:solidFill>
              <a:latin typeface=".VnTime" pitchFamily="34" charset="0"/>
            </a:endParaRPr>
          </a:p>
        </p:txBody>
      </p:sp>
      <p:grpSp>
        <p:nvGrpSpPr>
          <p:cNvPr id="334852" name="Group 4"/>
          <p:cNvGrpSpPr>
            <a:grpSpLocks/>
          </p:cNvGrpSpPr>
          <p:nvPr/>
        </p:nvGrpSpPr>
        <p:grpSpPr bwMode="auto">
          <a:xfrm>
            <a:off x="-14288" y="-28575"/>
            <a:ext cx="9158288" cy="6900863"/>
            <a:chOff x="-9" y="-18"/>
            <a:chExt cx="5769" cy="4347"/>
          </a:xfrm>
        </p:grpSpPr>
        <p:pic>
          <p:nvPicPr>
            <p:cNvPr id="334853" name="Picture 5" descr="POINSET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" y="-18"/>
              <a:ext cx="480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4854" name="Picture 6" descr="POINSET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280" y="3369"/>
              <a:ext cx="480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4855" name="Picture 7" descr="POINSET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226" y="3577"/>
              <a:ext cx="960" cy="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4856" name="Picture 8" descr="POINSET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03" y="280"/>
              <a:ext cx="1056" cy="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34857" name="Group 9"/>
            <p:cNvGrpSpPr>
              <a:grpSpLocks/>
            </p:cNvGrpSpPr>
            <p:nvPr/>
          </p:nvGrpSpPr>
          <p:grpSpPr bwMode="auto">
            <a:xfrm>
              <a:off x="462" y="0"/>
              <a:ext cx="4905" cy="96"/>
              <a:chOff x="480" y="0"/>
              <a:chExt cx="4905" cy="96"/>
            </a:xfrm>
          </p:grpSpPr>
          <p:sp>
            <p:nvSpPr>
              <p:cNvPr id="334858" name="AutoShape 10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4859" name="AutoShape 11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4860" name="AutoShape 12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4861" name="AutoShape 13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4862" name="AutoShape 14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4863" name="AutoShape 15"/>
              <p:cNvSpPr>
                <a:spLocks noChangeArrowheads="1"/>
              </p:cNvSpPr>
              <p:nvPr/>
            </p:nvSpPr>
            <p:spPr bwMode="auto">
              <a:xfrm>
                <a:off x="253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4864" name="AutoShape 16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4865" name="AutoShape 17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4866" name="AutoShape 18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4867" name="AutoShape 19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4868" name="AutoShape 20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4869" name="AutoShape 21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34870" name="Group 22"/>
            <p:cNvGrpSpPr>
              <a:grpSpLocks/>
            </p:cNvGrpSpPr>
            <p:nvPr/>
          </p:nvGrpSpPr>
          <p:grpSpPr bwMode="auto">
            <a:xfrm>
              <a:off x="471" y="4224"/>
              <a:ext cx="4905" cy="96"/>
              <a:chOff x="480" y="0"/>
              <a:chExt cx="4905" cy="96"/>
            </a:xfrm>
          </p:grpSpPr>
          <p:sp>
            <p:nvSpPr>
              <p:cNvPr id="334871" name="AutoShape 23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4872" name="AutoShape 24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4873" name="AutoShape 25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4874" name="AutoShape 26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4875" name="AutoShape 27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4876" name="AutoShape 28"/>
              <p:cNvSpPr>
                <a:spLocks noChangeArrowheads="1"/>
              </p:cNvSpPr>
              <p:nvPr/>
            </p:nvSpPr>
            <p:spPr bwMode="auto">
              <a:xfrm>
                <a:off x="253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4877" name="AutoShape 29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4878" name="AutoShape 30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4879" name="AutoShape 31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4880" name="AutoShape 32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4881" name="AutoShape 33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4882" name="AutoShape 34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34883" name="Group 35"/>
            <p:cNvGrpSpPr>
              <a:grpSpLocks/>
            </p:cNvGrpSpPr>
            <p:nvPr/>
          </p:nvGrpSpPr>
          <p:grpSpPr bwMode="auto">
            <a:xfrm>
              <a:off x="7" y="910"/>
              <a:ext cx="96" cy="2439"/>
              <a:chOff x="-2" y="865"/>
              <a:chExt cx="96" cy="2439"/>
            </a:xfrm>
          </p:grpSpPr>
          <p:sp>
            <p:nvSpPr>
              <p:cNvPr id="334884" name="AutoShape 36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4885" name="AutoShape 37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4886" name="AutoShape 38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4887" name="AutoShape 39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4888" name="AutoShape 40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4889" name="AutoShape 41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34890" name="Group 42"/>
            <p:cNvGrpSpPr>
              <a:grpSpLocks/>
            </p:cNvGrpSpPr>
            <p:nvPr/>
          </p:nvGrpSpPr>
          <p:grpSpPr bwMode="auto">
            <a:xfrm>
              <a:off x="5655" y="1014"/>
              <a:ext cx="96" cy="2439"/>
              <a:chOff x="-2" y="865"/>
              <a:chExt cx="96" cy="2439"/>
            </a:xfrm>
          </p:grpSpPr>
          <p:sp>
            <p:nvSpPr>
              <p:cNvPr id="334891" name="AutoShape 43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4892" name="AutoShape 44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4893" name="AutoShape 45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4894" name="AutoShape 46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4895" name="AutoShape 47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4896" name="AutoShape 48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334897" name="Picture 4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63" t="32292" r="32813" b="53125"/>
          <a:stretch>
            <a:fillRect/>
          </a:stretch>
        </p:blipFill>
        <p:spPr bwMode="auto">
          <a:xfrm>
            <a:off x="3124200" y="762000"/>
            <a:ext cx="2743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4898" name="Line 50"/>
          <p:cNvSpPr>
            <a:spLocks noChangeShapeType="1"/>
          </p:cNvSpPr>
          <p:nvPr/>
        </p:nvSpPr>
        <p:spPr bwMode="auto">
          <a:xfrm>
            <a:off x="3429000" y="1828800"/>
            <a:ext cx="2209800" cy="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899" name="Text Box 51"/>
          <p:cNvSpPr txBox="1">
            <a:spLocks noChangeArrowheads="1"/>
          </p:cNvSpPr>
          <p:nvPr/>
        </p:nvSpPr>
        <p:spPr bwMode="auto">
          <a:xfrm>
            <a:off x="685800" y="2971800"/>
            <a:ext cx="7848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                    </a:t>
            </a:r>
            <a:endParaRPr lang="en-US" sz="3200">
              <a:latin typeface="Times New Roman" pitchFamily="18" charset="0"/>
            </a:endParaRPr>
          </a:p>
        </p:txBody>
      </p:sp>
      <p:sp>
        <p:nvSpPr>
          <p:cNvPr id="334900" name="Text Box 52"/>
          <p:cNvSpPr txBox="1">
            <a:spLocks noChangeArrowheads="1"/>
          </p:cNvSpPr>
          <p:nvPr/>
        </p:nvSpPr>
        <p:spPr bwMode="auto">
          <a:xfrm>
            <a:off x="1066800" y="2438400"/>
            <a:ext cx="7848600" cy="254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sz="4000">
                <a:solidFill>
                  <a:srgbClr val="FF00FF"/>
                </a:solidFill>
              </a:rPr>
              <a:t>HS viết bảng con  : Quang Trung , Quê  ,Bên</a:t>
            </a:r>
            <a:r>
              <a:rPr lang="en-US">
                <a:solidFill>
                  <a:srgbClr val="FF00FF"/>
                </a:solidFill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>
                <a:latin typeface="Tekton" pitchFamily="2" charset="0"/>
              </a:rPr>
              <a:t>                                       </a:t>
            </a:r>
          </a:p>
          <a:p>
            <a:pPr>
              <a:spcBef>
                <a:spcPct val="50000"/>
              </a:spcBef>
            </a:pPr>
            <a:r>
              <a:rPr lang="en-US"/>
              <a:t>                                     </a:t>
            </a:r>
          </a:p>
          <a:p>
            <a:pPr>
              <a:spcBef>
                <a:spcPct val="50000"/>
              </a:spcBef>
            </a:pPr>
            <a:r>
              <a:rPr lang="en-US"/>
              <a:t>                                       </a:t>
            </a: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3348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4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" dur="2000"/>
                                        <p:tgtEl>
                                          <p:spTgt spid="3348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4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489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Text Box 2"/>
          <p:cNvSpPr txBox="1">
            <a:spLocks noChangeArrowheads="1"/>
          </p:cNvSpPr>
          <p:nvPr/>
        </p:nvSpPr>
        <p:spPr bwMode="auto">
          <a:xfrm>
            <a:off x="5181600" y="457200"/>
            <a:ext cx="3581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339971" name="Text Box 3"/>
          <p:cNvSpPr txBox="1">
            <a:spLocks noChangeArrowheads="1"/>
          </p:cNvSpPr>
          <p:nvPr/>
        </p:nvSpPr>
        <p:spPr bwMode="auto">
          <a:xfrm>
            <a:off x="4495800" y="76200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2400">
              <a:solidFill>
                <a:srgbClr val="000066"/>
              </a:solidFill>
              <a:latin typeface=".VnTime" pitchFamily="34" charset="0"/>
            </a:endParaRPr>
          </a:p>
        </p:txBody>
      </p:sp>
      <p:grpSp>
        <p:nvGrpSpPr>
          <p:cNvPr id="339972" name="Group 4"/>
          <p:cNvGrpSpPr>
            <a:grpSpLocks/>
          </p:cNvGrpSpPr>
          <p:nvPr/>
        </p:nvGrpSpPr>
        <p:grpSpPr bwMode="auto">
          <a:xfrm>
            <a:off x="-14288" y="-28575"/>
            <a:ext cx="9158288" cy="6900863"/>
            <a:chOff x="-9" y="-18"/>
            <a:chExt cx="5769" cy="4347"/>
          </a:xfrm>
        </p:grpSpPr>
        <p:pic>
          <p:nvPicPr>
            <p:cNvPr id="339973" name="Picture 5" descr="POINSET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" y="-18"/>
              <a:ext cx="480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9974" name="Picture 6" descr="POINSET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280" y="3369"/>
              <a:ext cx="480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9975" name="Picture 7" descr="POINSET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226" y="3577"/>
              <a:ext cx="960" cy="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9976" name="Picture 8" descr="POINSET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03" y="280"/>
              <a:ext cx="1056" cy="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39977" name="Group 9"/>
            <p:cNvGrpSpPr>
              <a:grpSpLocks/>
            </p:cNvGrpSpPr>
            <p:nvPr/>
          </p:nvGrpSpPr>
          <p:grpSpPr bwMode="auto">
            <a:xfrm>
              <a:off x="462" y="0"/>
              <a:ext cx="4905" cy="96"/>
              <a:chOff x="480" y="0"/>
              <a:chExt cx="4905" cy="96"/>
            </a:xfrm>
          </p:grpSpPr>
          <p:sp>
            <p:nvSpPr>
              <p:cNvPr id="339978" name="AutoShape 10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9979" name="AutoShape 11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9980" name="AutoShape 12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9981" name="AutoShape 13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9982" name="AutoShape 14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9983" name="AutoShape 15"/>
              <p:cNvSpPr>
                <a:spLocks noChangeArrowheads="1"/>
              </p:cNvSpPr>
              <p:nvPr/>
            </p:nvSpPr>
            <p:spPr bwMode="auto">
              <a:xfrm>
                <a:off x="253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9984" name="AutoShape 16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9985" name="AutoShape 17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9986" name="AutoShape 18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9987" name="AutoShape 19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9988" name="AutoShape 20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9989" name="AutoShape 21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39990" name="Group 22"/>
            <p:cNvGrpSpPr>
              <a:grpSpLocks/>
            </p:cNvGrpSpPr>
            <p:nvPr/>
          </p:nvGrpSpPr>
          <p:grpSpPr bwMode="auto">
            <a:xfrm>
              <a:off x="471" y="4224"/>
              <a:ext cx="4905" cy="96"/>
              <a:chOff x="480" y="0"/>
              <a:chExt cx="4905" cy="96"/>
            </a:xfrm>
          </p:grpSpPr>
          <p:sp>
            <p:nvSpPr>
              <p:cNvPr id="339991" name="AutoShape 23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9992" name="AutoShape 24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9993" name="AutoShape 25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9994" name="AutoShape 26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9995" name="AutoShape 27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9996" name="AutoShape 28"/>
              <p:cNvSpPr>
                <a:spLocks noChangeArrowheads="1"/>
              </p:cNvSpPr>
              <p:nvPr/>
            </p:nvSpPr>
            <p:spPr bwMode="auto">
              <a:xfrm>
                <a:off x="253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9997" name="AutoShape 29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9998" name="AutoShape 30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9999" name="AutoShape 31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0000" name="AutoShape 32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0001" name="AutoShape 33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0002" name="AutoShape 34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40003" name="Group 35"/>
            <p:cNvGrpSpPr>
              <a:grpSpLocks/>
            </p:cNvGrpSpPr>
            <p:nvPr/>
          </p:nvGrpSpPr>
          <p:grpSpPr bwMode="auto">
            <a:xfrm>
              <a:off x="7" y="910"/>
              <a:ext cx="96" cy="2439"/>
              <a:chOff x="-2" y="865"/>
              <a:chExt cx="96" cy="2439"/>
            </a:xfrm>
          </p:grpSpPr>
          <p:sp>
            <p:nvSpPr>
              <p:cNvPr id="340004" name="AutoShape 36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0005" name="AutoShape 37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0006" name="AutoShape 38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0007" name="AutoShape 39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0008" name="AutoShape 40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0009" name="AutoShape 41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40010" name="Group 42"/>
            <p:cNvGrpSpPr>
              <a:grpSpLocks/>
            </p:cNvGrpSpPr>
            <p:nvPr/>
          </p:nvGrpSpPr>
          <p:grpSpPr bwMode="auto">
            <a:xfrm>
              <a:off x="5655" y="1014"/>
              <a:ext cx="96" cy="2439"/>
              <a:chOff x="-2" y="865"/>
              <a:chExt cx="96" cy="2439"/>
            </a:xfrm>
          </p:grpSpPr>
          <p:sp>
            <p:nvSpPr>
              <p:cNvPr id="340011" name="AutoShape 43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0012" name="AutoShape 44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0013" name="AutoShape 45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0014" name="AutoShape 46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0015" name="AutoShape 47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0016" name="AutoShape 48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40017" name="Text Box 49"/>
          <p:cNvSpPr txBox="1">
            <a:spLocks noChangeArrowheads="1"/>
          </p:cNvSpPr>
          <p:nvPr/>
        </p:nvSpPr>
        <p:spPr bwMode="auto">
          <a:xfrm>
            <a:off x="685800" y="2971800"/>
            <a:ext cx="7848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                    </a:t>
            </a:r>
            <a:endParaRPr lang="en-US" sz="3200">
              <a:latin typeface="Times New Roman" pitchFamily="18" charset="0"/>
            </a:endParaRPr>
          </a:p>
        </p:txBody>
      </p:sp>
      <p:sp>
        <p:nvSpPr>
          <p:cNvPr id="340019" name="Text Box 51"/>
          <p:cNvSpPr txBox="1">
            <a:spLocks noChangeArrowheads="1"/>
          </p:cNvSpPr>
          <p:nvPr/>
        </p:nvSpPr>
        <p:spPr bwMode="auto">
          <a:xfrm>
            <a:off x="1828800" y="1143000"/>
            <a:ext cx="6629400" cy="304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                     </a:t>
            </a:r>
            <a:r>
              <a:rPr lang="en-US" sz="3200" u="sng">
                <a:latin typeface="Times New Roman" pitchFamily="18" charset="0"/>
              </a:rPr>
              <a:t>Tập viết</a:t>
            </a:r>
            <a:r>
              <a:rPr lang="en-US" sz="3200">
                <a:latin typeface="Times New Roman" pitchFamily="18" charset="0"/>
              </a:rPr>
              <a:t> :</a:t>
            </a:r>
          </a:p>
          <a:p>
            <a:pPr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           </a:t>
            </a:r>
            <a:r>
              <a:rPr lang="en-US" sz="4400">
                <a:solidFill>
                  <a:srgbClr val="FF0000"/>
                </a:solidFill>
              </a:rPr>
              <a:t>Ôn chữ hoa R</a:t>
            </a:r>
            <a:r>
              <a:rPr lang="en-US" sz="5400"/>
              <a:t> </a:t>
            </a:r>
          </a:p>
          <a:p>
            <a:pPr>
              <a:spcBef>
                <a:spcPct val="50000"/>
              </a:spcBef>
            </a:pPr>
            <a:endParaRPr lang="en-US" sz="5400"/>
          </a:p>
        </p:txBody>
      </p:sp>
      <p:sp>
        <p:nvSpPr>
          <p:cNvPr id="340021" name="Text Box 53"/>
          <p:cNvSpPr txBox="1">
            <a:spLocks noChangeArrowheads="1"/>
          </p:cNvSpPr>
          <p:nvPr/>
        </p:nvSpPr>
        <p:spPr bwMode="auto">
          <a:xfrm>
            <a:off x="838200" y="3200400"/>
            <a:ext cx="7848600" cy="201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                  Phan Rang </a:t>
            </a:r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r>
              <a:rPr lang="en-US"/>
              <a:t>                       </a:t>
            </a:r>
          </a:p>
          <a:p>
            <a:pPr>
              <a:spcBef>
                <a:spcPct val="50000"/>
              </a:spcBef>
            </a:pPr>
            <a:r>
              <a:rPr lang="en-US"/>
              <a:t>                        Rủ nhau đi cấy đi cày </a:t>
            </a:r>
          </a:p>
          <a:p>
            <a:pPr>
              <a:spcBef>
                <a:spcPct val="50000"/>
              </a:spcBef>
            </a:pPr>
            <a:r>
              <a:rPr lang="en-US"/>
              <a:t>                Bây giờ khó nhọc , có ngày phong lưu </a:t>
            </a:r>
          </a:p>
        </p:txBody>
      </p:sp>
      <p:sp>
        <p:nvSpPr>
          <p:cNvPr id="340022" name="Text Box 54"/>
          <p:cNvSpPr txBox="1">
            <a:spLocks noChangeArrowheads="1"/>
          </p:cNvSpPr>
          <p:nvPr/>
        </p:nvSpPr>
        <p:spPr bwMode="auto">
          <a:xfrm>
            <a:off x="1219200" y="5715000"/>
            <a:ext cx="7391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  Các chữ  viết hoa : P, R , B </a:t>
            </a: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Text Box 2"/>
          <p:cNvSpPr txBox="1">
            <a:spLocks noChangeArrowheads="1"/>
          </p:cNvSpPr>
          <p:nvPr/>
        </p:nvSpPr>
        <p:spPr bwMode="auto">
          <a:xfrm>
            <a:off x="5181600" y="457200"/>
            <a:ext cx="3581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342019" name="Text Box 3"/>
          <p:cNvSpPr txBox="1">
            <a:spLocks noChangeArrowheads="1"/>
          </p:cNvSpPr>
          <p:nvPr/>
        </p:nvSpPr>
        <p:spPr bwMode="auto">
          <a:xfrm>
            <a:off x="4495800" y="76200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2400">
              <a:solidFill>
                <a:srgbClr val="000066"/>
              </a:solidFill>
              <a:latin typeface=".VnTime" pitchFamily="34" charset="0"/>
            </a:endParaRPr>
          </a:p>
        </p:txBody>
      </p:sp>
      <p:grpSp>
        <p:nvGrpSpPr>
          <p:cNvPr id="342020" name="Group 4"/>
          <p:cNvGrpSpPr>
            <a:grpSpLocks/>
          </p:cNvGrpSpPr>
          <p:nvPr/>
        </p:nvGrpSpPr>
        <p:grpSpPr bwMode="auto">
          <a:xfrm>
            <a:off x="-14288" y="-28575"/>
            <a:ext cx="9158288" cy="6900863"/>
            <a:chOff x="-9" y="-18"/>
            <a:chExt cx="5769" cy="4347"/>
          </a:xfrm>
        </p:grpSpPr>
        <p:pic>
          <p:nvPicPr>
            <p:cNvPr id="342021" name="Picture 5" descr="POINSET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" y="-18"/>
              <a:ext cx="480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2022" name="Picture 6" descr="POINSET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280" y="3369"/>
              <a:ext cx="480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2023" name="Picture 7" descr="POINSET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226" y="3577"/>
              <a:ext cx="960" cy="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2024" name="Picture 8" descr="POINSET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03" y="280"/>
              <a:ext cx="1056" cy="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42025" name="Group 9"/>
            <p:cNvGrpSpPr>
              <a:grpSpLocks/>
            </p:cNvGrpSpPr>
            <p:nvPr/>
          </p:nvGrpSpPr>
          <p:grpSpPr bwMode="auto">
            <a:xfrm>
              <a:off x="462" y="0"/>
              <a:ext cx="4905" cy="96"/>
              <a:chOff x="480" y="0"/>
              <a:chExt cx="4905" cy="96"/>
            </a:xfrm>
          </p:grpSpPr>
          <p:sp>
            <p:nvSpPr>
              <p:cNvPr id="342026" name="AutoShape 10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2027" name="AutoShape 11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2028" name="AutoShape 12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2029" name="AutoShape 13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2030" name="AutoShape 14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2031" name="AutoShape 15"/>
              <p:cNvSpPr>
                <a:spLocks noChangeArrowheads="1"/>
              </p:cNvSpPr>
              <p:nvPr/>
            </p:nvSpPr>
            <p:spPr bwMode="auto">
              <a:xfrm>
                <a:off x="253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2032" name="AutoShape 16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2033" name="AutoShape 17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2034" name="AutoShape 18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2035" name="AutoShape 19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2036" name="AutoShape 20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2037" name="AutoShape 21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42038" name="Group 22"/>
            <p:cNvGrpSpPr>
              <a:grpSpLocks/>
            </p:cNvGrpSpPr>
            <p:nvPr/>
          </p:nvGrpSpPr>
          <p:grpSpPr bwMode="auto">
            <a:xfrm>
              <a:off x="471" y="4224"/>
              <a:ext cx="4905" cy="96"/>
              <a:chOff x="480" y="0"/>
              <a:chExt cx="4905" cy="96"/>
            </a:xfrm>
          </p:grpSpPr>
          <p:sp>
            <p:nvSpPr>
              <p:cNvPr id="342039" name="AutoShape 23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2040" name="AutoShape 24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2041" name="AutoShape 25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2042" name="AutoShape 26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2043" name="AutoShape 27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2044" name="AutoShape 28"/>
              <p:cNvSpPr>
                <a:spLocks noChangeArrowheads="1"/>
              </p:cNvSpPr>
              <p:nvPr/>
            </p:nvSpPr>
            <p:spPr bwMode="auto">
              <a:xfrm>
                <a:off x="253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2045" name="AutoShape 29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2046" name="AutoShape 30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2047" name="AutoShape 31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2048" name="AutoShape 32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2049" name="AutoShape 33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2050" name="AutoShape 34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42051" name="Group 35"/>
            <p:cNvGrpSpPr>
              <a:grpSpLocks/>
            </p:cNvGrpSpPr>
            <p:nvPr/>
          </p:nvGrpSpPr>
          <p:grpSpPr bwMode="auto">
            <a:xfrm>
              <a:off x="7" y="910"/>
              <a:ext cx="96" cy="2439"/>
              <a:chOff x="-2" y="865"/>
              <a:chExt cx="96" cy="2439"/>
            </a:xfrm>
          </p:grpSpPr>
          <p:sp>
            <p:nvSpPr>
              <p:cNvPr id="342052" name="AutoShape 36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2053" name="AutoShape 37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2054" name="AutoShape 38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2055" name="AutoShape 39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2056" name="AutoShape 40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2057" name="AutoShape 41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42058" name="Group 42"/>
            <p:cNvGrpSpPr>
              <a:grpSpLocks/>
            </p:cNvGrpSpPr>
            <p:nvPr/>
          </p:nvGrpSpPr>
          <p:grpSpPr bwMode="auto">
            <a:xfrm>
              <a:off x="5655" y="1014"/>
              <a:ext cx="96" cy="2439"/>
              <a:chOff x="-2" y="865"/>
              <a:chExt cx="96" cy="2439"/>
            </a:xfrm>
          </p:grpSpPr>
          <p:sp>
            <p:nvSpPr>
              <p:cNvPr id="342059" name="AutoShape 43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2060" name="AutoShape 44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2061" name="AutoShape 45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2062" name="AutoShape 46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2063" name="AutoShape 47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2064" name="AutoShape 48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42065" name="Text Box 49"/>
          <p:cNvSpPr txBox="1">
            <a:spLocks noChangeArrowheads="1"/>
          </p:cNvSpPr>
          <p:nvPr/>
        </p:nvSpPr>
        <p:spPr bwMode="auto">
          <a:xfrm>
            <a:off x="685800" y="2971800"/>
            <a:ext cx="7848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                    </a:t>
            </a:r>
            <a:endParaRPr lang="en-US" sz="3200">
              <a:latin typeface="Times New Roman" pitchFamily="18" charset="0"/>
            </a:endParaRPr>
          </a:p>
        </p:txBody>
      </p:sp>
      <p:sp>
        <p:nvSpPr>
          <p:cNvPr id="342067" name="Text Box 51"/>
          <p:cNvSpPr txBox="1">
            <a:spLocks noChangeArrowheads="1"/>
          </p:cNvSpPr>
          <p:nvPr/>
        </p:nvSpPr>
        <p:spPr bwMode="auto">
          <a:xfrm>
            <a:off x="1752600" y="1447800"/>
            <a:ext cx="6629400" cy="304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                     </a:t>
            </a:r>
            <a:r>
              <a:rPr lang="en-US" sz="3200" u="sng">
                <a:latin typeface="Times New Roman" pitchFamily="18" charset="0"/>
              </a:rPr>
              <a:t>Tập viết</a:t>
            </a:r>
            <a:r>
              <a:rPr lang="en-US" sz="3200">
                <a:latin typeface="Times New Roman" pitchFamily="18" charset="0"/>
              </a:rPr>
              <a:t> :</a:t>
            </a:r>
            <a:r>
              <a:rPr lang="en-US"/>
              <a:t> </a:t>
            </a:r>
          </a:p>
          <a:p>
            <a:pPr>
              <a:spcBef>
                <a:spcPct val="50000"/>
              </a:spcBef>
            </a:pPr>
            <a:r>
              <a:rPr lang="en-US"/>
              <a:t>                  </a:t>
            </a:r>
            <a:r>
              <a:rPr lang="en-US" sz="4400">
                <a:solidFill>
                  <a:srgbClr val="FF0000"/>
                </a:solidFill>
              </a:rPr>
              <a:t>Ôn chữ hoa R</a:t>
            </a:r>
            <a:r>
              <a:rPr lang="en-US" sz="5400"/>
              <a:t> </a:t>
            </a:r>
          </a:p>
          <a:p>
            <a:pPr>
              <a:spcBef>
                <a:spcPct val="50000"/>
              </a:spcBef>
            </a:pPr>
            <a:endParaRPr lang="en-US" sz="5400"/>
          </a:p>
        </p:txBody>
      </p:sp>
      <p:sp>
        <p:nvSpPr>
          <p:cNvPr id="342068" name="Text Box 52"/>
          <p:cNvSpPr txBox="1">
            <a:spLocks noChangeArrowheads="1"/>
          </p:cNvSpPr>
          <p:nvPr/>
        </p:nvSpPr>
        <p:spPr bwMode="auto">
          <a:xfrm>
            <a:off x="914400" y="3560763"/>
            <a:ext cx="419893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latin typeface="Arial" charset="0"/>
              </a:rPr>
              <a:t>1. Luyện viết chữ hoa:</a:t>
            </a: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1382" name="Group 86"/>
          <p:cNvGrpSpPr>
            <a:grpSpLocks/>
          </p:cNvGrpSpPr>
          <p:nvPr/>
        </p:nvGrpSpPr>
        <p:grpSpPr bwMode="auto">
          <a:xfrm>
            <a:off x="-14288" y="-28575"/>
            <a:ext cx="9158288" cy="6900863"/>
            <a:chOff x="-9" y="-18"/>
            <a:chExt cx="5769" cy="4347"/>
          </a:xfrm>
        </p:grpSpPr>
        <p:pic>
          <p:nvPicPr>
            <p:cNvPr id="311383" name="Picture 87" descr="POINSET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" y="-18"/>
              <a:ext cx="480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1384" name="Picture 88" descr="POINSET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280" y="3369"/>
              <a:ext cx="480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1385" name="Picture 89" descr="POINSET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226" y="3577"/>
              <a:ext cx="960" cy="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1386" name="Picture 90" descr="POINSET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03" y="280"/>
              <a:ext cx="1056" cy="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11387" name="Group 91"/>
            <p:cNvGrpSpPr>
              <a:grpSpLocks/>
            </p:cNvGrpSpPr>
            <p:nvPr/>
          </p:nvGrpSpPr>
          <p:grpSpPr bwMode="auto">
            <a:xfrm>
              <a:off x="462" y="0"/>
              <a:ext cx="4905" cy="96"/>
              <a:chOff x="480" y="0"/>
              <a:chExt cx="4905" cy="96"/>
            </a:xfrm>
          </p:grpSpPr>
          <p:sp>
            <p:nvSpPr>
              <p:cNvPr id="311388" name="AutoShape 92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389" name="AutoShape 93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390" name="AutoShape 94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391" name="AutoShape 95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392" name="AutoShape 96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393" name="AutoShape 97"/>
              <p:cNvSpPr>
                <a:spLocks noChangeArrowheads="1"/>
              </p:cNvSpPr>
              <p:nvPr/>
            </p:nvSpPr>
            <p:spPr bwMode="auto">
              <a:xfrm>
                <a:off x="253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394" name="AutoShape 98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395" name="AutoShape 99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396" name="AutoShape 100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397" name="AutoShape 101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398" name="AutoShape 102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399" name="AutoShape 103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11400" name="Group 104"/>
            <p:cNvGrpSpPr>
              <a:grpSpLocks/>
            </p:cNvGrpSpPr>
            <p:nvPr/>
          </p:nvGrpSpPr>
          <p:grpSpPr bwMode="auto">
            <a:xfrm>
              <a:off x="471" y="4224"/>
              <a:ext cx="4905" cy="96"/>
              <a:chOff x="480" y="0"/>
              <a:chExt cx="4905" cy="96"/>
            </a:xfrm>
          </p:grpSpPr>
          <p:sp>
            <p:nvSpPr>
              <p:cNvPr id="311401" name="AutoShape 105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402" name="AutoShape 106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403" name="AutoShape 107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404" name="AutoShape 108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405" name="AutoShape 109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406" name="AutoShape 110"/>
              <p:cNvSpPr>
                <a:spLocks noChangeArrowheads="1"/>
              </p:cNvSpPr>
              <p:nvPr/>
            </p:nvSpPr>
            <p:spPr bwMode="auto">
              <a:xfrm>
                <a:off x="253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407" name="AutoShape 111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408" name="AutoShape 112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409" name="AutoShape 113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410" name="AutoShape 114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411" name="AutoShape 115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412" name="AutoShape 116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11413" name="Group 117"/>
            <p:cNvGrpSpPr>
              <a:grpSpLocks/>
            </p:cNvGrpSpPr>
            <p:nvPr/>
          </p:nvGrpSpPr>
          <p:grpSpPr bwMode="auto">
            <a:xfrm>
              <a:off x="7" y="910"/>
              <a:ext cx="96" cy="2439"/>
              <a:chOff x="-2" y="865"/>
              <a:chExt cx="96" cy="2439"/>
            </a:xfrm>
          </p:grpSpPr>
          <p:sp>
            <p:nvSpPr>
              <p:cNvPr id="311414" name="AutoShape 118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415" name="AutoShape 119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416" name="AutoShape 120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417" name="AutoShape 121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418" name="AutoShape 122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419" name="AutoShape 123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11420" name="Group 124"/>
            <p:cNvGrpSpPr>
              <a:grpSpLocks/>
            </p:cNvGrpSpPr>
            <p:nvPr/>
          </p:nvGrpSpPr>
          <p:grpSpPr bwMode="auto">
            <a:xfrm>
              <a:off x="5655" y="1014"/>
              <a:ext cx="96" cy="2439"/>
              <a:chOff x="-2" y="865"/>
              <a:chExt cx="96" cy="2439"/>
            </a:xfrm>
          </p:grpSpPr>
          <p:sp>
            <p:nvSpPr>
              <p:cNvPr id="311421" name="AutoShape 125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422" name="AutoShape 126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423" name="AutoShape 127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424" name="AutoShape 128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425" name="AutoShape 129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426" name="AutoShape 130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11299" name="Text Box 3"/>
          <p:cNvSpPr txBox="1">
            <a:spLocks noChangeArrowheads="1"/>
          </p:cNvSpPr>
          <p:nvPr/>
        </p:nvSpPr>
        <p:spPr bwMode="auto">
          <a:xfrm>
            <a:off x="2855913" y="2419350"/>
            <a:ext cx="60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>
              <a:latin typeface="Verdana" pitchFamily="34" charset="0"/>
            </a:endParaRPr>
          </a:p>
        </p:txBody>
      </p:sp>
      <p:pic>
        <p:nvPicPr>
          <p:cNvPr id="311433" name="Picture 13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78" t="37572" r="73311" b="52083"/>
          <a:stretch>
            <a:fillRect/>
          </a:stretch>
        </p:blipFill>
        <p:spPr bwMode="auto">
          <a:xfrm>
            <a:off x="704850" y="1903413"/>
            <a:ext cx="1498600" cy="169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1438" name="Line 142"/>
          <p:cNvSpPr>
            <a:spLocks noChangeShapeType="1"/>
          </p:cNvSpPr>
          <p:nvPr/>
        </p:nvSpPr>
        <p:spPr bwMode="auto">
          <a:xfrm>
            <a:off x="165100" y="1143000"/>
            <a:ext cx="8812213" cy="0"/>
          </a:xfrm>
          <a:prstGeom prst="line">
            <a:avLst/>
          </a:prstGeom>
          <a:noFill/>
          <a:ln w="19050">
            <a:solidFill>
              <a:srgbClr val="99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1439" name="Line 143"/>
          <p:cNvSpPr>
            <a:spLocks noChangeShapeType="1"/>
          </p:cNvSpPr>
          <p:nvPr/>
        </p:nvSpPr>
        <p:spPr bwMode="auto">
          <a:xfrm>
            <a:off x="179388" y="3870325"/>
            <a:ext cx="8812212" cy="0"/>
          </a:xfrm>
          <a:prstGeom prst="line">
            <a:avLst/>
          </a:prstGeom>
          <a:noFill/>
          <a:ln w="9525">
            <a:solidFill>
              <a:srgbClr val="99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1440" name="Line 144"/>
          <p:cNvSpPr>
            <a:spLocks noChangeShapeType="1"/>
          </p:cNvSpPr>
          <p:nvPr/>
        </p:nvSpPr>
        <p:spPr bwMode="auto">
          <a:xfrm>
            <a:off x="165100" y="4432300"/>
            <a:ext cx="8812213" cy="0"/>
          </a:xfrm>
          <a:prstGeom prst="line">
            <a:avLst/>
          </a:prstGeom>
          <a:noFill/>
          <a:ln w="9525">
            <a:solidFill>
              <a:srgbClr val="99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1442" name="Line 146"/>
          <p:cNvSpPr>
            <a:spLocks noChangeShapeType="1"/>
          </p:cNvSpPr>
          <p:nvPr/>
        </p:nvSpPr>
        <p:spPr bwMode="auto">
          <a:xfrm>
            <a:off x="2651125" y="1143000"/>
            <a:ext cx="0" cy="3273425"/>
          </a:xfrm>
          <a:prstGeom prst="line">
            <a:avLst/>
          </a:prstGeom>
          <a:noFill/>
          <a:ln w="9525">
            <a:solidFill>
              <a:srgbClr val="99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1443" name="Line 147"/>
          <p:cNvSpPr>
            <a:spLocks noChangeShapeType="1"/>
          </p:cNvSpPr>
          <p:nvPr/>
        </p:nvSpPr>
        <p:spPr bwMode="auto">
          <a:xfrm>
            <a:off x="1430338" y="1143000"/>
            <a:ext cx="0" cy="3273425"/>
          </a:xfrm>
          <a:prstGeom prst="line">
            <a:avLst/>
          </a:prstGeom>
          <a:noFill/>
          <a:ln w="9525">
            <a:solidFill>
              <a:srgbClr val="99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1446" name="Line 150"/>
          <p:cNvSpPr>
            <a:spLocks noChangeShapeType="1"/>
          </p:cNvSpPr>
          <p:nvPr/>
        </p:nvSpPr>
        <p:spPr bwMode="auto">
          <a:xfrm>
            <a:off x="8991600" y="1143000"/>
            <a:ext cx="0" cy="3273425"/>
          </a:xfrm>
          <a:prstGeom prst="line">
            <a:avLst/>
          </a:prstGeom>
          <a:noFill/>
          <a:ln w="9525">
            <a:solidFill>
              <a:srgbClr val="99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1449" name="Line 153"/>
          <p:cNvSpPr>
            <a:spLocks noChangeShapeType="1"/>
          </p:cNvSpPr>
          <p:nvPr/>
        </p:nvSpPr>
        <p:spPr bwMode="auto">
          <a:xfrm>
            <a:off x="165100" y="1143000"/>
            <a:ext cx="0" cy="3273425"/>
          </a:xfrm>
          <a:prstGeom prst="line">
            <a:avLst/>
          </a:prstGeom>
          <a:noFill/>
          <a:ln w="9525">
            <a:solidFill>
              <a:srgbClr val="99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11452" name="Picture 15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15" t="36459" r="40625" b="52083"/>
          <a:stretch>
            <a:fillRect/>
          </a:stretch>
        </p:blipFill>
        <p:spPr bwMode="auto">
          <a:xfrm>
            <a:off x="4114800" y="1738313"/>
            <a:ext cx="4495800" cy="187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1454" name="Line 158"/>
          <p:cNvSpPr>
            <a:spLocks noChangeShapeType="1"/>
          </p:cNvSpPr>
          <p:nvPr/>
        </p:nvSpPr>
        <p:spPr bwMode="auto">
          <a:xfrm>
            <a:off x="165100" y="1720850"/>
            <a:ext cx="8812213" cy="0"/>
          </a:xfrm>
          <a:prstGeom prst="line">
            <a:avLst/>
          </a:prstGeom>
          <a:noFill/>
          <a:ln w="6350">
            <a:solidFill>
              <a:srgbClr val="99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1455" name="Line 159"/>
          <p:cNvSpPr>
            <a:spLocks noChangeShapeType="1"/>
          </p:cNvSpPr>
          <p:nvPr/>
        </p:nvSpPr>
        <p:spPr bwMode="auto">
          <a:xfrm>
            <a:off x="165100" y="2282825"/>
            <a:ext cx="8812213" cy="0"/>
          </a:xfrm>
          <a:prstGeom prst="line">
            <a:avLst/>
          </a:prstGeom>
          <a:noFill/>
          <a:ln w="9525">
            <a:solidFill>
              <a:srgbClr val="99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1457" name="Line 161"/>
          <p:cNvSpPr>
            <a:spLocks noChangeShapeType="1"/>
          </p:cNvSpPr>
          <p:nvPr/>
        </p:nvSpPr>
        <p:spPr bwMode="auto">
          <a:xfrm>
            <a:off x="165100" y="2813050"/>
            <a:ext cx="8812213" cy="0"/>
          </a:xfrm>
          <a:prstGeom prst="line">
            <a:avLst/>
          </a:prstGeom>
          <a:noFill/>
          <a:ln w="9525">
            <a:solidFill>
              <a:srgbClr val="99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1458" name="Line 162"/>
          <p:cNvSpPr>
            <a:spLocks noChangeShapeType="1"/>
          </p:cNvSpPr>
          <p:nvPr/>
        </p:nvSpPr>
        <p:spPr bwMode="auto">
          <a:xfrm>
            <a:off x="165100" y="3357563"/>
            <a:ext cx="8812213" cy="0"/>
          </a:xfrm>
          <a:prstGeom prst="line">
            <a:avLst/>
          </a:prstGeom>
          <a:noFill/>
          <a:ln w="19050">
            <a:solidFill>
              <a:srgbClr val="99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1459" name="Line 163"/>
          <p:cNvSpPr>
            <a:spLocks noChangeShapeType="1"/>
          </p:cNvSpPr>
          <p:nvPr/>
        </p:nvSpPr>
        <p:spPr bwMode="auto">
          <a:xfrm>
            <a:off x="6491288" y="1143000"/>
            <a:ext cx="0" cy="3273425"/>
          </a:xfrm>
          <a:prstGeom prst="line">
            <a:avLst/>
          </a:prstGeom>
          <a:noFill/>
          <a:ln w="9525">
            <a:solidFill>
              <a:srgbClr val="99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1460" name="Line 164"/>
          <p:cNvSpPr>
            <a:spLocks noChangeShapeType="1"/>
          </p:cNvSpPr>
          <p:nvPr/>
        </p:nvSpPr>
        <p:spPr bwMode="auto">
          <a:xfrm>
            <a:off x="5226050" y="1158875"/>
            <a:ext cx="0" cy="3273425"/>
          </a:xfrm>
          <a:prstGeom prst="line">
            <a:avLst/>
          </a:prstGeom>
          <a:noFill/>
          <a:ln w="9525">
            <a:solidFill>
              <a:srgbClr val="99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1461" name="Line 165"/>
          <p:cNvSpPr>
            <a:spLocks noChangeShapeType="1"/>
          </p:cNvSpPr>
          <p:nvPr/>
        </p:nvSpPr>
        <p:spPr bwMode="auto">
          <a:xfrm>
            <a:off x="3946525" y="1143000"/>
            <a:ext cx="0" cy="3273425"/>
          </a:xfrm>
          <a:prstGeom prst="line">
            <a:avLst/>
          </a:prstGeom>
          <a:noFill/>
          <a:ln w="9525">
            <a:solidFill>
              <a:srgbClr val="99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11463" name="Picture 167" descr="12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063" y="2133600"/>
            <a:ext cx="846137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467" name="Picture 171" descr="12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50" y="1133475"/>
            <a:ext cx="847725" cy="94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473" name="Picture 177" descr="12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352675"/>
            <a:ext cx="915988" cy="102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474" name="Picture 178" descr="12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438" y="1009650"/>
            <a:ext cx="915987" cy="102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475" name="Picture 179" descr="12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219200"/>
            <a:ext cx="915988" cy="102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476" name="Picture 180" descr="12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990600"/>
            <a:ext cx="915988" cy="102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478" name="Picture 182" descr="h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975" y="1981200"/>
            <a:ext cx="1600200" cy="137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484" name="Picture 188" descr="123"/>
          <p:cNvPicPr>
            <a:picLocks noChangeAspect="1" noChangeArrowheads="1"/>
          </p:cNvPicPr>
          <p:nvPr/>
        </p:nvPicPr>
        <p:blipFill>
          <a:blip r:embed="rId8" cstate="print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738" y="1981200"/>
            <a:ext cx="1001712" cy="111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1485" name="Line 189"/>
          <p:cNvSpPr>
            <a:spLocks noChangeShapeType="1"/>
          </p:cNvSpPr>
          <p:nvPr/>
        </p:nvSpPr>
        <p:spPr bwMode="auto">
          <a:xfrm>
            <a:off x="7829550" y="1143000"/>
            <a:ext cx="0" cy="3273425"/>
          </a:xfrm>
          <a:prstGeom prst="line">
            <a:avLst/>
          </a:prstGeom>
          <a:noFill/>
          <a:ln w="9525">
            <a:solidFill>
              <a:srgbClr val="99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1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33333E-6 C -0.00139 -0.00833 -0.00261 -0.01666 -0.00521 -0.02222 C -0.00781 -0.02777 -0.01146 -0.03287 -0.01563 -0.03333 C -0.01979 -0.03379 -0.02691 -0.03078 -0.03021 -0.025 C -0.03351 -0.01921 -0.03472 -0.00648 -0.03542 0.00139 C -0.03611 0.00926 -0.03629 0.01644 -0.03438 0.02223 C -0.03247 0.02801 -0.02761 0.03334 -0.02396 0.03612 C -0.02031 0.03889 -0.01754 0.04051 -0.0125 0.03889 C -0.00747 0.03727 0.00156 0.0338 0.00625 0.02639 C 0.01094 0.01899 0.01337 0.01065 0.01562 -0.00555 C 0.01788 -0.02175 0.0184 -0.05486 0.01979 -0.07083 C 0.02118 -0.0868 0.02222 -0.09027 0.02396 -0.10138 C 0.02569 -0.1125 0.0276 -0.12963 0.03021 -0.1375 C 0.03281 -0.14537 0.03802 -0.14675 0.03958 -0.14861 " pathEditMode="relative" ptsTypes="aaaaaaaaaaaaaA">
                                      <p:cBhvr>
                                        <p:cTn id="10" dur="5000" fill="hold"/>
                                        <p:tgtEl>
                                          <p:spTgt spid="3114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311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3000"/>
                                        <p:tgtEl>
                                          <p:spTgt spid="311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C -0.00035 0.02384 -0.0007 0.04791 2.5E-6 0.07361 C 0.00069 0.0993 0.0033 0.13541 0.00416 0.15416 C 0.00503 0.17291 0.00469 0.17893 0.00469 0.18541 " pathEditMode="relative" rAng="0" ptsTypes="aaaa">
                                      <p:cBhvr>
                                        <p:cTn id="17" dur="3000" fill="hold"/>
                                        <p:tgtEl>
                                          <p:spTgt spid="3114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925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"/>
                                            </p:cond>
                                          </p:stCondLst>
                                        </p:cTn>
                                        <p:tgtEl>
                                          <p:spTgt spid="311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3000"/>
                                        <p:tgtEl>
                                          <p:spTgt spid="311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1.11111E-6 C 0.00468 -0.0044 0.00937 -0.0088 0.0125 -0.01667 C 0.01562 -0.02454 0.01684 -0.03727 0.01875 -0.04722 C 0.02066 -0.05718 0.02291 -0.06574 0.02396 -0.07639 C 0.025 -0.08704 0.02413 -0.09838 0.025 -0.11111 C 0.02586 -0.12384 0.02708 -0.14097 0.02916 -0.15278 C 0.03125 -0.16458 0.03298 -0.17477 0.0375 -0.18194 C 0.04201 -0.18912 0.05086 -0.19537 0.05625 -0.19583 C 0.06163 -0.1963 0.06788 -0.19028 0.06979 -0.18472 C 0.0717 -0.17917 0.06909 -0.16736 0.06771 -0.1625 C 0.06632 -0.15764 0.0625 -0.15671 0.06146 -0.15556 " pathEditMode="relative" ptsTypes="aaaaaaaaaaA">
                                      <p:cBhvr>
                                        <p:cTn id="24" dur="5000" fill="hold"/>
                                        <p:tgtEl>
                                          <p:spTgt spid="3114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311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11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22222E-6 C -0.00642 0.00254 -0.01285 0.00532 -0.01771 0.0125 C -0.02257 0.01967 -0.02673 0.02847 -0.02916 0.04305 C -0.0316 0.05763 -0.0316 0.0824 -0.03229 0.1 C -0.03298 0.11759 -0.03125 0.13472 -0.03333 0.14861 C -0.03541 0.1625 -0.03854 0.17615 -0.04479 0.18333 C -0.05104 0.1905 -0.06285 0.19328 -0.07083 0.19166 C -0.07882 0.19004 -0.08906 0.18263 -0.09271 0.17361 C -0.09635 0.16458 -0.09514 0.14629 -0.09271 0.1375 C -0.09028 0.1287 -0.08316 0.12291 -0.07812 0.12083 C -0.07309 0.11875 -0.06614 0.12152 -0.0625 0.125 C -0.05885 0.12847 -0.05764 0.1368 -0.05625 0.14166 C -0.05486 0.14652 -0.05451 0.15023 -0.05416 0.15416 " pathEditMode="relative" ptsTypes="aaaaaaaaaaaaA">
                                      <p:cBhvr>
                                        <p:cTn id="32" dur="5000" fill="hold"/>
                                        <p:tgtEl>
                                          <p:spTgt spid="3114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311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3000"/>
                                        <p:tgtEl>
                                          <p:spTgt spid="311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3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22222E-6 C 0.00018 0.00671 0.00052 0.01343 -0.00104 0.02083 C -0.0026 0.02824 -0.00451 0.03935 -0.00937 0.04444 C -0.01423 0.04954 -0.02395 0.05208 -0.0302 0.05139 C -0.03645 0.05069 -0.04323 0.0456 -0.04687 0.04028 C -0.05052 0.03495 -0.05225 0.02755 -0.05208 0.01944 C -0.05191 0.01134 -0.04982 -0.00093 -0.04583 -0.00833 C -0.04184 -0.01574 -0.03472 -0.0213 -0.02812 -0.025 C -0.02152 -0.0287 -0.01354 -0.02986 -0.00625 -0.03056 C 0.00105 -0.03125 0.00834 -0.03125 0.01563 -0.02917 C 0.02292 -0.02708 0.03177 -0.02569 0.0375 -0.01806 C 0.04323 -0.01042 0.04879 0.00602 0.05 0.01667 C 0.05122 0.02731 0.04809 0.03796 0.0448 0.04583 C 0.0415 0.0537 0.03629 0.06042 0.03021 0.06389 C 0.02414 0.06736 0.0132 0.06713 0.00834 0.06667 C 0.00348 0.0662 0.00157 0.06366 0.00105 0.06111 C 0.00052 0.05856 0.00209 0.05301 0.00521 0.05139 C 0.00834 0.04977 0.01372 0.04954 0.0198 0.05139 C 0.02587 0.05324 0.03681 0.05602 0.04167 0.0625 C 0.04653 0.06898 0.04757 0.07963 0.04896 0.09028 C 0.05035 0.10093 0.04896 0.11597 0.05 0.12639 C 0.05105 0.13681 0.05174 0.14722 0.05521 0.15278 C 0.05868 0.15833 0.06598 0.16042 0.07084 0.15972 C 0.0757 0.15903 0.08125 0.1544 0.08438 0.14861 C 0.0875 0.14282 0.08855 0.1338 0.08959 0.125 " pathEditMode="relative" ptsTypes="aaaaaaaaaaaaaaaaaaaaaaaaA">
                                      <p:cBhvr>
                                        <p:cTn id="39" dur="5000" fill="hold"/>
                                        <p:tgtEl>
                                          <p:spTgt spid="3114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"/>
                                            </p:cond>
                                          </p:stCondLst>
                                        </p:cTn>
                                        <p:tgtEl>
                                          <p:spTgt spid="311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3000"/>
                                        <p:tgtEl>
                                          <p:spTgt spid="311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38889E-6 -5.55556E-6 C -0.0052 -0.00093 -0.01024 -0.00163 -0.01666 0.00138 C -0.02309 0.00439 -0.03315 0.01087 -0.03854 0.01805 C -0.04392 0.02523 -0.04739 0.03541 -0.04895 0.04444 C -0.05052 0.05347 -0.04965 0.06527 -0.04791 0.07222 C -0.04618 0.07916 -0.04253 0.0831 -0.03854 0.08611 C -0.03454 0.08911 -0.02968 0.09027 -0.02395 0.09027 C -0.01822 0.09027 -0.01041 0.08911 -0.00416 0.08611 C 0.00209 0.0831 0.00782 0.0787 0.01355 0.07222 C 0.01928 0.06574 0.02605 0.05601 0.03021 0.04722 C 0.03438 0.03842 0.03751 0.02685 0.03855 0.01944 C 0.03959 0.01203 0.0382 0.00601 0.03646 0.00277 C 0.03473 -0.00047 0.03195 -0.00116 0.02813 -5.55556E-6 C 0.02431 0.00115 0.01771 0.0037 0.01355 0.00972 C 0.00938 0.01574 0.00539 0.02384 0.00313 0.03611 C 0.00087 0.04837 0.00018 0.06874 6.38889E-6 0.08333 C -0.00017 0.09791 0.00244 0.11111 0.00209 0.12361 C 0.00174 0.13611 0.00157 0.14837 -0.00208 0.15833 C -0.00572 0.16828 -0.01354 0.17777 -0.01979 0.18333 C -0.02604 0.18888 -0.03437 0.1912 -0.03958 0.19166 C -0.04479 0.19212 -0.05034 0.18888 -0.05104 0.18611 C -0.05173 0.18333 -0.04652 0.17754 -0.04374 0.17499 C -0.04097 0.17245 -0.03888 0.17083 -0.03437 0.17083 C -0.02986 0.17083 -0.02239 0.17291 -0.01666 0.17499 C -0.01093 0.17708 -0.00555 0.18078 6.38889E-6 0.18333 C 0.00556 0.18587 0.01077 0.19004 0.01667 0.19027 C 0.02257 0.1905 0.02969 0.19074 0.03542 0.18472 C 0.04115 0.1787 0.04601 0.16643 0.05105 0.15416 " pathEditMode="relative" ptsTypes="aaaaaaaaaaaaaaaaaaaaaaaaaaaA">
                                      <p:cBhvr>
                                        <p:cTn id="47" dur="5000" fill="hold"/>
                                        <p:tgtEl>
                                          <p:spTgt spid="3114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6"/>
                                            </p:cond>
                                          </p:stCondLst>
                                        </p:cTn>
                                        <p:tgtEl>
                                          <p:spTgt spid="311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11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3000"/>
                                        <p:tgtEl>
                                          <p:spTgt spid="311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2.59259E-6 C 0.00331 -0.00625 0.0066 -0.0125 0.01251 -0.02686 C 0.01841 -0.04121 0.03004 -0.06875 0.03542 -0.08611 C 0.04081 -0.10348 0.04462 -0.11945 0.04515 -0.13056 C 0.04567 -0.14167 0.0415 -0.15024 0.0382 -0.15278 C 0.0349 -0.15533 0.02831 -0.15093 0.02501 -0.1463 C 0.02171 -0.14167 0.02032 -0.13403 0.01876 -0.125 C 0.01719 -0.11598 0.01581 -0.11968 0.01528 -0.09167 C 0.01476 -0.06366 0.01528 0.02754 0.01528 0.04259 C 0.01528 0.05764 0.01268 0.00949 0.01528 -0.00186 C 0.01789 -0.0132 0.02501 -0.02061 0.03056 -0.02593 C 0.03612 -0.03125 0.04393 -0.03357 0.04862 -0.03334 C 0.05331 -0.03311 0.05712 -0.03357 0.05903 -0.02408 C 0.06094 -0.01459 0.05851 0.01342 0.05973 0.02407 C 0.06094 0.03472 0.06303 0.03865 0.06667 0.03981 C 0.07032 0.04097 0.07726 0.0368 0.08126 0.03055 C 0.08525 0.0243 0.08803 0.01296 0.09098 0.00185 " pathEditMode="relative" ptsTypes="aaaaaaaaaaaaaaaaA">
                                      <p:cBhvr>
                                        <p:cTn id="60" dur="5000" fill="hold"/>
                                        <p:tgtEl>
                                          <p:spTgt spid="3114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9"/>
                                            </p:cond>
                                          </p:stCondLst>
                                        </p:cTn>
                                        <p:tgtEl>
                                          <p:spTgt spid="311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Text Box 2"/>
          <p:cNvSpPr txBox="1">
            <a:spLocks noChangeArrowheads="1"/>
          </p:cNvSpPr>
          <p:nvPr/>
        </p:nvSpPr>
        <p:spPr bwMode="auto">
          <a:xfrm>
            <a:off x="5181600" y="457200"/>
            <a:ext cx="3581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346115" name="Text Box 3"/>
          <p:cNvSpPr txBox="1">
            <a:spLocks noChangeArrowheads="1"/>
          </p:cNvSpPr>
          <p:nvPr/>
        </p:nvSpPr>
        <p:spPr bwMode="auto">
          <a:xfrm>
            <a:off x="4495800" y="76200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2400">
              <a:solidFill>
                <a:srgbClr val="000066"/>
              </a:solidFill>
              <a:latin typeface=".VnTime" pitchFamily="34" charset="0"/>
            </a:endParaRPr>
          </a:p>
        </p:txBody>
      </p:sp>
      <p:grpSp>
        <p:nvGrpSpPr>
          <p:cNvPr id="346116" name="Group 4"/>
          <p:cNvGrpSpPr>
            <a:grpSpLocks/>
          </p:cNvGrpSpPr>
          <p:nvPr/>
        </p:nvGrpSpPr>
        <p:grpSpPr bwMode="auto">
          <a:xfrm>
            <a:off x="-14288" y="-28575"/>
            <a:ext cx="9158288" cy="6900863"/>
            <a:chOff x="-9" y="-18"/>
            <a:chExt cx="5769" cy="4347"/>
          </a:xfrm>
        </p:grpSpPr>
        <p:pic>
          <p:nvPicPr>
            <p:cNvPr id="346117" name="Picture 5" descr="POINSET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" y="-18"/>
              <a:ext cx="480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6118" name="Picture 6" descr="POINSET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280" y="3369"/>
              <a:ext cx="480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6119" name="Picture 7" descr="POINSET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226" y="3577"/>
              <a:ext cx="960" cy="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6120" name="Picture 8" descr="POINSET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03" y="280"/>
              <a:ext cx="1056" cy="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46121" name="Group 9"/>
            <p:cNvGrpSpPr>
              <a:grpSpLocks/>
            </p:cNvGrpSpPr>
            <p:nvPr/>
          </p:nvGrpSpPr>
          <p:grpSpPr bwMode="auto">
            <a:xfrm>
              <a:off x="462" y="0"/>
              <a:ext cx="4905" cy="96"/>
              <a:chOff x="480" y="0"/>
              <a:chExt cx="4905" cy="96"/>
            </a:xfrm>
          </p:grpSpPr>
          <p:sp>
            <p:nvSpPr>
              <p:cNvPr id="346122" name="AutoShape 10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6123" name="AutoShape 11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6124" name="AutoShape 12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6125" name="AutoShape 13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6126" name="AutoShape 14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6127" name="AutoShape 15"/>
              <p:cNvSpPr>
                <a:spLocks noChangeArrowheads="1"/>
              </p:cNvSpPr>
              <p:nvPr/>
            </p:nvSpPr>
            <p:spPr bwMode="auto">
              <a:xfrm>
                <a:off x="253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6128" name="AutoShape 16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6129" name="AutoShape 17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6130" name="AutoShape 18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6131" name="AutoShape 19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6132" name="AutoShape 20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6133" name="AutoShape 21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46134" name="Group 22"/>
            <p:cNvGrpSpPr>
              <a:grpSpLocks/>
            </p:cNvGrpSpPr>
            <p:nvPr/>
          </p:nvGrpSpPr>
          <p:grpSpPr bwMode="auto">
            <a:xfrm>
              <a:off x="471" y="4224"/>
              <a:ext cx="4905" cy="96"/>
              <a:chOff x="480" y="0"/>
              <a:chExt cx="4905" cy="96"/>
            </a:xfrm>
          </p:grpSpPr>
          <p:sp>
            <p:nvSpPr>
              <p:cNvPr id="346135" name="AutoShape 23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6136" name="AutoShape 24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6137" name="AutoShape 25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6138" name="AutoShape 26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6139" name="AutoShape 27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6140" name="AutoShape 28"/>
              <p:cNvSpPr>
                <a:spLocks noChangeArrowheads="1"/>
              </p:cNvSpPr>
              <p:nvPr/>
            </p:nvSpPr>
            <p:spPr bwMode="auto">
              <a:xfrm>
                <a:off x="253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6141" name="AutoShape 29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6142" name="AutoShape 30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6143" name="AutoShape 31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6144" name="AutoShape 32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6145" name="AutoShape 33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6146" name="AutoShape 34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46147" name="Group 35"/>
            <p:cNvGrpSpPr>
              <a:grpSpLocks/>
            </p:cNvGrpSpPr>
            <p:nvPr/>
          </p:nvGrpSpPr>
          <p:grpSpPr bwMode="auto">
            <a:xfrm>
              <a:off x="7" y="910"/>
              <a:ext cx="96" cy="2439"/>
              <a:chOff x="-2" y="865"/>
              <a:chExt cx="96" cy="2439"/>
            </a:xfrm>
          </p:grpSpPr>
          <p:sp>
            <p:nvSpPr>
              <p:cNvPr id="346148" name="AutoShape 36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6149" name="AutoShape 37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6150" name="AutoShape 38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6151" name="AutoShape 39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6152" name="AutoShape 40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6153" name="AutoShape 41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46154" name="Group 42"/>
            <p:cNvGrpSpPr>
              <a:grpSpLocks/>
            </p:cNvGrpSpPr>
            <p:nvPr/>
          </p:nvGrpSpPr>
          <p:grpSpPr bwMode="auto">
            <a:xfrm>
              <a:off x="5655" y="1014"/>
              <a:ext cx="96" cy="2439"/>
              <a:chOff x="-2" y="865"/>
              <a:chExt cx="96" cy="2439"/>
            </a:xfrm>
          </p:grpSpPr>
          <p:sp>
            <p:nvSpPr>
              <p:cNvPr id="346155" name="AutoShape 43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6156" name="AutoShape 44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6157" name="AutoShape 45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6158" name="AutoShape 46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6159" name="AutoShape 47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6160" name="AutoShape 48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46161" name="Text Box 49"/>
          <p:cNvSpPr txBox="1">
            <a:spLocks noChangeArrowheads="1"/>
          </p:cNvSpPr>
          <p:nvPr/>
        </p:nvSpPr>
        <p:spPr bwMode="auto">
          <a:xfrm>
            <a:off x="685800" y="2971800"/>
            <a:ext cx="7848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                    </a:t>
            </a:r>
            <a:endParaRPr lang="en-US" sz="3200">
              <a:latin typeface="Times New Roman" pitchFamily="18" charset="0"/>
            </a:endParaRPr>
          </a:p>
        </p:txBody>
      </p:sp>
      <p:sp>
        <p:nvSpPr>
          <p:cNvPr id="346163" name="Text Box 51"/>
          <p:cNvSpPr txBox="1">
            <a:spLocks noChangeArrowheads="1"/>
          </p:cNvSpPr>
          <p:nvPr/>
        </p:nvSpPr>
        <p:spPr bwMode="auto">
          <a:xfrm>
            <a:off x="1752600" y="1447800"/>
            <a:ext cx="6629400" cy="304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                     </a:t>
            </a:r>
            <a:r>
              <a:rPr lang="en-US" sz="3200" u="sng">
                <a:latin typeface="Times New Roman" pitchFamily="18" charset="0"/>
              </a:rPr>
              <a:t>Tập viết</a:t>
            </a:r>
            <a:r>
              <a:rPr lang="en-US" sz="3200">
                <a:latin typeface="Times New Roman" pitchFamily="18" charset="0"/>
              </a:rPr>
              <a:t> :</a:t>
            </a:r>
            <a:r>
              <a:rPr lang="en-US"/>
              <a:t> </a:t>
            </a:r>
          </a:p>
          <a:p>
            <a:pPr>
              <a:spcBef>
                <a:spcPct val="50000"/>
              </a:spcBef>
            </a:pPr>
            <a:r>
              <a:rPr lang="en-US"/>
              <a:t>                  </a:t>
            </a:r>
            <a:r>
              <a:rPr lang="en-US" sz="4400">
                <a:solidFill>
                  <a:srgbClr val="FF0000"/>
                </a:solidFill>
              </a:rPr>
              <a:t>Ôn chữ hoa R</a:t>
            </a:r>
            <a:r>
              <a:rPr lang="en-US" sz="5400"/>
              <a:t> </a:t>
            </a:r>
          </a:p>
          <a:p>
            <a:pPr>
              <a:spcBef>
                <a:spcPct val="50000"/>
              </a:spcBef>
            </a:pPr>
            <a:endParaRPr lang="en-US" sz="5400"/>
          </a:p>
        </p:txBody>
      </p:sp>
      <p:sp>
        <p:nvSpPr>
          <p:cNvPr id="346164" name="Text Box 52"/>
          <p:cNvSpPr txBox="1">
            <a:spLocks noChangeArrowheads="1"/>
          </p:cNvSpPr>
          <p:nvPr/>
        </p:nvSpPr>
        <p:spPr bwMode="auto">
          <a:xfrm>
            <a:off x="990600" y="3200400"/>
            <a:ext cx="41989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latin typeface="Arial" charset="0"/>
              </a:rPr>
              <a:t>1. Luyện viết chữ hoa:</a:t>
            </a:r>
          </a:p>
        </p:txBody>
      </p:sp>
      <p:sp>
        <p:nvSpPr>
          <p:cNvPr id="346165" name="Text Box 53"/>
          <p:cNvSpPr txBox="1">
            <a:spLocks noChangeArrowheads="1"/>
          </p:cNvSpPr>
          <p:nvPr>
            <p:ph type="body" idx="1"/>
          </p:nvPr>
        </p:nvSpPr>
        <p:spPr>
          <a:xfrm>
            <a:off x="685800" y="3810000"/>
            <a:ext cx="8229600" cy="4525963"/>
          </a:xfrm>
          <a:noFill/>
          <a:ln/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en-US"/>
              <a:t>  2. Luyện viết từ ứng dụng:</a:t>
            </a: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89" name="Text Box 17"/>
          <p:cNvSpPr txBox="1">
            <a:spLocks noChangeArrowheads="1"/>
          </p:cNvSpPr>
          <p:nvPr/>
        </p:nvSpPr>
        <p:spPr bwMode="auto">
          <a:xfrm>
            <a:off x="2921000" y="30226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>
              <a:latin typeface="Verdana" pitchFamily="34" charset="0"/>
            </a:endParaRPr>
          </a:p>
        </p:txBody>
      </p:sp>
      <p:sp>
        <p:nvSpPr>
          <p:cNvPr id="233535" name="Text Box 63"/>
          <p:cNvSpPr txBox="1">
            <a:spLocks noChangeArrowheads="1"/>
          </p:cNvSpPr>
          <p:nvPr/>
        </p:nvSpPr>
        <p:spPr bwMode="auto">
          <a:xfrm>
            <a:off x="2921000" y="3038475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>
              <a:latin typeface="Verdana" pitchFamily="34" charset="0"/>
            </a:endParaRPr>
          </a:p>
        </p:txBody>
      </p:sp>
      <p:grpSp>
        <p:nvGrpSpPr>
          <p:cNvPr id="233611" name="Group 139"/>
          <p:cNvGrpSpPr>
            <a:grpSpLocks/>
          </p:cNvGrpSpPr>
          <p:nvPr/>
        </p:nvGrpSpPr>
        <p:grpSpPr bwMode="auto">
          <a:xfrm>
            <a:off x="-14288" y="-28575"/>
            <a:ext cx="9158288" cy="6900863"/>
            <a:chOff x="-9" y="-18"/>
            <a:chExt cx="5769" cy="4347"/>
          </a:xfrm>
        </p:grpSpPr>
        <p:pic>
          <p:nvPicPr>
            <p:cNvPr id="233612" name="Picture 140" descr="POINSET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" y="-18"/>
              <a:ext cx="480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3613" name="Picture 141" descr="POINSET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280" y="3369"/>
              <a:ext cx="480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3614" name="Picture 142" descr="POINSET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226" y="3577"/>
              <a:ext cx="960" cy="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3615" name="Picture 143" descr="POINSET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03" y="280"/>
              <a:ext cx="1056" cy="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33616" name="Group 144"/>
            <p:cNvGrpSpPr>
              <a:grpSpLocks/>
            </p:cNvGrpSpPr>
            <p:nvPr/>
          </p:nvGrpSpPr>
          <p:grpSpPr bwMode="auto">
            <a:xfrm>
              <a:off x="462" y="0"/>
              <a:ext cx="4905" cy="96"/>
              <a:chOff x="480" y="0"/>
              <a:chExt cx="4905" cy="96"/>
            </a:xfrm>
          </p:grpSpPr>
          <p:sp>
            <p:nvSpPr>
              <p:cNvPr id="233617" name="AutoShape 145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3618" name="AutoShape 146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3619" name="AutoShape 147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3620" name="AutoShape 148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3621" name="AutoShape 149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3622" name="AutoShape 150"/>
              <p:cNvSpPr>
                <a:spLocks noChangeArrowheads="1"/>
              </p:cNvSpPr>
              <p:nvPr/>
            </p:nvSpPr>
            <p:spPr bwMode="auto">
              <a:xfrm>
                <a:off x="253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3623" name="AutoShape 151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3624" name="AutoShape 152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3625" name="AutoShape 153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3626" name="AutoShape 154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3627" name="AutoShape 155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3628" name="AutoShape 156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33629" name="Group 157"/>
            <p:cNvGrpSpPr>
              <a:grpSpLocks/>
            </p:cNvGrpSpPr>
            <p:nvPr/>
          </p:nvGrpSpPr>
          <p:grpSpPr bwMode="auto">
            <a:xfrm>
              <a:off x="471" y="4224"/>
              <a:ext cx="4905" cy="96"/>
              <a:chOff x="480" y="0"/>
              <a:chExt cx="4905" cy="96"/>
            </a:xfrm>
          </p:grpSpPr>
          <p:sp>
            <p:nvSpPr>
              <p:cNvPr id="233630" name="AutoShape 158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3631" name="AutoShape 159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3632" name="AutoShape 160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3633" name="AutoShape 161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3634" name="AutoShape 162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3635" name="AutoShape 163"/>
              <p:cNvSpPr>
                <a:spLocks noChangeArrowheads="1"/>
              </p:cNvSpPr>
              <p:nvPr/>
            </p:nvSpPr>
            <p:spPr bwMode="auto">
              <a:xfrm>
                <a:off x="253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3636" name="AutoShape 164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3637" name="AutoShape 165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3638" name="AutoShape 166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3639" name="AutoShape 167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3640" name="AutoShape 168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3641" name="AutoShape 169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33642" name="Group 170"/>
            <p:cNvGrpSpPr>
              <a:grpSpLocks/>
            </p:cNvGrpSpPr>
            <p:nvPr/>
          </p:nvGrpSpPr>
          <p:grpSpPr bwMode="auto">
            <a:xfrm>
              <a:off x="7" y="910"/>
              <a:ext cx="96" cy="2439"/>
              <a:chOff x="-2" y="865"/>
              <a:chExt cx="96" cy="2439"/>
            </a:xfrm>
          </p:grpSpPr>
          <p:sp>
            <p:nvSpPr>
              <p:cNvPr id="233643" name="AutoShape 171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3644" name="AutoShape 172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3645" name="AutoShape 173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3646" name="AutoShape 174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3647" name="AutoShape 175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3648" name="AutoShape 176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33649" name="Group 177"/>
            <p:cNvGrpSpPr>
              <a:grpSpLocks/>
            </p:cNvGrpSpPr>
            <p:nvPr/>
          </p:nvGrpSpPr>
          <p:grpSpPr bwMode="auto">
            <a:xfrm>
              <a:off x="5655" y="1014"/>
              <a:ext cx="96" cy="2439"/>
              <a:chOff x="-2" y="865"/>
              <a:chExt cx="96" cy="2439"/>
            </a:xfrm>
          </p:grpSpPr>
          <p:sp>
            <p:nvSpPr>
              <p:cNvPr id="233650" name="AutoShape 178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3651" name="AutoShape 179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3652" name="AutoShape 180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3653" name="AutoShape 181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3654" name="AutoShape 182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3655" name="AutoShape 183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233656" name="Picture 18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1" t="39583" r="46875" b="45834"/>
          <a:stretch>
            <a:fillRect/>
          </a:stretch>
        </p:blipFill>
        <p:spPr bwMode="auto">
          <a:xfrm>
            <a:off x="3276600" y="2266950"/>
            <a:ext cx="3810000" cy="163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3657" name="Picture 18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t="39583" r="73422" b="50809"/>
          <a:stretch>
            <a:fillRect/>
          </a:stretch>
        </p:blipFill>
        <p:spPr bwMode="auto">
          <a:xfrm>
            <a:off x="2209800" y="2286000"/>
            <a:ext cx="1143000" cy="105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3658" name="Line 186"/>
          <p:cNvSpPr>
            <a:spLocks noChangeShapeType="1"/>
          </p:cNvSpPr>
          <p:nvPr/>
        </p:nvSpPr>
        <p:spPr bwMode="auto">
          <a:xfrm flipV="1">
            <a:off x="3305175" y="2914650"/>
            <a:ext cx="76200" cy="1857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3659" name="Line 187"/>
          <p:cNvSpPr>
            <a:spLocks noChangeShapeType="1"/>
          </p:cNvSpPr>
          <p:nvPr/>
        </p:nvSpPr>
        <p:spPr bwMode="auto">
          <a:xfrm>
            <a:off x="1377950" y="3324225"/>
            <a:ext cx="6400800" cy="0"/>
          </a:xfrm>
          <a:prstGeom prst="line">
            <a:avLst/>
          </a:prstGeom>
          <a:noFill/>
          <a:ln w="12700">
            <a:solidFill>
              <a:srgbClr val="99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3660" name="Line 188"/>
          <p:cNvSpPr>
            <a:spLocks noChangeShapeType="1"/>
          </p:cNvSpPr>
          <p:nvPr/>
        </p:nvSpPr>
        <p:spPr bwMode="auto">
          <a:xfrm>
            <a:off x="1377950" y="2971800"/>
            <a:ext cx="6400800" cy="0"/>
          </a:xfrm>
          <a:prstGeom prst="line">
            <a:avLst/>
          </a:prstGeom>
          <a:noFill/>
          <a:ln w="9525">
            <a:solidFill>
              <a:srgbClr val="99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3661" name="Line 189"/>
          <p:cNvSpPr>
            <a:spLocks noChangeShapeType="1"/>
          </p:cNvSpPr>
          <p:nvPr/>
        </p:nvSpPr>
        <p:spPr bwMode="auto">
          <a:xfrm>
            <a:off x="1371600" y="2605088"/>
            <a:ext cx="6400800" cy="0"/>
          </a:xfrm>
          <a:prstGeom prst="line">
            <a:avLst/>
          </a:prstGeom>
          <a:noFill/>
          <a:ln w="9525">
            <a:solidFill>
              <a:srgbClr val="99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3662" name="Line 190"/>
          <p:cNvSpPr>
            <a:spLocks noChangeShapeType="1"/>
          </p:cNvSpPr>
          <p:nvPr/>
        </p:nvSpPr>
        <p:spPr bwMode="auto">
          <a:xfrm>
            <a:off x="1371600" y="2219325"/>
            <a:ext cx="6400800" cy="0"/>
          </a:xfrm>
          <a:prstGeom prst="line">
            <a:avLst/>
          </a:prstGeom>
          <a:noFill/>
          <a:ln w="9525">
            <a:solidFill>
              <a:srgbClr val="99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3663" name="Line 191"/>
          <p:cNvSpPr>
            <a:spLocks noChangeShapeType="1"/>
          </p:cNvSpPr>
          <p:nvPr/>
        </p:nvSpPr>
        <p:spPr bwMode="auto">
          <a:xfrm>
            <a:off x="1371600" y="1824038"/>
            <a:ext cx="6400800" cy="0"/>
          </a:xfrm>
          <a:prstGeom prst="line">
            <a:avLst/>
          </a:prstGeom>
          <a:noFill/>
          <a:ln w="12700">
            <a:solidFill>
              <a:srgbClr val="99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3664" name="Line 192"/>
          <p:cNvSpPr>
            <a:spLocks noChangeShapeType="1"/>
          </p:cNvSpPr>
          <p:nvPr/>
        </p:nvSpPr>
        <p:spPr bwMode="auto">
          <a:xfrm>
            <a:off x="1371600" y="3690938"/>
            <a:ext cx="6400800" cy="0"/>
          </a:xfrm>
          <a:prstGeom prst="line">
            <a:avLst/>
          </a:prstGeom>
          <a:noFill/>
          <a:ln w="9525">
            <a:solidFill>
              <a:srgbClr val="99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3665" name="Line 193"/>
          <p:cNvSpPr>
            <a:spLocks noChangeShapeType="1"/>
          </p:cNvSpPr>
          <p:nvPr/>
        </p:nvSpPr>
        <p:spPr bwMode="auto">
          <a:xfrm>
            <a:off x="1371600" y="4086225"/>
            <a:ext cx="6400800" cy="0"/>
          </a:xfrm>
          <a:prstGeom prst="line">
            <a:avLst/>
          </a:prstGeom>
          <a:noFill/>
          <a:ln w="9525">
            <a:solidFill>
              <a:srgbClr val="99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3666" name="Line 194"/>
          <p:cNvSpPr>
            <a:spLocks noChangeShapeType="1"/>
          </p:cNvSpPr>
          <p:nvPr/>
        </p:nvSpPr>
        <p:spPr bwMode="auto">
          <a:xfrm>
            <a:off x="1371600" y="1814513"/>
            <a:ext cx="0" cy="2286000"/>
          </a:xfrm>
          <a:prstGeom prst="line">
            <a:avLst/>
          </a:prstGeom>
          <a:noFill/>
          <a:ln w="9525">
            <a:solidFill>
              <a:srgbClr val="99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3667" name="Line 195"/>
          <p:cNvSpPr>
            <a:spLocks noChangeShapeType="1"/>
          </p:cNvSpPr>
          <p:nvPr/>
        </p:nvSpPr>
        <p:spPr bwMode="auto">
          <a:xfrm>
            <a:off x="2870200" y="1814513"/>
            <a:ext cx="0" cy="2286000"/>
          </a:xfrm>
          <a:prstGeom prst="line">
            <a:avLst/>
          </a:prstGeom>
          <a:noFill/>
          <a:ln w="9525">
            <a:solidFill>
              <a:srgbClr val="99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3668" name="Line 196"/>
          <p:cNvSpPr>
            <a:spLocks noChangeShapeType="1"/>
          </p:cNvSpPr>
          <p:nvPr/>
        </p:nvSpPr>
        <p:spPr bwMode="auto">
          <a:xfrm>
            <a:off x="4525963" y="1819275"/>
            <a:ext cx="0" cy="2286000"/>
          </a:xfrm>
          <a:prstGeom prst="line">
            <a:avLst/>
          </a:prstGeom>
          <a:noFill/>
          <a:ln w="9525">
            <a:solidFill>
              <a:srgbClr val="99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3669" name="Line 197"/>
          <p:cNvSpPr>
            <a:spLocks noChangeShapeType="1"/>
          </p:cNvSpPr>
          <p:nvPr/>
        </p:nvSpPr>
        <p:spPr bwMode="auto">
          <a:xfrm>
            <a:off x="6210300" y="1814513"/>
            <a:ext cx="0" cy="2286000"/>
          </a:xfrm>
          <a:prstGeom prst="line">
            <a:avLst/>
          </a:prstGeom>
          <a:noFill/>
          <a:ln w="9525">
            <a:solidFill>
              <a:srgbClr val="99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3670" name="Line 198"/>
          <p:cNvSpPr>
            <a:spLocks noChangeShapeType="1"/>
          </p:cNvSpPr>
          <p:nvPr/>
        </p:nvSpPr>
        <p:spPr bwMode="auto">
          <a:xfrm>
            <a:off x="7777163" y="1814513"/>
            <a:ext cx="0" cy="2286000"/>
          </a:xfrm>
          <a:prstGeom prst="line">
            <a:avLst/>
          </a:prstGeom>
          <a:noFill/>
          <a:ln w="9525">
            <a:solidFill>
              <a:srgbClr val="99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47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1330426"/>
  <p:tag name="VIOLETTITLE" val="t v3 chu r"/>
  <p:tag name="VIOLETLESSON" val="24"/>
  <p:tag name="VIOLETCATID" val="8048915"/>
  <p:tag name="VIOLETSUBJECT" val="Tập viết 3"/>
  <p:tag name="VIOLETAUTHORID" val="3005053"/>
  <p:tag name="VIOLETAUTHORNAME" val="Hoàng Văn Khánh"/>
  <p:tag name="VIOLETAUTHORAVATAR" val="no_avatar.jpg"/>
  <p:tag name="VIOLETAUTHORADDRESS" val="trường tiểu học phước đồng - khánh hòa"/>
  <p:tag name="VIOLETDATE" val="2011-10-28 23:17:43"/>
  <p:tag name="VIOLETHIT" val="496"/>
  <p:tag name="VIOLETLIKE" val="0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2711</TotalTime>
  <Words>329</Words>
  <Application>Microsoft Office PowerPoint</Application>
  <PresentationFormat>On-screen Show (4:3)</PresentationFormat>
  <Paragraphs>59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Times New Roman</vt:lpstr>
      <vt:lpstr>.VnTime</vt:lpstr>
      <vt:lpstr>UNI Tap Viet 5</vt:lpstr>
      <vt:lpstr>Tekton</vt:lpstr>
      <vt:lpstr>Verdana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Thang Binh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TBComputer</dc:creator>
  <cp:lastModifiedBy>Microsoft</cp:lastModifiedBy>
  <cp:revision>146</cp:revision>
  <dcterms:created xsi:type="dcterms:W3CDTF">2008-10-27T13:46:20Z</dcterms:created>
  <dcterms:modified xsi:type="dcterms:W3CDTF">2018-01-24T03:27:24Z</dcterms:modified>
</cp:coreProperties>
</file>