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5" r:id="rId4"/>
    <p:sldId id="276" r:id="rId5"/>
    <p:sldId id="279" r:id="rId6"/>
    <p:sldId id="259" r:id="rId7"/>
    <p:sldId id="260" r:id="rId8"/>
    <p:sldId id="261" r:id="rId9"/>
    <p:sldId id="262" r:id="rId10"/>
    <p:sldId id="265" r:id="rId11"/>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00FF00"/>
    <a:srgbClr val="CCCC00"/>
    <a:srgbClr val="CC9900"/>
    <a:srgbClr val="FF9900"/>
    <a:srgbClr val="FFCC00"/>
    <a:srgbClr val="0000FF"/>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C919A4D-DB25-4080-B41F-7EEB0542FF72}" type="slidenum">
              <a:rPr lang="en-US"/>
              <a:pPr/>
              <a:t>‹#›</a:t>
            </a:fld>
            <a:endParaRPr lang="en-US"/>
          </a:p>
        </p:txBody>
      </p:sp>
    </p:spTree>
    <p:extLst>
      <p:ext uri="{BB962C8B-B14F-4D97-AF65-F5344CB8AC3E}">
        <p14:creationId xmlns:p14="http://schemas.microsoft.com/office/powerpoint/2010/main" val="40007825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4BA2E336-71CF-4001-BBC0-F291C3A977C1}" type="slidenum">
              <a:rPr lang="en-US"/>
              <a:pPr/>
              <a:t>‹#›</a:t>
            </a:fld>
            <a:endParaRPr lang="en-US"/>
          </a:p>
        </p:txBody>
      </p:sp>
    </p:spTree>
    <p:extLst>
      <p:ext uri="{BB962C8B-B14F-4D97-AF65-F5344CB8AC3E}">
        <p14:creationId xmlns:p14="http://schemas.microsoft.com/office/powerpoint/2010/main" val="626644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EE09C112-AEBE-453A-8386-1966E3A02814}" type="slidenum">
              <a:rPr lang="en-US"/>
              <a:pPr/>
              <a:t>‹#›</a:t>
            </a:fld>
            <a:endParaRPr lang="en-US"/>
          </a:p>
        </p:txBody>
      </p:sp>
    </p:spTree>
    <p:extLst>
      <p:ext uri="{BB962C8B-B14F-4D97-AF65-F5344CB8AC3E}">
        <p14:creationId xmlns:p14="http://schemas.microsoft.com/office/powerpoint/2010/main" val="54383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0671E9D0-2DD0-4B68-92F7-1449D756E430}" type="slidenum">
              <a:rPr lang="en-US"/>
              <a:pPr/>
              <a:t>‹#›</a:t>
            </a:fld>
            <a:endParaRPr lang="en-US"/>
          </a:p>
        </p:txBody>
      </p:sp>
    </p:spTree>
    <p:extLst>
      <p:ext uri="{BB962C8B-B14F-4D97-AF65-F5344CB8AC3E}">
        <p14:creationId xmlns:p14="http://schemas.microsoft.com/office/powerpoint/2010/main" val="283672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BA685752-7603-4F93-B4CD-44609EB3BDCC}" type="slidenum">
              <a:rPr lang="en-US"/>
              <a:pPr/>
              <a:t>‹#›</a:t>
            </a:fld>
            <a:endParaRPr lang="en-US"/>
          </a:p>
        </p:txBody>
      </p:sp>
    </p:spTree>
    <p:extLst>
      <p:ext uri="{BB962C8B-B14F-4D97-AF65-F5344CB8AC3E}">
        <p14:creationId xmlns:p14="http://schemas.microsoft.com/office/powerpoint/2010/main" val="3877016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a:t>Thứ bảy  ngày 14  tháng 2  năm 2009</a:t>
            </a:r>
          </a:p>
        </p:txBody>
      </p:sp>
      <p:sp>
        <p:nvSpPr>
          <p:cNvPr id="5" name="Footer Placeholder 4"/>
          <p:cNvSpPr>
            <a:spLocks noGrp="1"/>
          </p:cNvSpPr>
          <p:nvPr>
            <p:ph type="ftr" sz="quarter" idx="11"/>
          </p:nvPr>
        </p:nvSpPr>
        <p:spPr/>
        <p:txBody>
          <a:bodyPr/>
          <a:lstStyle>
            <a:lvl1pPr>
              <a:defRPr/>
            </a:lvl1pPr>
          </a:lstStyle>
          <a:p>
            <a:r>
              <a:rPr lang="en-US"/>
              <a:t>Chính tả(Nghe - viết)</a:t>
            </a:r>
          </a:p>
        </p:txBody>
      </p:sp>
      <p:sp>
        <p:nvSpPr>
          <p:cNvPr id="6" name="Slide Number Placeholder 5"/>
          <p:cNvSpPr>
            <a:spLocks noGrp="1"/>
          </p:cNvSpPr>
          <p:nvPr>
            <p:ph type="sldNum" sz="quarter" idx="12"/>
          </p:nvPr>
        </p:nvSpPr>
        <p:spPr/>
        <p:txBody>
          <a:bodyPr/>
          <a:lstStyle>
            <a:lvl1pPr>
              <a:defRPr/>
            </a:lvl1pPr>
          </a:lstStyle>
          <a:p>
            <a:fld id="{E05C1831-7BC6-48FB-BF8E-B6493172DE37}" type="slidenum">
              <a:rPr lang="en-US"/>
              <a:pPr/>
              <a:t>‹#›</a:t>
            </a:fld>
            <a:endParaRPr lang="en-US"/>
          </a:p>
        </p:txBody>
      </p:sp>
    </p:spTree>
    <p:extLst>
      <p:ext uri="{BB962C8B-B14F-4D97-AF65-F5344CB8AC3E}">
        <p14:creationId xmlns:p14="http://schemas.microsoft.com/office/powerpoint/2010/main" val="112383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8126457B-957C-4799-BE51-9723A3942EB9}" type="slidenum">
              <a:rPr lang="en-US"/>
              <a:pPr/>
              <a:t>‹#›</a:t>
            </a:fld>
            <a:endParaRPr lang="en-US"/>
          </a:p>
        </p:txBody>
      </p:sp>
    </p:spTree>
    <p:extLst>
      <p:ext uri="{BB962C8B-B14F-4D97-AF65-F5344CB8AC3E}">
        <p14:creationId xmlns:p14="http://schemas.microsoft.com/office/powerpoint/2010/main" val="57300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a:t>Thứ bảy  ngày 14  tháng 2  năm 2009</a:t>
            </a:r>
          </a:p>
        </p:txBody>
      </p:sp>
      <p:sp>
        <p:nvSpPr>
          <p:cNvPr id="8" name="Footer Placeholder 7"/>
          <p:cNvSpPr>
            <a:spLocks noGrp="1"/>
          </p:cNvSpPr>
          <p:nvPr>
            <p:ph type="ftr" sz="quarter" idx="11"/>
          </p:nvPr>
        </p:nvSpPr>
        <p:spPr/>
        <p:txBody>
          <a:bodyPr/>
          <a:lstStyle>
            <a:lvl1pPr>
              <a:defRPr/>
            </a:lvl1pPr>
          </a:lstStyle>
          <a:p>
            <a:r>
              <a:rPr lang="en-US"/>
              <a:t>Chính tả(Nghe - viết)</a:t>
            </a:r>
          </a:p>
        </p:txBody>
      </p:sp>
      <p:sp>
        <p:nvSpPr>
          <p:cNvPr id="9" name="Slide Number Placeholder 8"/>
          <p:cNvSpPr>
            <a:spLocks noGrp="1"/>
          </p:cNvSpPr>
          <p:nvPr>
            <p:ph type="sldNum" sz="quarter" idx="12"/>
          </p:nvPr>
        </p:nvSpPr>
        <p:spPr/>
        <p:txBody>
          <a:bodyPr/>
          <a:lstStyle>
            <a:lvl1pPr>
              <a:defRPr/>
            </a:lvl1pPr>
          </a:lstStyle>
          <a:p>
            <a:fld id="{B4AB23F4-6995-42CB-BCE9-A1FC44AABFB7}" type="slidenum">
              <a:rPr lang="en-US"/>
              <a:pPr/>
              <a:t>‹#›</a:t>
            </a:fld>
            <a:endParaRPr lang="en-US"/>
          </a:p>
        </p:txBody>
      </p:sp>
    </p:spTree>
    <p:extLst>
      <p:ext uri="{BB962C8B-B14F-4D97-AF65-F5344CB8AC3E}">
        <p14:creationId xmlns:p14="http://schemas.microsoft.com/office/powerpoint/2010/main" val="246253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a:t>Thứ bảy  ngày 14  tháng 2  năm 2009</a:t>
            </a:r>
          </a:p>
        </p:txBody>
      </p:sp>
      <p:sp>
        <p:nvSpPr>
          <p:cNvPr id="4" name="Footer Placeholder 3"/>
          <p:cNvSpPr>
            <a:spLocks noGrp="1"/>
          </p:cNvSpPr>
          <p:nvPr>
            <p:ph type="ftr" sz="quarter" idx="11"/>
          </p:nvPr>
        </p:nvSpPr>
        <p:spPr/>
        <p:txBody>
          <a:bodyPr/>
          <a:lstStyle>
            <a:lvl1pPr>
              <a:defRPr/>
            </a:lvl1pPr>
          </a:lstStyle>
          <a:p>
            <a:r>
              <a:rPr lang="en-US"/>
              <a:t>Chính tả(Nghe - viết)</a:t>
            </a:r>
          </a:p>
        </p:txBody>
      </p:sp>
      <p:sp>
        <p:nvSpPr>
          <p:cNvPr id="5" name="Slide Number Placeholder 4"/>
          <p:cNvSpPr>
            <a:spLocks noGrp="1"/>
          </p:cNvSpPr>
          <p:nvPr>
            <p:ph type="sldNum" sz="quarter" idx="12"/>
          </p:nvPr>
        </p:nvSpPr>
        <p:spPr/>
        <p:txBody>
          <a:bodyPr/>
          <a:lstStyle>
            <a:lvl1pPr>
              <a:defRPr/>
            </a:lvl1pPr>
          </a:lstStyle>
          <a:p>
            <a:fld id="{0431F813-7DB0-4EC9-8413-649CB982A93A}" type="slidenum">
              <a:rPr lang="en-US"/>
              <a:pPr/>
              <a:t>‹#›</a:t>
            </a:fld>
            <a:endParaRPr lang="en-US"/>
          </a:p>
        </p:txBody>
      </p:sp>
    </p:spTree>
    <p:extLst>
      <p:ext uri="{BB962C8B-B14F-4D97-AF65-F5344CB8AC3E}">
        <p14:creationId xmlns:p14="http://schemas.microsoft.com/office/powerpoint/2010/main" val="314474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Thứ bảy  ngày 14  tháng 2  năm 2009</a:t>
            </a:r>
          </a:p>
        </p:txBody>
      </p:sp>
      <p:sp>
        <p:nvSpPr>
          <p:cNvPr id="3" name="Footer Placeholder 2"/>
          <p:cNvSpPr>
            <a:spLocks noGrp="1"/>
          </p:cNvSpPr>
          <p:nvPr>
            <p:ph type="ftr" sz="quarter" idx="11"/>
          </p:nvPr>
        </p:nvSpPr>
        <p:spPr/>
        <p:txBody>
          <a:bodyPr/>
          <a:lstStyle>
            <a:lvl1pPr>
              <a:defRPr/>
            </a:lvl1pPr>
          </a:lstStyle>
          <a:p>
            <a:r>
              <a:rPr lang="en-US"/>
              <a:t>Chính tả(Nghe - viết)</a:t>
            </a:r>
          </a:p>
        </p:txBody>
      </p:sp>
      <p:sp>
        <p:nvSpPr>
          <p:cNvPr id="4" name="Slide Number Placeholder 3"/>
          <p:cNvSpPr>
            <a:spLocks noGrp="1"/>
          </p:cNvSpPr>
          <p:nvPr>
            <p:ph type="sldNum" sz="quarter" idx="12"/>
          </p:nvPr>
        </p:nvSpPr>
        <p:spPr/>
        <p:txBody>
          <a:bodyPr/>
          <a:lstStyle>
            <a:lvl1pPr>
              <a:defRPr/>
            </a:lvl1pPr>
          </a:lstStyle>
          <a:p>
            <a:fld id="{E927A277-E8D2-4C54-9411-D9D7D58D397A}" type="slidenum">
              <a:rPr lang="en-US"/>
              <a:pPr/>
              <a:t>‹#›</a:t>
            </a:fld>
            <a:endParaRPr lang="en-US"/>
          </a:p>
        </p:txBody>
      </p:sp>
    </p:spTree>
    <p:extLst>
      <p:ext uri="{BB962C8B-B14F-4D97-AF65-F5344CB8AC3E}">
        <p14:creationId xmlns:p14="http://schemas.microsoft.com/office/powerpoint/2010/main" val="2483278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A8C149E8-6B73-465A-9D7B-D0CEE111A40F}" type="slidenum">
              <a:rPr lang="en-US"/>
              <a:pPr/>
              <a:t>‹#›</a:t>
            </a:fld>
            <a:endParaRPr lang="en-US"/>
          </a:p>
        </p:txBody>
      </p:sp>
    </p:spTree>
    <p:extLst>
      <p:ext uri="{BB962C8B-B14F-4D97-AF65-F5344CB8AC3E}">
        <p14:creationId xmlns:p14="http://schemas.microsoft.com/office/powerpoint/2010/main" val="200854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Thứ bảy  ngày 14  tháng 2  năm 2009</a:t>
            </a:r>
          </a:p>
        </p:txBody>
      </p:sp>
      <p:sp>
        <p:nvSpPr>
          <p:cNvPr id="6" name="Footer Placeholder 5"/>
          <p:cNvSpPr>
            <a:spLocks noGrp="1"/>
          </p:cNvSpPr>
          <p:nvPr>
            <p:ph type="ftr" sz="quarter" idx="11"/>
          </p:nvPr>
        </p:nvSpPr>
        <p:spPr/>
        <p:txBody>
          <a:bodyPr/>
          <a:lstStyle>
            <a:lvl1pPr>
              <a:defRPr/>
            </a:lvl1pPr>
          </a:lstStyle>
          <a:p>
            <a:r>
              <a:rPr lang="en-US"/>
              <a:t>Chính tả(Nghe - viết)</a:t>
            </a:r>
          </a:p>
        </p:txBody>
      </p:sp>
      <p:sp>
        <p:nvSpPr>
          <p:cNvPr id="7" name="Slide Number Placeholder 6"/>
          <p:cNvSpPr>
            <a:spLocks noGrp="1"/>
          </p:cNvSpPr>
          <p:nvPr>
            <p:ph type="sldNum" sz="quarter" idx="12"/>
          </p:nvPr>
        </p:nvSpPr>
        <p:spPr/>
        <p:txBody>
          <a:bodyPr/>
          <a:lstStyle>
            <a:lvl1pPr>
              <a:defRPr/>
            </a:lvl1pPr>
          </a:lstStyle>
          <a:p>
            <a:fld id="{F6A4603C-7F56-4A42-9DD0-AC37A2E1B5F5}" type="slidenum">
              <a:rPr lang="en-US"/>
              <a:pPr/>
              <a:t>‹#›</a:t>
            </a:fld>
            <a:endParaRPr lang="en-US"/>
          </a:p>
        </p:txBody>
      </p:sp>
    </p:spTree>
    <p:extLst>
      <p:ext uri="{BB962C8B-B14F-4D97-AF65-F5344CB8AC3E}">
        <p14:creationId xmlns:p14="http://schemas.microsoft.com/office/powerpoint/2010/main" val="111975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0" y="0"/>
            <a:ext cx="944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2400"/>
            </a:lvl1pPr>
          </a:lstStyle>
          <a:p>
            <a:r>
              <a:rPr lang="en-US"/>
              <a:t>Thứ bảy  ngày 14  tháng 2  năm 2009</a:t>
            </a:r>
          </a:p>
        </p:txBody>
      </p:sp>
      <p:sp>
        <p:nvSpPr>
          <p:cNvPr id="1029" name="Rectangle 5"/>
          <p:cNvSpPr>
            <a:spLocks noGrp="1" noChangeArrowheads="1"/>
          </p:cNvSpPr>
          <p:nvPr>
            <p:ph type="ftr" sz="quarter" idx="3"/>
          </p:nvPr>
        </p:nvSpPr>
        <p:spPr bwMode="auto">
          <a:xfrm>
            <a:off x="0" y="51435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2400" u="sng"/>
            </a:lvl1pPr>
          </a:lstStyle>
          <a:p>
            <a:r>
              <a:rPr lang="en-US"/>
              <a:t>Chính tả(Nghe - viết)</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55A9BB2-3205-46A5-8244-018870B784E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3.gif"/><Relationship Id="rId5" Type="http://schemas.openxmlformats.org/officeDocument/2006/relationships/image" Target="../media/image12.gif"/><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1"/>
          <p:cNvSpPr>
            <a:spLocks noGrp="1"/>
          </p:cNvSpPr>
          <p:nvPr>
            <p:ph type="dt" sz="half" idx="10"/>
          </p:nvPr>
        </p:nvSpPr>
        <p:spPr/>
        <p:txBody>
          <a:bodyPr/>
          <a:lstStyle/>
          <a:p>
            <a:r>
              <a:rPr lang="en-US"/>
              <a:t>Thứ bảy  ngày 14  tháng 2  năm 2009</a:t>
            </a:r>
          </a:p>
        </p:txBody>
      </p:sp>
      <p:sp>
        <p:nvSpPr>
          <p:cNvPr id="24" name="Footer Placeholder 2"/>
          <p:cNvSpPr>
            <a:spLocks noGrp="1"/>
          </p:cNvSpPr>
          <p:nvPr>
            <p:ph type="ftr" sz="quarter" idx="11"/>
          </p:nvPr>
        </p:nvSpPr>
        <p:spPr/>
        <p:txBody>
          <a:bodyPr/>
          <a:lstStyle/>
          <a:p>
            <a:r>
              <a:rPr lang="en-US"/>
              <a:t>Chính tả(Nghe - viết)</a:t>
            </a:r>
          </a:p>
        </p:txBody>
      </p:sp>
      <p:sp>
        <p:nvSpPr>
          <p:cNvPr id="2052" name="Text Box 4"/>
          <p:cNvSpPr txBox="1">
            <a:spLocks noChangeArrowheads="1"/>
          </p:cNvSpPr>
          <p:nvPr/>
        </p:nvSpPr>
        <p:spPr bwMode="auto">
          <a:xfrm>
            <a:off x="2819400" y="762000"/>
            <a:ext cx="426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pic>
        <p:nvPicPr>
          <p:cNvPr id="2053" name="Picture 5"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DD01023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2055" name="Group 14"/>
          <p:cNvGrpSpPr>
            <a:grpSpLocks/>
          </p:cNvGrpSpPr>
          <p:nvPr/>
        </p:nvGrpSpPr>
        <p:grpSpPr bwMode="auto">
          <a:xfrm>
            <a:off x="0" y="0"/>
            <a:ext cx="2438400" cy="1905000"/>
            <a:chOff x="0" y="3120"/>
            <a:chExt cx="1536" cy="1200"/>
          </a:xfrm>
        </p:grpSpPr>
        <p:pic>
          <p:nvPicPr>
            <p:cNvPr id="2056" name="Picture 15"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6"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7"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2"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8"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9"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061" name="Group 14"/>
          <p:cNvGrpSpPr>
            <a:grpSpLocks/>
          </p:cNvGrpSpPr>
          <p:nvPr/>
        </p:nvGrpSpPr>
        <p:grpSpPr bwMode="auto">
          <a:xfrm rot="10800000">
            <a:off x="6713538" y="4911725"/>
            <a:ext cx="2438400" cy="1905000"/>
            <a:chOff x="0" y="3120"/>
            <a:chExt cx="1536" cy="1200"/>
          </a:xfrm>
        </p:grpSpPr>
        <p:pic>
          <p:nvPicPr>
            <p:cNvPr id="2062" name="Picture 15"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16"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17"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2"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18"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19" descr="hoa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67" name="Picture 11" descr="001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5818188"/>
            <a:ext cx="2571750" cy="103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9" name="WordArt 3"/>
          <p:cNvSpPr>
            <a:spLocks noChangeArrowheads="1" noChangeShapeType="1" noTextEdit="1"/>
          </p:cNvSpPr>
          <p:nvPr/>
        </p:nvSpPr>
        <p:spPr bwMode="auto">
          <a:xfrm>
            <a:off x="1981200" y="2438400"/>
            <a:ext cx="5715000" cy="2209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333300"/>
                </a:solidFill>
                <a:effectLst>
                  <a:prstShdw prst="shdw17" dist="17961" dir="2700000">
                    <a:srgbClr val="1F1F00"/>
                  </a:prstShdw>
                </a:effectLst>
                <a:latin typeface="Arial"/>
                <a:cs typeface="Arial"/>
              </a:rPr>
              <a:t>MÔN CHÍNH TẢ</a:t>
            </a:r>
          </a:p>
          <a:p>
            <a:pPr algn="ctr"/>
            <a:r>
              <a:rPr lang="en-US" sz="3600" kern="10">
                <a:solidFill>
                  <a:srgbClr val="333300"/>
                </a:solidFill>
                <a:effectLst>
                  <a:prstShdw prst="shdw17" dist="17961" dir="2700000">
                    <a:srgbClr val="1F1F00"/>
                  </a:prstShdw>
                </a:effectLst>
                <a:latin typeface="Arial"/>
                <a:cs typeface="Arial"/>
              </a:rPr>
              <a:t>LỚP 3 </a:t>
            </a:r>
          </a:p>
        </p:txBody>
      </p:sp>
      <p:pic>
        <p:nvPicPr>
          <p:cNvPr id="2070" name="Picture 22" descr="Informatica_05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8862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1"/>
          <p:cNvSpPr>
            <a:spLocks noGrp="1"/>
          </p:cNvSpPr>
          <p:nvPr>
            <p:ph type="dt" sz="half" idx="10"/>
          </p:nvPr>
        </p:nvSpPr>
        <p:spPr/>
        <p:txBody>
          <a:bodyPr/>
          <a:lstStyle/>
          <a:p>
            <a:r>
              <a:rPr lang="en-US"/>
              <a:t>Thứ bảy  ngày 14  tháng 2  năm 2009</a:t>
            </a:r>
          </a:p>
        </p:txBody>
      </p:sp>
      <p:sp>
        <p:nvSpPr>
          <p:cNvPr id="9" name="Footer Placeholder 2"/>
          <p:cNvSpPr>
            <a:spLocks noGrp="1"/>
          </p:cNvSpPr>
          <p:nvPr>
            <p:ph type="ftr" sz="quarter" idx="11"/>
          </p:nvPr>
        </p:nvSpPr>
        <p:spPr/>
        <p:txBody>
          <a:bodyPr/>
          <a:lstStyle/>
          <a:p>
            <a:r>
              <a:rPr lang="en-US"/>
              <a:t>Chính tả(Nghe - viết)</a:t>
            </a:r>
          </a:p>
        </p:txBody>
      </p:sp>
      <p:pic>
        <p:nvPicPr>
          <p:cNvPr id="11268" name="Picture 4"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25542fx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4860925"/>
            <a:ext cx="2057400" cy="1997075"/>
          </a:xfrm>
          <a:prstGeom prst="rect">
            <a:avLst/>
          </a:prstGeom>
          <a:noFill/>
          <a:extLst>
            <a:ext uri="{909E8E84-426E-40DD-AFC4-6F175D3DCCD1}">
              <a14:hiddenFill xmlns:a14="http://schemas.microsoft.com/office/drawing/2010/main">
                <a:solidFill>
                  <a:srgbClr val="FFFFFF"/>
                </a:solidFill>
              </a14:hiddenFill>
            </a:ext>
          </a:extLst>
        </p:spPr>
      </p:pic>
      <p:pic>
        <p:nvPicPr>
          <p:cNvPr id="11277" name="Picture 13" descr="002aq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876800"/>
            <a:ext cx="13716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1279" name="Picture 15" descr="17mj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225550" cy="2043113"/>
          </a:xfrm>
          <a:prstGeom prst="rect">
            <a:avLst/>
          </a:prstGeom>
          <a:noFill/>
          <a:extLst>
            <a:ext uri="{909E8E84-426E-40DD-AFC4-6F175D3DCCD1}">
              <a14:hiddenFill xmlns:a14="http://schemas.microsoft.com/office/drawing/2010/main">
                <a:solidFill>
                  <a:srgbClr val="FFFFFF"/>
                </a:solidFill>
              </a14:hiddenFill>
            </a:ext>
          </a:extLst>
        </p:spPr>
      </p:pic>
      <p:pic>
        <p:nvPicPr>
          <p:cNvPr id="11280" name="Picture 16" descr="6nve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72413" y="0"/>
            <a:ext cx="1271587" cy="2119313"/>
          </a:xfrm>
          <a:prstGeom prst="rect">
            <a:avLst/>
          </a:prstGeom>
          <a:noFill/>
          <a:extLst>
            <a:ext uri="{909E8E84-426E-40DD-AFC4-6F175D3DCCD1}">
              <a14:hiddenFill xmlns:a14="http://schemas.microsoft.com/office/drawing/2010/main">
                <a:solidFill>
                  <a:srgbClr val="FFFFFF"/>
                </a:solidFill>
              </a14:hiddenFill>
            </a:ext>
          </a:extLst>
        </p:spPr>
      </p:pic>
      <p:sp>
        <p:nvSpPr>
          <p:cNvPr id="11281" name="WordArt 17"/>
          <p:cNvSpPr>
            <a:spLocks noChangeArrowheads="1" noChangeShapeType="1" noTextEdit="1"/>
          </p:cNvSpPr>
          <p:nvPr/>
        </p:nvSpPr>
        <p:spPr bwMode="auto">
          <a:xfrm>
            <a:off x="1052513" y="2165350"/>
            <a:ext cx="7038975" cy="2330450"/>
          </a:xfrm>
          <a:prstGeom prst="rect">
            <a:avLst/>
          </a:prstGeom>
        </p:spPr>
        <p:txBody>
          <a:bodyPr wrap="none" fromWordArt="1">
            <a:prstTxWarp prst="textDeflate">
              <a:avLst>
                <a:gd name="adj" fmla="val 26227"/>
              </a:avLst>
            </a:prstTxWarp>
          </a:bodyPr>
          <a:lstStyle/>
          <a:p>
            <a:pPr algn="ctr"/>
            <a:r>
              <a:rPr lang="en-US" sz="3600" kern="10">
                <a:ln w="9525">
                  <a:solidFill>
                    <a:srgbClr val="FF00FF"/>
                  </a:solidFill>
                  <a:round/>
                  <a:headEnd/>
                  <a:tailEnd/>
                </a:ln>
                <a:gradFill rotWithShape="1">
                  <a:gsLst>
                    <a:gs pos="0">
                      <a:srgbClr val="66FF33"/>
                    </a:gs>
                    <a:gs pos="50000">
                      <a:srgbClr val="FF9900"/>
                    </a:gs>
                    <a:gs pos="100000">
                      <a:srgbClr val="66FF33"/>
                    </a:gs>
                  </a:gsLst>
                  <a:lin ang="5400000" scaled="1"/>
                </a:gradFill>
                <a:effectLst>
                  <a:outerShdw sy="50000" kx="-2453608" rotWithShape="0">
                    <a:srgbClr val="868686">
                      <a:alpha val="50000"/>
                    </a:srgbClr>
                  </a:outerShdw>
                </a:effectLst>
                <a:latin typeface="Arial"/>
                <a:cs typeface="Arial"/>
              </a:rPr>
              <a:t>Chúc thầy cô và các  hạnh phúc!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repeatCount="indefinite" fill="hold" grpId="0" nodeType="clickEffect">
                                  <p:stCondLst>
                                    <p:cond delay="0"/>
                                  </p:stCondLst>
                                  <p:endCondLst>
                                    <p:cond evt="onNext" delay="0">
                                      <p:tgtEl>
                                        <p:sldTgt/>
                                      </p:tgtEl>
                                    </p:cond>
                                  </p:endCondLst>
                                  <p:childTnLst>
                                    <p:set>
                                      <p:cBhvr>
                                        <p:cTn id="6" dur="1" fill="hold">
                                          <p:stCondLst>
                                            <p:cond delay="0"/>
                                          </p:stCondLst>
                                        </p:cTn>
                                        <p:tgtEl>
                                          <p:spTgt spid="11281"/>
                                        </p:tgtEl>
                                        <p:attrNameLst>
                                          <p:attrName>style.visibility</p:attrName>
                                        </p:attrNameLst>
                                      </p:cBhvr>
                                      <p:to>
                                        <p:strVal val="visible"/>
                                      </p:to>
                                    </p:set>
                                    <p:animEffect transition="in" filter="circle(in)">
                                      <p:cBhvr>
                                        <p:cTn id="7" dur="2000"/>
                                        <p:tgtEl>
                                          <p:spTgt spid="11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99"/>
            </a:gs>
            <a:gs pos="50000">
              <a:schemeClr val="bg1"/>
            </a:gs>
            <a:gs pos="100000">
              <a:srgbClr val="00FF99"/>
            </a:gs>
          </a:gsLst>
          <a:lin ang="5400000" scaled="1"/>
        </a:gra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en-US"/>
              <a:t>Thứ bảy  ngày 14  tháng 2  năm 2009</a:t>
            </a:r>
          </a:p>
        </p:txBody>
      </p:sp>
      <p:sp>
        <p:nvSpPr>
          <p:cNvPr id="8" name="Footer Placeholder 2"/>
          <p:cNvSpPr>
            <a:spLocks noGrp="1"/>
          </p:cNvSpPr>
          <p:nvPr>
            <p:ph type="ftr" sz="quarter" idx="11"/>
          </p:nvPr>
        </p:nvSpPr>
        <p:spPr/>
        <p:txBody>
          <a:bodyPr/>
          <a:lstStyle/>
          <a:p>
            <a:r>
              <a:rPr lang="en-US"/>
              <a:t>Chính tả(Nghe - viết)</a:t>
            </a:r>
          </a:p>
        </p:txBody>
      </p:sp>
      <p:pic>
        <p:nvPicPr>
          <p:cNvPr id="3076" name="Picture 4" descr="2006070608140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0" y="508000"/>
            <a:ext cx="2133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u="sng"/>
              <a:t>Chính tả:</a:t>
            </a:r>
          </a:p>
        </p:txBody>
      </p:sp>
      <p:sp>
        <p:nvSpPr>
          <p:cNvPr id="3086" name="WordArt 14"/>
          <p:cNvSpPr>
            <a:spLocks noChangeArrowheads="1" noChangeShapeType="1" noTextEdit="1"/>
          </p:cNvSpPr>
          <p:nvPr/>
        </p:nvSpPr>
        <p:spPr bwMode="auto">
          <a:xfrm>
            <a:off x="762000" y="990600"/>
            <a:ext cx="1295400"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3600"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Bài cũ:</a:t>
            </a:r>
          </a:p>
        </p:txBody>
      </p:sp>
      <p:sp>
        <p:nvSpPr>
          <p:cNvPr id="3087" name="Text Box 15"/>
          <p:cNvSpPr txBox="1">
            <a:spLocks noChangeArrowheads="1"/>
          </p:cNvSpPr>
          <p:nvPr/>
        </p:nvSpPr>
        <p:spPr bwMode="auto">
          <a:xfrm>
            <a:off x="1371600" y="2514600"/>
            <a:ext cx="708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Blip>
                <a:blip r:embed="rId3"/>
              </a:buBlip>
            </a:pPr>
            <a:r>
              <a:rPr lang="en-US" sz="2800"/>
              <a:t> tập dược, dược sĩ, ướt áo, mong 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86"/>
                                        </p:tgtEl>
                                        <p:attrNameLst>
                                          <p:attrName>style.visibility</p:attrName>
                                        </p:attrNameLst>
                                      </p:cBhvr>
                                      <p:to>
                                        <p:strVal val="visible"/>
                                      </p:to>
                                    </p:set>
                                    <p:animEffect transition="in" filter="diamond(in)">
                                      <p:cBhvr>
                                        <p:cTn id="7" dur="2000"/>
                                        <p:tgtEl>
                                          <p:spTgt spid="3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087">
                                            <p:txEl>
                                              <p:pRg st="0" end="0"/>
                                            </p:txEl>
                                          </p:spTgt>
                                        </p:tgtEl>
                                        <p:attrNameLst>
                                          <p:attrName>style.visibility</p:attrName>
                                        </p:attrNameLst>
                                      </p:cBhvr>
                                      <p:to>
                                        <p:strVal val="visible"/>
                                      </p:to>
                                    </p:set>
                                    <p:anim calcmode="discrete" valueType="clr">
                                      <p:cBhvr override="childStyle">
                                        <p:cTn id="12" dur="80"/>
                                        <p:tgtEl>
                                          <p:spTgt spid="308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08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08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s>
            <a:gs pos="50000">
              <a:schemeClr val="bg1"/>
            </a:gs>
            <a:gs pos="100000">
              <a:srgbClr val="FFCC00"/>
            </a:gs>
          </a:gsLst>
          <a:lin ang="5400000" scaled="1"/>
        </a:gradFill>
        <a:effectLst/>
      </p:bgPr>
    </p:bg>
    <p:spTree>
      <p:nvGrpSpPr>
        <p:cNvPr id="1" name=""/>
        <p:cNvGrpSpPr/>
        <p:nvPr/>
      </p:nvGrpSpPr>
      <p:grpSpPr>
        <a:xfrm>
          <a:off x="0" y="0"/>
          <a:ext cx="0" cy="0"/>
          <a:chOff x="0" y="0"/>
          <a:chExt cx="0" cy="0"/>
        </a:xfrm>
      </p:grpSpPr>
      <p:sp>
        <p:nvSpPr>
          <p:cNvPr id="5" name="Footer Placeholder 2"/>
          <p:cNvSpPr>
            <a:spLocks noGrp="1"/>
          </p:cNvSpPr>
          <p:nvPr>
            <p:ph type="ftr" sz="quarter" idx="11"/>
          </p:nvPr>
        </p:nvSpPr>
        <p:spPr/>
        <p:txBody>
          <a:bodyPr/>
          <a:lstStyle/>
          <a:p>
            <a:r>
              <a:rPr lang="en-US"/>
              <a:t>Chính tả(Nghe - viết)</a:t>
            </a:r>
          </a:p>
        </p:txBody>
      </p:sp>
      <p:sp>
        <p:nvSpPr>
          <p:cNvPr id="24584" name="WordArt 8"/>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24585" name="Text Box 9"/>
          <p:cNvSpPr txBox="1">
            <a:spLocks noChangeArrowheads="1"/>
          </p:cNvSpPr>
          <p:nvPr/>
        </p:nvSpPr>
        <p:spPr bwMode="auto">
          <a:xfrm>
            <a:off x="1592263" y="1074738"/>
            <a:ext cx="6477000" cy="679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a:t>Đang chơi bi mải miết </a:t>
            </a:r>
          </a:p>
          <a:p>
            <a:pPr algn="ctr">
              <a:spcBef>
                <a:spcPct val="50000"/>
              </a:spcBef>
            </a:pPr>
            <a:r>
              <a:rPr lang="en-US" sz="2000"/>
              <a:t>  Bỗng nghe nổi nhạc đài  </a:t>
            </a:r>
          </a:p>
          <a:p>
            <a:pPr algn="ctr">
              <a:spcBef>
                <a:spcPct val="50000"/>
              </a:spcBef>
            </a:pPr>
            <a:r>
              <a:rPr lang="en-US" sz="2000"/>
              <a:t>  Bé Cương dừng tay lại</a:t>
            </a:r>
          </a:p>
          <a:p>
            <a:pPr algn="ctr">
              <a:spcBef>
                <a:spcPct val="50000"/>
              </a:spcBef>
            </a:pPr>
            <a:r>
              <a:rPr lang="en-US" sz="2000"/>
              <a:t>    Chân giẫm nhịp một hai.</a:t>
            </a:r>
          </a:p>
          <a:p>
            <a:pPr algn="ctr">
              <a:spcBef>
                <a:spcPct val="50000"/>
              </a:spcBef>
            </a:pPr>
            <a:r>
              <a:rPr lang="en-US" sz="2000"/>
              <a:t> Tiếng nhạc lên cao vút</a:t>
            </a:r>
          </a:p>
          <a:p>
            <a:pPr algn="ctr">
              <a:spcBef>
                <a:spcPct val="50000"/>
              </a:spcBef>
            </a:pPr>
            <a:r>
              <a:rPr lang="en-US" sz="2000"/>
              <a:t>     Cương lắc nhịp cái đầu </a:t>
            </a:r>
          </a:p>
          <a:p>
            <a:pPr algn="ctr">
              <a:spcBef>
                <a:spcPct val="50000"/>
              </a:spcBef>
            </a:pPr>
            <a:r>
              <a:rPr lang="en-US" sz="2000"/>
              <a:t>     Cây trước nhà cũng lắc</a:t>
            </a:r>
          </a:p>
          <a:p>
            <a:pPr algn="ctr">
              <a:spcBef>
                <a:spcPct val="50000"/>
              </a:spcBef>
            </a:pPr>
            <a:r>
              <a:rPr lang="en-US" sz="2000"/>
              <a:t>    Lá xanh va vào nhau.</a:t>
            </a:r>
          </a:p>
          <a:p>
            <a:pPr algn="ctr">
              <a:spcBef>
                <a:spcPct val="50000"/>
              </a:spcBef>
            </a:pPr>
            <a:r>
              <a:rPr lang="en-US" sz="2000"/>
              <a:t>     Tiếng nhạc dồn réo rắt</a:t>
            </a:r>
          </a:p>
          <a:p>
            <a:pPr algn="ctr">
              <a:spcBef>
                <a:spcPct val="50000"/>
              </a:spcBef>
            </a:pPr>
            <a:r>
              <a:rPr lang="en-US" sz="2000"/>
              <a:t>                  Người Cương cũng rung theo</a:t>
            </a:r>
          </a:p>
          <a:p>
            <a:pPr algn="ctr">
              <a:spcBef>
                <a:spcPct val="50000"/>
              </a:spcBef>
            </a:pPr>
            <a:r>
              <a:rPr lang="en-US" sz="2000"/>
              <a:t>Viên bi lăn trên đất</a:t>
            </a:r>
          </a:p>
          <a:p>
            <a:pPr algn="ctr">
              <a:spcBef>
                <a:spcPct val="50000"/>
              </a:spcBef>
            </a:pPr>
            <a:r>
              <a:rPr lang="en-US" sz="2000"/>
              <a:t>        Rồi nằm im trong veo…</a:t>
            </a:r>
          </a:p>
          <a:p>
            <a:pPr algn="ctr">
              <a:spcBef>
                <a:spcPct val="50000"/>
              </a:spcBef>
            </a:pPr>
            <a:r>
              <a:rPr lang="en-US" sz="2000"/>
              <a:t>                           Võ Văn Trực</a:t>
            </a:r>
          </a:p>
          <a:p>
            <a:pPr algn="ctr">
              <a:spcBef>
                <a:spcPct val="50000"/>
              </a:spcBef>
            </a:pPr>
            <a:endParaRPr lang="en-US" sz="2000"/>
          </a:p>
          <a:p>
            <a:pPr algn="ctr">
              <a:spcBef>
                <a:spcPct val="50000"/>
              </a:spcBef>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4584"/>
                                        </p:tgtEl>
                                        <p:attrNameLst>
                                          <p:attrName>style.visibility</p:attrName>
                                        </p:attrNameLst>
                                      </p:cBhvr>
                                      <p:to>
                                        <p:strVal val="visible"/>
                                      </p:to>
                                    </p:set>
                                    <p:anim calcmode="lin" valueType="num">
                                      <p:cBhvr>
                                        <p:cTn id="7" dur="500" decel="50000" fill="hold">
                                          <p:stCondLst>
                                            <p:cond delay="0"/>
                                          </p:stCondLst>
                                        </p:cTn>
                                        <p:tgtEl>
                                          <p:spTgt spid="2458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458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4584"/>
                                        </p:tgtEl>
                                        <p:attrNameLst>
                                          <p:attrName>ppt_w</p:attrName>
                                        </p:attrNameLst>
                                      </p:cBhvr>
                                      <p:tavLst>
                                        <p:tav tm="0">
                                          <p:val>
                                            <p:strVal val="#ppt_w*.05"/>
                                          </p:val>
                                        </p:tav>
                                        <p:tav tm="100000">
                                          <p:val>
                                            <p:strVal val="#ppt_w"/>
                                          </p:val>
                                        </p:tav>
                                      </p:tavLst>
                                    </p:anim>
                                    <p:anim calcmode="lin" valueType="num">
                                      <p:cBhvr>
                                        <p:cTn id="10" dur="1000" fill="hold"/>
                                        <p:tgtEl>
                                          <p:spTgt spid="2458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458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458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458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45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4585"/>
                                        </p:tgtEl>
                                        <p:attrNameLst>
                                          <p:attrName>style.visibility</p:attrName>
                                        </p:attrNameLst>
                                      </p:cBhvr>
                                      <p:to>
                                        <p:strVal val="visible"/>
                                      </p:to>
                                    </p:set>
                                    <p:anim calcmode="discrete" valueType="clr">
                                      <p:cBhvr override="childStyle">
                                        <p:cTn id="19" dur="80"/>
                                        <p:tgtEl>
                                          <p:spTgt spid="2458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4585"/>
                                        </p:tgtEl>
                                        <p:attrNameLst>
                                          <p:attrName>fillcolor</p:attrName>
                                        </p:attrNameLst>
                                      </p:cBhvr>
                                      <p:tavLst>
                                        <p:tav tm="0">
                                          <p:val>
                                            <p:clrVal>
                                              <a:schemeClr val="accent2"/>
                                            </p:clrVal>
                                          </p:val>
                                        </p:tav>
                                        <p:tav tm="50000">
                                          <p:val>
                                            <p:clrVal>
                                              <a:schemeClr val="hlink"/>
                                            </p:clrVal>
                                          </p:val>
                                        </p:tav>
                                      </p:tavLst>
                                    </p:anim>
                                    <p:set>
                                      <p:cBhvr>
                                        <p:cTn id="21" dur="80"/>
                                        <p:tgtEl>
                                          <p:spTgt spid="2458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P spid="2458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66FF"/>
            </a:gs>
            <a:gs pos="50000">
              <a:schemeClr val="bg1"/>
            </a:gs>
            <a:gs pos="100000">
              <a:srgbClr val="FF66FF"/>
            </a:gs>
          </a:gsLst>
          <a:lin ang="5400000" scaled="1"/>
        </a:gradFill>
        <a:effectLst/>
      </p:bgPr>
    </p:bg>
    <p:spTree>
      <p:nvGrpSpPr>
        <p:cNvPr id="1" name=""/>
        <p:cNvGrpSpPr/>
        <p:nvPr/>
      </p:nvGrpSpPr>
      <p:grpSpPr>
        <a:xfrm>
          <a:off x="0" y="0"/>
          <a:ext cx="0" cy="0"/>
          <a:chOff x="0" y="0"/>
          <a:chExt cx="0" cy="0"/>
        </a:xfrm>
      </p:grpSpPr>
      <p:sp>
        <p:nvSpPr>
          <p:cNvPr id="9" name="Footer Placeholder 2"/>
          <p:cNvSpPr>
            <a:spLocks noGrp="1"/>
          </p:cNvSpPr>
          <p:nvPr>
            <p:ph type="ftr" sz="quarter" idx="11"/>
          </p:nvPr>
        </p:nvSpPr>
        <p:spPr/>
        <p:txBody>
          <a:bodyPr/>
          <a:lstStyle/>
          <a:p>
            <a:r>
              <a:rPr lang="en-US"/>
              <a:t>Chính tả(Nghe - viết)</a:t>
            </a:r>
          </a:p>
        </p:txBody>
      </p:sp>
      <p:sp>
        <p:nvSpPr>
          <p:cNvPr id="25609" name="WordArt 9"/>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25612" name="WordArt 12"/>
          <p:cNvSpPr>
            <a:spLocks noChangeArrowheads="1" noChangeShapeType="1" noTextEdit="1"/>
          </p:cNvSpPr>
          <p:nvPr/>
        </p:nvSpPr>
        <p:spPr bwMode="auto">
          <a:xfrm>
            <a:off x="914400" y="1143000"/>
            <a:ext cx="7543800" cy="860425"/>
          </a:xfrm>
          <a:prstGeom prst="rect">
            <a:avLst/>
          </a:prstGeom>
        </p:spPr>
        <p:txBody>
          <a:bodyPr wrap="none" fromWordArt="1">
            <a:prstTxWarp prst="textWave1">
              <a:avLst>
                <a:gd name="adj1" fmla="val 13005"/>
                <a:gd name="adj2" fmla="val 0"/>
              </a:avLst>
            </a:prstTxWarp>
          </a:bodyPr>
          <a:lstStyle/>
          <a:p>
            <a:pPr algn="ctr"/>
            <a:r>
              <a:rPr lang="en-US" sz="3600" kern="10">
                <a:ln w="9525">
                  <a:solidFill>
                    <a:srgbClr val="FF66FF"/>
                  </a:solidFill>
                  <a:round/>
                  <a:headEnd/>
                  <a:tailEnd/>
                </a:ln>
                <a:gradFill rotWithShape="0">
                  <a:gsLst>
                    <a:gs pos="0">
                      <a:srgbClr val="FF9900"/>
                    </a:gs>
                    <a:gs pos="50000">
                      <a:srgbClr val="0000FF"/>
                    </a:gs>
                    <a:gs pos="100000">
                      <a:srgbClr val="FF9900"/>
                    </a:gs>
                  </a:gsLst>
                  <a:lin ang="5400000" scaled="1"/>
                </a:gradFill>
                <a:effectLst>
                  <a:outerShdw dist="53882" dir="2700000" algn="ctr" rotWithShape="0">
                    <a:srgbClr val="C0C0C0">
                      <a:alpha val="80000"/>
                    </a:srgbClr>
                  </a:outerShdw>
                </a:effectLst>
                <a:latin typeface="Times New Roman"/>
                <a:cs typeface="Times New Roman"/>
              </a:rPr>
              <a:t>Tìm hiểu nội dung và cách trình bày</a:t>
            </a:r>
          </a:p>
        </p:txBody>
      </p:sp>
      <p:sp>
        <p:nvSpPr>
          <p:cNvPr id="25613" name="Text Box 13"/>
          <p:cNvSpPr txBox="1">
            <a:spLocks noChangeArrowheads="1"/>
          </p:cNvSpPr>
          <p:nvPr/>
        </p:nvSpPr>
        <p:spPr bwMode="auto">
          <a:xfrm>
            <a:off x="1143000" y="21336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Bài thơ kể chuyện gì?</a:t>
            </a:r>
          </a:p>
        </p:txBody>
      </p:sp>
      <p:sp>
        <p:nvSpPr>
          <p:cNvPr id="25614" name="Text Box 14"/>
          <p:cNvSpPr txBox="1">
            <a:spLocks noChangeArrowheads="1"/>
          </p:cNvSpPr>
          <p:nvPr/>
        </p:nvSpPr>
        <p:spPr bwMode="auto">
          <a:xfrm>
            <a:off x="533400" y="2133600"/>
            <a:ext cx="83058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Bé Cương thích âm nhạc, nghe tiếng nhạc nổi lên,bé chơi bi nhún nhảy theo tiếng nhạc.Tiếng nhạc làm cho cây cối cũng lắc lư, viên bi lăn tròn rồi nằm im.</a:t>
            </a:r>
          </a:p>
        </p:txBody>
      </p:sp>
      <p:sp>
        <p:nvSpPr>
          <p:cNvPr id="25615" name="Text Box 15"/>
          <p:cNvSpPr txBox="1">
            <a:spLocks noChangeArrowheads="1"/>
          </p:cNvSpPr>
          <p:nvPr/>
        </p:nvSpPr>
        <p:spPr bwMode="auto">
          <a:xfrm>
            <a:off x="533400" y="2362200"/>
            <a:ext cx="830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Tìm những chữ viết hoa trong bài?</a:t>
            </a:r>
          </a:p>
        </p:txBody>
      </p:sp>
      <p:sp>
        <p:nvSpPr>
          <p:cNvPr id="25616" name="Text Box 16"/>
          <p:cNvSpPr txBox="1">
            <a:spLocks noChangeArrowheads="1"/>
          </p:cNvSpPr>
          <p:nvPr/>
        </p:nvSpPr>
        <p:spPr bwMode="auto">
          <a:xfrm>
            <a:off x="838200" y="2362200"/>
            <a:ext cx="8305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t> Những chữ viết hoa là danh từ riêng, chữ đầu tên bài, đầu dòng thơ.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12"/>
                                        </p:tgtEl>
                                        <p:attrNameLst>
                                          <p:attrName>style.visibility</p:attrName>
                                        </p:attrNameLst>
                                      </p:cBhvr>
                                      <p:to>
                                        <p:strVal val="visible"/>
                                      </p:to>
                                    </p:set>
                                    <p:animEffect transition="in" filter="checkerboard(across)">
                                      <p:cBhvr>
                                        <p:cTn id="7" dur="500"/>
                                        <p:tgtEl>
                                          <p:spTgt spid="256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5613"/>
                                        </p:tgtEl>
                                        <p:attrNameLst>
                                          <p:attrName>style.visibility</p:attrName>
                                        </p:attrNameLst>
                                      </p:cBhvr>
                                      <p:to>
                                        <p:strVal val="visible"/>
                                      </p:to>
                                    </p:set>
                                    <p:anim calcmode="discrete" valueType="clr">
                                      <p:cBhvr override="childStyle">
                                        <p:cTn id="12" dur="80"/>
                                        <p:tgtEl>
                                          <p:spTgt spid="2561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5613"/>
                                        </p:tgtEl>
                                        <p:attrNameLst>
                                          <p:attrName>fillcolor</p:attrName>
                                        </p:attrNameLst>
                                      </p:cBhvr>
                                      <p:tavLst>
                                        <p:tav tm="0">
                                          <p:val>
                                            <p:clrVal>
                                              <a:schemeClr val="accent2"/>
                                            </p:clrVal>
                                          </p:val>
                                        </p:tav>
                                        <p:tav tm="50000">
                                          <p:val>
                                            <p:clrVal>
                                              <a:schemeClr val="hlink"/>
                                            </p:clrVal>
                                          </p:val>
                                        </p:tav>
                                      </p:tavLst>
                                    </p:anim>
                                    <p:set>
                                      <p:cBhvr>
                                        <p:cTn id="14" dur="80"/>
                                        <p:tgtEl>
                                          <p:spTgt spid="25613"/>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xit" presetSubtype="10" fill="hold" grpId="1" nodeType="clickEffect">
                                  <p:stCondLst>
                                    <p:cond delay="0"/>
                                  </p:stCondLst>
                                  <p:iterate type="lt">
                                    <p:tmPct val="0"/>
                                  </p:iterate>
                                  <p:childTnLst>
                                    <p:animEffect transition="out" filter="checkerboard(across)">
                                      <p:cBhvr>
                                        <p:cTn id="18" dur="500"/>
                                        <p:tgtEl>
                                          <p:spTgt spid="25613"/>
                                        </p:tgtEl>
                                      </p:cBhvr>
                                    </p:animEffect>
                                    <p:set>
                                      <p:cBhvr>
                                        <p:cTn id="19" dur="1" fill="hold">
                                          <p:stCondLst>
                                            <p:cond delay="499"/>
                                          </p:stCondLst>
                                        </p:cTn>
                                        <p:tgtEl>
                                          <p:spTgt spid="25613"/>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25614"/>
                                        </p:tgtEl>
                                        <p:attrNameLst>
                                          <p:attrName>style.visibility</p:attrName>
                                        </p:attrNameLst>
                                      </p:cBhvr>
                                      <p:to>
                                        <p:strVal val="visible"/>
                                      </p:to>
                                    </p:set>
                                    <p:anim calcmode="discrete" valueType="clr">
                                      <p:cBhvr override="childStyle">
                                        <p:cTn id="24" dur="80"/>
                                        <p:tgtEl>
                                          <p:spTgt spid="25614"/>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25614"/>
                                        </p:tgtEl>
                                        <p:attrNameLst>
                                          <p:attrName>fillcolor</p:attrName>
                                        </p:attrNameLst>
                                      </p:cBhvr>
                                      <p:tavLst>
                                        <p:tav tm="0">
                                          <p:val>
                                            <p:clrVal>
                                              <a:schemeClr val="accent2"/>
                                            </p:clrVal>
                                          </p:val>
                                        </p:tav>
                                        <p:tav tm="50000">
                                          <p:val>
                                            <p:clrVal>
                                              <a:schemeClr val="hlink"/>
                                            </p:clrVal>
                                          </p:val>
                                        </p:tav>
                                      </p:tavLst>
                                    </p:anim>
                                    <p:set>
                                      <p:cBhvr>
                                        <p:cTn id="26" dur="80"/>
                                        <p:tgtEl>
                                          <p:spTgt spid="25614"/>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xit" presetSubtype="10" fill="hold" grpId="1" nodeType="clickEffect">
                                  <p:stCondLst>
                                    <p:cond delay="0"/>
                                  </p:stCondLst>
                                  <p:iterate type="lt">
                                    <p:tmPct val="0"/>
                                  </p:iterate>
                                  <p:childTnLst>
                                    <p:animEffect transition="out" filter="checkerboard(across)">
                                      <p:cBhvr>
                                        <p:cTn id="30" dur="500"/>
                                        <p:tgtEl>
                                          <p:spTgt spid="25614"/>
                                        </p:tgtEl>
                                      </p:cBhvr>
                                    </p:animEffect>
                                    <p:set>
                                      <p:cBhvr>
                                        <p:cTn id="31" dur="1" fill="hold">
                                          <p:stCondLst>
                                            <p:cond delay="499"/>
                                          </p:stCondLst>
                                        </p:cTn>
                                        <p:tgtEl>
                                          <p:spTgt spid="25614"/>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25615"/>
                                        </p:tgtEl>
                                        <p:attrNameLst>
                                          <p:attrName>style.visibility</p:attrName>
                                        </p:attrNameLst>
                                      </p:cBhvr>
                                      <p:to>
                                        <p:strVal val="visible"/>
                                      </p:to>
                                    </p:set>
                                    <p:anim calcmode="discrete" valueType="clr">
                                      <p:cBhvr override="childStyle">
                                        <p:cTn id="36" dur="80"/>
                                        <p:tgtEl>
                                          <p:spTgt spid="25615"/>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25615"/>
                                        </p:tgtEl>
                                        <p:attrNameLst>
                                          <p:attrName>fillcolor</p:attrName>
                                        </p:attrNameLst>
                                      </p:cBhvr>
                                      <p:tavLst>
                                        <p:tav tm="0">
                                          <p:val>
                                            <p:clrVal>
                                              <a:schemeClr val="accent2"/>
                                            </p:clrVal>
                                          </p:val>
                                        </p:tav>
                                        <p:tav tm="50000">
                                          <p:val>
                                            <p:clrVal>
                                              <a:schemeClr val="hlink"/>
                                            </p:clrVal>
                                          </p:val>
                                        </p:tav>
                                      </p:tavLst>
                                    </p:anim>
                                    <p:set>
                                      <p:cBhvr>
                                        <p:cTn id="38" dur="80"/>
                                        <p:tgtEl>
                                          <p:spTgt spid="25615"/>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xit" presetSubtype="10" fill="hold" grpId="1" nodeType="clickEffect">
                                  <p:stCondLst>
                                    <p:cond delay="0"/>
                                  </p:stCondLst>
                                  <p:iterate type="lt">
                                    <p:tmPct val="0"/>
                                  </p:iterate>
                                  <p:childTnLst>
                                    <p:animEffect transition="out" filter="checkerboard(across)">
                                      <p:cBhvr>
                                        <p:cTn id="42" dur="500"/>
                                        <p:tgtEl>
                                          <p:spTgt spid="25615"/>
                                        </p:tgtEl>
                                      </p:cBhvr>
                                    </p:animEffect>
                                    <p:set>
                                      <p:cBhvr>
                                        <p:cTn id="43" dur="1" fill="hold">
                                          <p:stCondLst>
                                            <p:cond delay="499"/>
                                          </p:stCondLst>
                                        </p:cTn>
                                        <p:tgtEl>
                                          <p:spTgt spid="25615"/>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25616"/>
                                        </p:tgtEl>
                                        <p:attrNameLst>
                                          <p:attrName>style.visibility</p:attrName>
                                        </p:attrNameLst>
                                      </p:cBhvr>
                                      <p:to>
                                        <p:strVal val="visible"/>
                                      </p:to>
                                    </p:set>
                                    <p:anim calcmode="discrete" valueType="clr">
                                      <p:cBhvr override="childStyle">
                                        <p:cTn id="48" dur="80"/>
                                        <p:tgtEl>
                                          <p:spTgt spid="25616"/>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25616"/>
                                        </p:tgtEl>
                                        <p:attrNameLst>
                                          <p:attrName>fillcolor</p:attrName>
                                        </p:attrNameLst>
                                      </p:cBhvr>
                                      <p:tavLst>
                                        <p:tav tm="0">
                                          <p:val>
                                            <p:clrVal>
                                              <a:schemeClr val="accent2"/>
                                            </p:clrVal>
                                          </p:val>
                                        </p:tav>
                                        <p:tav tm="50000">
                                          <p:val>
                                            <p:clrVal>
                                              <a:schemeClr val="hlink"/>
                                            </p:clrVal>
                                          </p:val>
                                        </p:tav>
                                      </p:tavLst>
                                    </p:anim>
                                    <p:set>
                                      <p:cBhvr>
                                        <p:cTn id="50" dur="80"/>
                                        <p:tgtEl>
                                          <p:spTgt spid="25616"/>
                                        </p:tgtEl>
                                        <p:attrNameLst>
                                          <p:attrName>fill.type</p:attrName>
                                        </p:attrNameLst>
                                      </p:cBhvr>
                                      <p:to>
                                        <p:strVal val="solid"/>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5" presetClass="exit" presetSubtype="10" fill="hold" grpId="1" nodeType="clickEffect">
                                  <p:stCondLst>
                                    <p:cond delay="0"/>
                                  </p:stCondLst>
                                  <p:iterate type="lt">
                                    <p:tmPct val="0"/>
                                  </p:iterate>
                                  <p:childTnLst>
                                    <p:animEffect transition="out" filter="checkerboard(across)">
                                      <p:cBhvr>
                                        <p:cTn id="54" dur="500"/>
                                        <p:tgtEl>
                                          <p:spTgt spid="25616"/>
                                        </p:tgtEl>
                                      </p:cBhvr>
                                    </p:animEffect>
                                    <p:set>
                                      <p:cBhvr>
                                        <p:cTn id="55" dur="1" fill="hold">
                                          <p:stCondLst>
                                            <p:cond delay="499"/>
                                          </p:stCondLst>
                                        </p:cTn>
                                        <p:tgtEl>
                                          <p:spTgt spid="256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2" grpId="0" animBg="1"/>
      <p:bldP spid="25613" grpId="0"/>
      <p:bldP spid="25613" grpId="1"/>
      <p:bldP spid="25614" grpId="0"/>
      <p:bldP spid="25614" grpId="1"/>
      <p:bldP spid="25615" grpId="0"/>
      <p:bldP spid="25615" grpId="1"/>
      <p:bldP spid="25616" grpId="0"/>
      <p:bldP spid="25616"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00"/>
            </a:gs>
            <a:gs pos="50000">
              <a:schemeClr val="bg1"/>
            </a:gs>
            <a:gs pos="100000">
              <a:srgbClr val="99CC00"/>
            </a:gs>
          </a:gsLst>
          <a:lin ang="18900000" scaled="1"/>
        </a:gradFill>
        <a:effectLst/>
      </p:bgPr>
    </p:bg>
    <p:spTree>
      <p:nvGrpSpPr>
        <p:cNvPr id="1" name=""/>
        <p:cNvGrpSpPr/>
        <p:nvPr/>
      </p:nvGrpSpPr>
      <p:grpSpPr>
        <a:xfrm>
          <a:off x="0" y="0"/>
          <a:ext cx="0" cy="0"/>
          <a:chOff x="0" y="0"/>
          <a:chExt cx="0" cy="0"/>
        </a:xfrm>
      </p:grpSpPr>
      <p:sp>
        <p:nvSpPr>
          <p:cNvPr id="11" name="Footer Placeholder 2"/>
          <p:cNvSpPr>
            <a:spLocks noGrp="1"/>
          </p:cNvSpPr>
          <p:nvPr>
            <p:ph type="ftr" sz="quarter" idx="11"/>
          </p:nvPr>
        </p:nvSpPr>
        <p:spPr/>
        <p:txBody>
          <a:bodyPr/>
          <a:lstStyle/>
          <a:p>
            <a:r>
              <a:rPr lang="en-US"/>
              <a:t>Chính tả(Nghe - viết)</a:t>
            </a:r>
          </a:p>
        </p:txBody>
      </p:sp>
      <p:sp>
        <p:nvSpPr>
          <p:cNvPr id="31746" name="WordArt 2"/>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31747" name="Text Box 3"/>
          <p:cNvSpPr txBox="1">
            <a:spLocks noChangeArrowheads="1"/>
          </p:cNvSpPr>
          <p:nvPr/>
        </p:nvSpPr>
        <p:spPr bwMode="auto">
          <a:xfrm>
            <a:off x="1592263" y="1074738"/>
            <a:ext cx="6477000" cy="679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a:t>Đang chơi bi mải miết </a:t>
            </a:r>
          </a:p>
          <a:p>
            <a:pPr algn="ctr">
              <a:spcBef>
                <a:spcPct val="50000"/>
              </a:spcBef>
            </a:pPr>
            <a:r>
              <a:rPr lang="en-US" sz="2000"/>
              <a:t>  Bỗng nghe nổi nhạc đài  </a:t>
            </a:r>
          </a:p>
          <a:p>
            <a:pPr algn="ctr">
              <a:spcBef>
                <a:spcPct val="50000"/>
              </a:spcBef>
            </a:pPr>
            <a:r>
              <a:rPr lang="en-US" sz="2000"/>
              <a:t>  Bé Cương dừng tay lại</a:t>
            </a:r>
          </a:p>
          <a:p>
            <a:pPr algn="ctr">
              <a:spcBef>
                <a:spcPct val="50000"/>
              </a:spcBef>
            </a:pPr>
            <a:r>
              <a:rPr lang="en-US" sz="2000"/>
              <a:t>    Chân giẫm nhịp một hai.</a:t>
            </a:r>
          </a:p>
          <a:p>
            <a:pPr algn="ctr">
              <a:spcBef>
                <a:spcPct val="50000"/>
              </a:spcBef>
            </a:pPr>
            <a:r>
              <a:rPr lang="en-US" sz="2000"/>
              <a:t> Tiếng nhạc lên cao vút</a:t>
            </a:r>
          </a:p>
          <a:p>
            <a:pPr algn="ctr">
              <a:spcBef>
                <a:spcPct val="50000"/>
              </a:spcBef>
            </a:pPr>
            <a:r>
              <a:rPr lang="en-US" sz="2000"/>
              <a:t>     Cương lắc nhịp cái đầu </a:t>
            </a:r>
          </a:p>
          <a:p>
            <a:pPr algn="ctr">
              <a:spcBef>
                <a:spcPct val="50000"/>
              </a:spcBef>
            </a:pPr>
            <a:r>
              <a:rPr lang="en-US" sz="2000"/>
              <a:t>     Cây trước nhà cũng lắc</a:t>
            </a:r>
          </a:p>
          <a:p>
            <a:pPr algn="ctr">
              <a:spcBef>
                <a:spcPct val="50000"/>
              </a:spcBef>
            </a:pPr>
            <a:r>
              <a:rPr lang="en-US" sz="2000"/>
              <a:t>    Lá xanh va vào nhau.</a:t>
            </a:r>
          </a:p>
          <a:p>
            <a:pPr algn="ctr">
              <a:spcBef>
                <a:spcPct val="50000"/>
              </a:spcBef>
            </a:pPr>
            <a:r>
              <a:rPr lang="en-US" sz="2000"/>
              <a:t>     Tiếng nhạc dồn réo rắt</a:t>
            </a:r>
          </a:p>
          <a:p>
            <a:pPr algn="ctr">
              <a:spcBef>
                <a:spcPct val="50000"/>
              </a:spcBef>
            </a:pPr>
            <a:r>
              <a:rPr lang="en-US" sz="2000"/>
              <a:t>                  Người Cương cũng rung theo</a:t>
            </a:r>
          </a:p>
          <a:p>
            <a:pPr algn="ctr">
              <a:spcBef>
                <a:spcPct val="50000"/>
              </a:spcBef>
            </a:pPr>
            <a:r>
              <a:rPr lang="en-US" sz="2000"/>
              <a:t>Viên bi lăn trên đất</a:t>
            </a:r>
          </a:p>
          <a:p>
            <a:pPr algn="ctr">
              <a:spcBef>
                <a:spcPct val="50000"/>
              </a:spcBef>
            </a:pPr>
            <a:r>
              <a:rPr lang="en-US" sz="2000"/>
              <a:t>        Rồi nằm im trong veo…</a:t>
            </a:r>
          </a:p>
          <a:p>
            <a:pPr algn="ctr">
              <a:spcBef>
                <a:spcPct val="50000"/>
              </a:spcBef>
            </a:pPr>
            <a:r>
              <a:rPr lang="en-US" sz="2000"/>
              <a:t>                           Võ Văn Trực</a:t>
            </a:r>
          </a:p>
          <a:p>
            <a:pPr algn="ctr">
              <a:spcBef>
                <a:spcPct val="50000"/>
              </a:spcBef>
            </a:pPr>
            <a:endParaRPr lang="en-US" sz="2000"/>
          </a:p>
          <a:p>
            <a:pPr algn="ctr">
              <a:spcBef>
                <a:spcPct val="50000"/>
              </a:spcBef>
            </a:pPr>
            <a:endParaRPr lang="en-US" sz="2000"/>
          </a:p>
        </p:txBody>
      </p:sp>
      <p:sp>
        <p:nvSpPr>
          <p:cNvPr id="31748" name="Line 4"/>
          <p:cNvSpPr>
            <a:spLocks noChangeShapeType="1"/>
          </p:cNvSpPr>
          <p:nvPr/>
        </p:nvSpPr>
        <p:spPr bwMode="auto">
          <a:xfrm>
            <a:off x="5181600" y="1447800"/>
            <a:ext cx="8382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5"/>
          <p:cNvSpPr>
            <a:spLocks noChangeShapeType="1"/>
          </p:cNvSpPr>
          <p:nvPr/>
        </p:nvSpPr>
        <p:spPr bwMode="auto">
          <a:xfrm>
            <a:off x="4876800" y="1905000"/>
            <a:ext cx="8382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6"/>
          <p:cNvSpPr>
            <a:spLocks noChangeShapeType="1"/>
          </p:cNvSpPr>
          <p:nvPr/>
        </p:nvSpPr>
        <p:spPr bwMode="auto">
          <a:xfrm flipV="1">
            <a:off x="4267200" y="2819400"/>
            <a:ext cx="6858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7"/>
          <p:cNvSpPr>
            <a:spLocks noChangeShapeType="1"/>
          </p:cNvSpPr>
          <p:nvPr/>
        </p:nvSpPr>
        <p:spPr bwMode="auto">
          <a:xfrm flipV="1">
            <a:off x="4572000" y="3733800"/>
            <a:ext cx="3048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8"/>
          <p:cNvSpPr>
            <a:spLocks noChangeShapeType="1"/>
          </p:cNvSpPr>
          <p:nvPr/>
        </p:nvSpPr>
        <p:spPr bwMode="auto">
          <a:xfrm flipV="1">
            <a:off x="5562600" y="5105400"/>
            <a:ext cx="609600" cy="11113"/>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9"/>
          <p:cNvSpPr>
            <a:spLocks noChangeShapeType="1"/>
          </p:cNvSpPr>
          <p:nvPr/>
        </p:nvSpPr>
        <p:spPr bwMode="auto">
          <a:xfrm>
            <a:off x="5181600" y="6477000"/>
            <a:ext cx="990600" cy="0"/>
          </a:xfrm>
          <a:prstGeom prst="line">
            <a:avLst/>
          </a:prstGeom>
          <a:noFill/>
          <a:ln w="38100">
            <a:solidFill>
              <a:srgbClr val="FF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47"/>
                                        </p:tgtEl>
                                        <p:attrNameLst>
                                          <p:attrName>style.visibility</p:attrName>
                                        </p:attrNameLst>
                                      </p:cBhvr>
                                      <p:to>
                                        <p:strVal val="visible"/>
                                      </p:to>
                                    </p:set>
                                    <p:anim calcmode="discrete" valueType="clr">
                                      <p:cBhvr override="childStyle">
                                        <p:cTn id="7" dur="80"/>
                                        <p:tgtEl>
                                          <p:spTgt spid="317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47"/>
                                        </p:tgtEl>
                                        <p:attrNameLst>
                                          <p:attrName>fillcolor</p:attrName>
                                        </p:attrNameLst>
                                      </p:cBhvr>
                                      <p:tavLst>
                                        <p:tav tm="0">
                                          <p:val>
                                            <p:clrVal>
                                              <a:schemeClr val="accent2"/>
                                            </p:clrVal>
                                          </p:val>
                                        </p:tav>
                                        <p:tav tm="50000">
                                          <p:val>
                                            <p:clrVal>
                                              <a:schemeClr val="hlink"/>
                                            </p:clrVal>
                                          </p:val>
                                        </p:tav>
                                      </p:tavLst>
                                    </p:anim>
                                    <p:set>
                                      <p:cBhvr>
                                        <p:cTn id="9" dur="80"/>
                                        <p:tgtEl>
                                          <p:spTgt spid="3174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1748"/>
                                        </p:tgtEl>
                                        <p:attrNameLst>
                                          <p:attrName>style.visibility</p:attrName>
                                        </p:attrNameLst>
                                      </p:cBhvr>
                                      <p:to>
                                        <p:strVal val="visible"/>
                                      </p:to>
                                    </p:set>
                                    <p:animEffect transition="in" filter="diamond(in)">
                                      <p:cBhvr>
                                        <p:cTn id="14" dur="2000"/>
                                        <p:tgtEl>
                                          <p:spTgt spid="3174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1749"/>
                                        </p:tgtEl>
                                        <p:attrNameLst>
                                          <p:attrName>style.visibility</p:attrName>
                                        </p:attrNameLst>
                                      </p:cBhvr>
                                      <p:to>
                                        <p:strVal val="visible"/>
                                      </p:to>
                                    </p:set>
                                    <p:animEffect transition="in" filter="diamond(in)">
                                      <p:cBhvr>
                                        <p:cTn id="19" dur="2000"/>
                                        <p:tgtEl>
                                          <p:spTgt spid="3174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31750"/>
                                        </p:tgtEl>
                                        <p:attrNameLst>
                                          <p:attrName>style.visibility</p:attrName>
                                        </p:attrNameLst>
                                      </p:cBhvr>
                                      <p:to>
                                        <p:strVal val="visible"/>
                                      </p:to>
                                    </p:set>
                                    <p:animEffect transition="in" filter="diamond(in)">
                                      <p:cBhvr>
                                        <p:cTn id="24" dur="2000"/>
                                        <p:tgtEl>
                                          <p:spTgt spid="3175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31751"/>
                                        </p:tgtEl>
                                        <p:attrNameLst>
                                          <p:attrName>style.visibility</p:attrName>
                                        </p:attrNameLst>
                                      </p:cBhvr>
                                      <p:to>
                                        <p:strVal val="visible"/>
                                      </p:to>
                                    </p:set>
                                    <p:animEffect transition="in" filter="diamond(in)">
                                      <p:cBhvr>
                                        <p:cTn id="29" dur="2000"/>
                                        <p:tgtEl>
                                          <p:spTgt spid="3175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31752"/>
                                        </p:tgtEl>
                                        <p:attrNameLst>
                                          <p:attrName>style.visibility</p:attrName>
                                        </p:attrNameLst>
                                      </p:cBhvr>
                                      <p:to>
                                        <p:strVal val="visible"/>
                                      </p:to>
                                    </p:set>
                                    <p:animEffect transition="in" filter="diamond(in)">
                                      <p:cBhvr>
                                        <p:cTn id="34" dur="2000"/>
                                        <p:tgtEl>
                                          <p:spTgt spid="3175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31753"/>
                                        </p:tgtEl>
                                        <p:attrNameLst>
                                          <p:attrName>style.visibility</p:attrName>
                                        </p:attrNameLst>
                                      </p:cBhvr>
                                      <p:to>
                                        <p:strVal val="visible"/>
                                      </p:to>
                                    </p:set>
                                    <p:animEffect transition="in" filter="diamond(in)">
                                      <p:cBhvr>
                                        <p:cTn id="39" dur="2000"/>
                                        <p:tgtEl>
                                          <p:spTgt spid="31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P spid="31748" grpId="0" animBg="1"/>
      <p:bldP spid="31749" grpId="0" animBg="1"/>
      <p:bldP spid="31750" grpId="0" animBg="1"/>
      <p:bldP spid="31751" grpId="0" animBg="1"/>
      <p:bldP spid="31752" grpId="0" animBg="1"/>
      <p:bldP spid="3175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00FF"/>
            </a:gs>
            <a:gs pos="50000">
              <a:schemeClr val="bg1"/>
            </a:gs>
            <a:gs pos="100000">
              <a:srgbClr val="9900FF"/>
            </a:gs>
          </a:gsLst>
          <a:lin ang="18900000" scaled="1"/>
        </a:gradFill>
        <a:effectLst/>
      </p:bgPr>
    </p:bg>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p:txBody>
          <a:bodyPr/>
          <a:lstStyle/>
          <a:p>
            <a:r>
              <a:rPr lang="en-US"/>
              <a:t>Chính tả(Nghe - viết)</a:t>
            </a:r>
          </a:p>
        </p:txBody>
      </p:sp>
      <p:pic>
        <p:nvPicPr>
          <p:cNvPr id="5135" name="Picture 15" descr="HOLLY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441325" y="5283200"/>
            <a:ext cx="8604250" cy="152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36" name="WordArt 16"/>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5137" name="WordArt 17"/>
          <p:cNvSpPr>
            <a:spLocks noChangeArrowheads="1" noChangeShapeType="1" noTextEdit="1"/>
          </p:cNvSpPr>
          <p:nvPr/>
        </p:nvSpPr>
        <p:spPr bwMode="auto">
          <a:xfrm>
            <a:off x="3352800" y="1295400"/>
            <a:ext cx="2409825" cy="523875"/>
          </a:xfrm>
          <a:prstGeom prst="rect">
            <a:avLst/>
          </a:prstGeom>
        </p:spPr>
        <p:txBody>
          <a:bodyPr wrap="none" fromWordArt="1">
            <a:prstTxWarp prst="textPlain">
              <a:avLst>
                <a:gd name="adj" fmla="val 50000"/>
              </a:avLst>
            </a:prstTxWarp>
          </a:bodyPr>
          <a:lstStyle/>
          <a:p>
            <a:pPr algn="ctr"/>
            <a:r>
              <a:rPr lang="en-US" sz="3600" kern="10" spc="720">
                <a:ln w="28575">
                  <a:solidFill>
                    <a:srgbClr val="6DE78A"/>
                  </a:solidFill>
                  <a:round/>
                  <a:headEnd/>
                  <a:tailEnd/>
                </a:ln>
                <a:gradFill rotWithShape="0">
                  <a:gsLst>
                    <a:gs pos="0">
                      <a:srgbClr val="6DE78A"/>
                    </a:gs>
                    <a:gs pos="50000">
                      <a:srgbClr val="FFFFFF"/>
                    </a:gs>
                    <a:gs pos="100000">
                      <a:srgbClr val="6DE78A"/>
                    </a:gs>
                  </a:gsLst>
                  <a:lin ang="18900000" scaled="1"/>
                </a:gradFill>
                <a:effectLst>
                  <a:outerShdw dist="45791" dir="3378596" algn="ctr" rotWithShape="0">
                    <a:srgbClr val="4D4D4D">
                      <a:alpha val="80000"/>
                    </a:srgbClr>
                  </a:outerShdw>
                </a:effectLst>
                <a:latin typeface="Arial"/>
                <a:cs typeface="Arial"/>
              </a:rPr>
              <a:t>Từ ngữ khó</a:t>
            </a:r>
          </a:p>
        </p:txBody>
      </p:sp>
      <p:sp>
        <p:nvSpPr>
          <p:cNvPr id="5138" name="Text Box 18"/>
          <p:cNvSpPr txBox="1">
            <a:spLocks noChangeArrowheads="1"/>
          </p:cNvSpPr>
          <p:nvPr/>
        </p:nvSpPr>
        <p:spPr bwMode="auto">
          <a:xfrm>
            <a:off x="3276600" y="1905000"/>
            <a:ext cx="4343400" cy="629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v"/>
            </a:pPr>
            <a:r>
              <a:rPr lang="en-US" sz="2800">
                <a:solidFill>
                  <a:srgbClr val="0000FF"/>
                </a:solidFill>
              </a:rPr>
              <a:t> mải miết</a:t>
            </a:r>
          </a:p>
          <a:p>
            <a:pPr>
              <a:spcBef>
                <a:spcPct val="50000"/>
              </a:spcBef>
              <a:buFont typeface="Wingdings" pitchFamily="2" charset="2"/>
              <a:buChar char="v"/>
            </a:pPr>
            <a:r>
              <a:rPr lang="en-US" sz="2800">
                <a:solidFill>
                  <a:srgbClr val="0000FF"/>
                </a:solidFill>
              </a:rPr>
              <a:t> nổi nhạc</a:t>
            </a:r>
          </a:p>
          <a:p>
            <a:pPr>
              <a:spcBef>
                <a:spcPct val="50000"/>
              </a:spcBef>
              <a:buFont typeface="Wingdings" pitchFamily="2" charset="2"/>
              <a:buChar char="v"/>
            </a:pPr>
            <a:r>
              <a:rPr lang="en-US" sz="2800">
                <a:solidFill>
                  <a:srgbClr val="0000FF"/>
                </a:solidFill>
              </a:rPr>
              <a:t> giẫm</a:t>
            </a:r>
          </a:p>
          <a:p>
            <a:pPr>
              <a:spcBef>
                <a:spcPct val="50000"/>
              </a:spcBef>
              <a:buFont typeface="Wingdings" pitchFamily="2" charset="2"/>
              <a:buChar char="v"/>
            </a:pPr>
            <a:r>
              <a:rPr lang="en-US" sz="2800">
                <a:solidFill>
                  <a:srgbClr val="0000FF"/>
                </a:solidFill>
              </a:rPr>
              <a:t> lắc</a:t>
            </a:r>
          </a:p>
          <a:p>
            <a:pPr>
              <a:spcBef>
                <a:spcPct val="50000"/>
              </a:spcBef>
              <a:buFont typeface="Wingdings" pitchFamily="2" charset="2"/>
              <a:buChar char="v"/>
            </a:pPr>
            <a:r>
              <a:rPr lang="en-US" sz="2800">
                <a:solidFill>
                  <a:srgbClr val="0000FF"/>
                </a:solidFill>
              </a:rPr>
              <a:t> réo rắt</a:t>
            </a:r>
          </a:p>
          <a:p>
            <a:pPr>
              <a:spcBef>
                <a:spcPct val="50000"/>
              </a:spcBef>
              <a:buFont typeface="Wingdings" pitchFamily="2" charset="2"/>
              <a:buChar char="v"/>
            </a:pPr>
            <a:r>
              <a:rPr lang="en-US" sz="2800">
                <a:solidFill>
                  <a:srgbClr val="0000FF"/>
                </a:solidFill>
              </a:rPr>
              <a:t> trong veo</a:t>
            </a:r>
          </a:p>
          <a:p>
            <a:pPr>
              <a:spcBef>
                <a:spcPct val="50000"/>
              </a:spcBef>
              <a:buFont typeface="Wingdings" pitchFamily="2" charset="2"/>
              <a:buChar char="v"/>
            </a:pPr>
            <a:r>
              <a:rPr lang="en-US" sz="2800">
                <a:solidFill>
                  <a:srgbClr val="0000FF"/>
                </a:solidFill>
              </a:rPr>
              <a:t> Cương</a:t>
            </a:r>
          </a:p>
          <a:p>
            <a:pPr>
              <a:spcBef>
                <a:spcPct val="50000"/>
              </a:spcBef>
              <a:buFont typeface="Wingdings" pitchFamily="2" charset="2"/>
              <a:buChar char="v"/>
            </a:pPr>
            <a:endParaRPr lang="en-US" sz="2800">
              <a:solidFill>
                <a:srgbClr val="0000FF"/>
              </a:solidFill>
            </a:endParaRPr>
          </a:p>
          <a:p>
            <a:pPr>
              <a:spcBef>
                <a:spcPct val="50000"/>
              </a:spcBef>
              <a:buFont typeface="Wingdings" pitchFamily="2" charset="2"/>
              <a:buChar char="v"/>
            </a:pPr>
            <a:endParaRPr lang="en-US" sz="2800">
              <a:solidFill>
                <a:srgbClr val="0000FF"/>
              </a:solidFill>
            </a:endParaRPr>
          </a:p>
          <a:p>
            <a:pPr>
              <a:spcBef>
                <a:spcPct val="50000"/>
              </a:spcBef>
            </a:pPr>
            <a:endParaRPr lang="en-US" sz="2800"/>
          </a:p>
        </p:txBody>
      </p:sp>
      <p:sp>
        <p:nvSpPr>
          <p:cNvPr id="5139" name="Text Box 19"/>
          <p:cNvSpPr txBox="1">
            <a:spLocks noChangeArrowheads="1"/>
          </p:cNvSpPr>
          <p:nvPr/>
        </p:nvSpPr>
        <p:spPr bwMode="auto">
          <a:xfrm>
            <a:off x="2071688" y="2811463"/>
            <a:ext cx="60356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Blip>
                <a:blip r:embed="rId3"/>
              </a:buBlip>
            </a:pPr>
            <a:r>
              <a:rPr lang="en-US" sz="4000"/>
              <a:t> </a:t>
            </a:r>
            <a:r>
              <a:rPr lang="en-US" sz="4000">
                <a:solidFill>
                  <a:srgbClr val="0000FF"/>
                </a:solidFill>
              </a:rPr>
              <a:t>Luyện viết bảng con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137"/>
                                        </p:tgtEl>
                                        <p:attrNameLst>
                                          <p:attrName>style.visibility</p:attrName>
                                        </p:attrNameLst>
                                      </p:cBhvr>
                                      <p:to>
                                        <p:strVal val="visible"/>
                                      </p:to>
                                    </p:set>
                                    <p:anim calcmode="lin" valueType="num">
                                      <p:cBhvr>
                                        <p:cTn id="7" dur="500" decel="50000" fill="hold">
                                          <p:stCondLst>
                                            <p:cond delay="0"/>
                                          </p:stCondLst>
                                        </p:cTn>
                                        <p:tgtEl>
                                          <p:spTgt spid="513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13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137"/>
                                        </p:tgtEl>
                                        <p:attrNameLst>
                                          <p:attrName>ppt_w</p:attrName>
                                        </p:attrNameLst>
                                      </p:cBhvr>
                                      <p:tavLst>
                                        <p:tav tm="0">
                                          <p:val>
                                            <p:strVal val="#ppt_w*.05"/>
                                          </p:val>
                                        </p:tav>
                                        <p:tav tm="100000">
                                          <p:val>
                                            <p:strVal val="#ppt_w"/>
                                          </p:val>
                                        </p:tav>
                                      </p:tavLst>
                                    </p:anim>
                                    <p:anim calcmode="lin" valueType="num">
                                      <p:cBhvr>
                                        <p:cTn id="10" dur="1000" fill="hold"/>
                                        <p:tgtEl>
                                          <p:spTgt spid="513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13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13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13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13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138"/>
                                        </p:tgtEl>
                                        <p:attrNameLst>
                                          <p:attrName>style.visibility</p:attrName>
                                        </p:attrNameLst>
                                      </p:cBhvr>
                                      <p:to>
                                        <p:strVal val="visible"/>
                                      </p:to>
                                    </p:set>
                                    <p:anim calcmode="discrete" valueType="clr">
                                      <p:cBhvr override="childStyle">
                                        <p:cTn id="19" dur="80"/>
                                        <p:tgtEl>
                                          <p:spTgt spid="513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138"/>
                                        </p:tgtEl>
                                        <p:attrNameLst>
                                          <p:attrName>fillcolor</p:attrName>
                                        </p:attrNameLst>
                                      </p:cBhvr>
                                      <p:tavLst>
                                        <p:tav tm="0">
                                          <p:val>
                                            <p:clrVal>
                                              <a:schemeClr val="accent2"/>
                                            </p:clrVal>
                                          </p:val>
                                        </p:tav>
                                        <p:tav tm="50000">
                                          <p:val>
                                            <p:clrVal>
                                              <a:schemeClr val="hlink"/>
                                            </p:clrVal>
                                          </p:val>
                                        </p:tav>
                                      </p:tavLst>
                                    </p:anim>
                                    <p:set>
                                      <p:cBhvr>
                                        <p:cTn id="21" dur="80"/>
                                        <p:tgtEl>
                                          <p:spTgt spid="5138"/>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xit" presetSubtype="10" fill="hold" grpId="1" nodeType="clickEffect">
                                  <p:stCondLst>
                                    <p:cond delay="0"/>
                                  </p:stCondLst>
                                  <p:iterate type="lt">
                                    <p:tmPct val="0"/>
                                  </p:iterate>
                                  <p:childTnLst>
                                    <p:animEffect transition="out" filter="checkerboard(across)">
                                      <p:cBhvr>
                                        <p:cTn id="25" dur="500"/>
                                        <p:tgtEl>
                                          <p:spTgt spid="5138"/>
                                        </p:tgtEl>
                                      </p:cBhvr>
                                    </p:animEffect>
                                    <p:set>
                                      <p:cBhvr>
                                        <p:cTn id="26" dur="1" fill="hold">
                                          <p:stCondLst>
                                            <p:cond delay="499"/>
                                          </p:stCondLst>
                                        </p:cTn>
                                        <p:tgtEl>
                                          <p:spTgt spid="513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xit" presetSubtype="10" fill="hold" grpId="1" nodeType="clickEffect">
                                  <p:stCondLst>
                                    <p:cond delay="0"/>
                                  </p:stCondLst>
                                  <p:childTnLst>
                                    <p:animEffect transition="out" filter="checkerboard(across)">
                                      <p:cBhvr>
                                        <p:cTn id="30" dur="500"/>
                                        <p:tgtEl>
                                          <p:spTgt spid="5137"/>
                                        </p:tgtEl>
                                      </p:cBhvr>
                                    </p:animEffect>
                                    <p:set>
                                      <p:cBhvr>
                                        <p:cTn id="31" dur="1" fill="hold">
                                          <p:stCondLst>
                                            <p:cond delay="499"/>
                                          </p:stCondLst>
                                        </p:cTn>
                                        <p:tgtEl>
                                          <p:spTgt spid="5137"/>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5139"/>
                                        </p:tgtEl>
                                        <p:attrNameLst>
                                          <p:attrName>style.visibility</p:attrName>
                                        </p:attrNameLst>
                                      </p:cBhvr>
                                      <p:to>
                                        <p:strVal val="visible"/>
                                      </p:to>
                                    </p:set>
                                    <p:anim calcmode="discrete" valueType="clr">
                                      <p:cBhvr override="childStyle">
                                        <p:cTn id="36" dur="80"/>
                                        <p:tgtEl>
                                          <p:spTgt spid="5139"/>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5139"/>
                                        </p:tgtEl>
                                        <p:attrNameLst>
                                          <p:attrName>fillcolor</p:attrName>
                                        </p:attrNameLst>
                                      </p:cBhvr>
                                      <p:tavLst>
                                        <p:tav tm="0">
                                          <p:val>
                                            <p:clrVal>
                                              <a:schemeClr val="accent2"/>
                                            </p:clrVal>
                                          </p:val>
                                        </p:tav>
                                        <p:tav tm="50000">
                                          <p:val>
                                            <p:clrVal>
                                              <a:schemeClr val="hlink"/>
                                            </p:clrVal>
                                          </p:val>
                                        </p:tav>
                                      </p:tavLst>
                                    </p:anim>
                                    <p:set>
                                      <p:cBhvr>
                                        <p:cTn id="38" dur="80"/>
                                        <p:tgtEl>
                                          <p:spTgt spid="5139"/>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xit" presetSubtype="10" fill="hold" grpId="1" nodeType="clickEffect">
                                  <p:stCondLst>
                                    <p:cond delay="0"/>
                                  </p:stCondLst>
                                  <p:iterate type="lt">
                                    <p:tmPct val="0"/>
                                  </p:iterate>
                                  <p:childTnLst>
                                    <p:animEffect transition="out" filter="checkerboard(across)">
                                      <p:cBhvr>
                                        <p:cTn id="42" dur="500"/>
                                        <p:tgtEl>
                                          <p:spTgt spid="5139"/>
                                        </p:tgtEl>
                                      </p:cBhvr>
                                    </p:animEffect>
                                    <p:set>
                                      <p:cBhvr>
                                        <p:cTn id="43" dur="1" fill="hold">
                                          <p:stCondLst>
                                            <p:cond delay="499"/>
                                          </p:stCondLst>
                                        </p:cTn>
                                        <p:tgtEl>
                                          <p:spTgt spid="51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7" grpId="0" animBg="1"/>
      <p:bldP spid="5137" grpId="1" animBg="1"/>
      <p:bldP spid="5138" grpId="0"/>
      <p:bldP spid="5138" grpId="1"/>
      <p:bldP spid="5139" grpId="0"/>
      <p:bldP spid="5139" grpI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CFF99"/>
            </a:gs>
          </a:gsLst>
          <a:lin ang="5400000" scaled="1"/>
        </a:gradFill>
        <a:effectLst/>
      </p:bgPr>
    </p:bg>
    <p:spTree>
      <p:nvGrpSpPr>
        <p:cNvPr id="1" name=""/>
        <p:cNvGrpSpPr/>
        <p:nvPr/>
      </p:nvGrpSpPr>
      <p:grpSpPr>
        <a:xfrm>
          <a:off x="0" y="0"/>
          <a:ext cx="0" cy="0"/>
          <a:chOff x="0" y="0"/>
          <a:chExt cx="0" cy="0"/>
        </a:xfrm>
      </p:grpSpPr>
      <p:sp>
        <p:nvSpPr>
          <p:cNvPr id="7" name="Footer Placeholder 2"/>
          <p:cNvSpPr>
            <a:spLocks noGrp="1"/>
          </p:cNvSpPr>
          <p:nvPr>
            <p:ph type="ftr" sz="quarter" idx="11"/>
          </p:nvPr>
        </p:nvSpPr>
        <p:spPr/>
        <p:txBody>
          <a:bodyPr/>
          <a:lstStyle/>
          <a:p>
            <a:r>
              <a:rPr lang="en-US"/>
              <a:t>Chính tả(Nghe - viết)</a:t>
            </a:r>
          </a:p>
        </p:txBody>
      </p:sp>
      <p:sp>
        <p:nvSpPr>
          <p:cNvPr id="6149" name="WordArt 5"/>
          <p:cNvSpPr>
            <a:spLocks noChangeArrowheads="1" noChangeShapeType="1" noTextEdit="1"/>
          </p:cNvSpPr>
          <p:nvPr/>
        </p:nvSpPr>
        <p:spPr bwMode="auto">
          <a:xfrm>
            <a:off x="2057400" y="1828800"/>
            <a:ext cx="5486400" cy="685800"/>
          </a:xfrm>
          <a:prstGeom prst="rect">
            <a:avLst/>
          </a:prstGeom>
        </p:spPr>
        <p:txBody>
          <a:bodyPr wrap="none" fromWordArt="1">
            <a:prstTxWarp prst="textPlain">
              <a:avLst>
                <a:gd name="adj" fmla="val 50000"/>
              </a:avLst>
            </a:prstTxWarp>
          </a:bodyPr>
          <a:lstStyle/>
          <a:p>
            <a:pPr algn="ctr"/>
            <a:r>
              <a:rPr lang="en-US" sz="3600" kern="10">
                <a:ln w="12700">
                  <a:solidFill>
                    <a:srgbClr val="9900FF"/>
                  </a:solidFill>
                  <a:round/>
                  <a:headEnd/>
                  <a:tailEnd/>
                </a:ln>
                <a:gradFill rotWithShape="1">
                  <a:gsLst>
                    <a:gs pos="0">
                      <a:schemeClr val="bg1">
                        <a:alpha val="50000"/>
                      </a:schemeClr>
                    </a:gs>
                    <a:gs pos="100000">
                      <a:srgbClr val="00FF00"/>
                    </a:gs>
                  </a:gsLst>
                  <a:path path="rect">
                    <a:fillToRect l="50000" t="50000" r="50000" b="50000"/>
                  </a:path>
                </a:gradFill>
                <a:effectLst>
                  <a:outerShdw dist="45791" dir="2021404" algn="ctr" rotWithShape="0">
                    <a:srgbClr val="9999FF"/>
                  </a:outerShdw>
                </a:effectLst>
                <a:latin typeface="Arial"/>
                <a:cs typeface="Arial"/>
              </a:rPr>
              <a:t>Luyện viết bài vào vở</a:t>
            </a:r>
          </a:p>
        </p:txBody>
      </p:sp>
      <p:sp>
        <p:nvSpPr>
          <p:cNvPr id="6157" name="WordArt 13"/>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pic>
        <p:nvPicPr>
          <p:cNvPr id="6158" name="Picture 14" descr="25542fx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4495800"/>
            <a:ext cx="2057400" cy="1997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checkerboard(across)">
                                      <p:cBhvr>
                                        <p:cTn id="7"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CC00"/>
            </a:gs>
            <a:gs pos="50000">
              <a:schemeClr val="bg1"/>
            </a:gs>
            <a:gs pos="100000">
              <a:srgbClr val="CCCC00"/>
            </a:gs>
          </a:gsLst>
          <a:lin ang="18900000" scaled="1"/>
        </a:gradFill>
        <a:effectLst/>
      </p:bgPr>
    </p:bg>
    <p:spTree>
      <p:nvGrpSpPr>
        <p:cNvPr id="1" name=""/>
        <p:cNvGrpSpPr/>
        <p:nvPr/>
      </p:nvGrpSpPr>
      <p:grpSpPr>
        <a:xfrm>
          <a:off x="0" y="0"/>
          <a:ext cx="0" cy="0"/>
          <a:chOff x="0" y="0"/>
          <a:chExt cx="0" cy="0"/>
        </a:xfrm>
      </p:grpSpPr>
      <p:sp>
        <p:nvSpPr>
          <p:cNvPr id="11" name="Footer Placeholder 2"/>
          <p:cNvSpPr>
            <a:spLocks noGrp="1"/>
          </p:cNvSpPr>
          <p:nvPr>
            <p:ph type="ftr" sz="quarter" idx="11"/>
          </p:nvPr>
        </p:nvSpPr>
        <p:spPr/>
        <p:txBody>
          <a:bodyPr/>
          <a:lstStyle/>
          <a:p>
            <a:r>
              <a:rPr lang="en-US"/>
              <a:t>Chính tả(Nghe - viết)</a:t>
            </a:r>
          </a:p>
        </p:txBody>
      </p:sp>
      <p:sp>
        <p:nvSpPr>
          <p:cNvPr id="7328" name="WordArt 160"/>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7329" name="WordArt 161"/>
          <p:cNvSpPr>
            <a:spLocks noChangeArrowheads="1" noChangeShapeType="1" noTextEdit="1"/>
          </p:cNvSpPr>
          <p:nvPr/>
        </p:nvSpPr>
        <p:spPr bwMode="auto">
          <a:xfrm>
            <a:off x="381000" y="1219200"/>
            <a:ext cx="8458200" cy="838200"/>
          </a:xfrm>
          <a:prstGeom prst="rect">
            <a:avLst/>
          </a:prstGeom>
        </p:spPr>
        <p:txBody>
          <a:bodyPr wrap="none" fromWordArt="1">
            <a:prstTxWarp prst="textDoubleWave1">
              <a:avLst>
                <a:gd name="adj1" fmla="val 6500"/>
                <a:gd name="adj2" fmla="val 0"/>
              </a:avLst>
            </a:prstTxWarp>
          </a:bodyPr>
          <a:lstStyle/>
          <a:p>
            <a:pPr algn="ctr"/>
            <a:r>
              <a:rPr lang="vi-VN"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rPr>
              <a:t>Hướng dẫn làm bài tập</a:t>
            </a:r>
            <a:endParaRPr lang="en-US"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endParaRPr>
          </a:p>
        </p:txBody>
      </p:sp>
      <p:sp>
        <p:nvSpPr>
          <p:cNvPr id="7330" name="Text Box 162"/>
          <p:cNvSpPr txBox="1">
            <a:spLocks noChangeArrowheads="1"/>
          </p:cNvSpPr>
          <p:nvPr/>
        </p:nvSpPr>
        <p:spPr bwMode="auto">
          <a:xfrm>
            <a:off x="1447800" y="1919288"/>
            <a:ext cx="6248400" cy="244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2. Điền vào chỗ trống :</a:t>
            </a:r>
          </a:p>
          <a:p>
            <a:pPr>
              <a:spcBef>
                <a:spcPct val="50000"/>
              </a:spcBef>
            </a:pPr>
            <a:r>
              <a:rPr lang="en-US" sz="2800"/>
              <a:t>b) ut hay uc ?</a:t>
            </a:r>
          </a:p>
          <a:p>
            <a:pPr>
              <a:spcBef>
                <a:spcPct val="50000"/>
              </a:spcBef>
            </a:pPr>
            <a:r>
              <a:rPr lang="en-US" sz="2800"/>
              <a:t>-   ông b……, b…..gỗ, </a:t>
            </a:r>
          </a:p>
          <a:p>
            <a:pPr>
              <a:spcBef>
                <a:spcPct val="50000"/>
              </a:spcBef>
            </a:pPr>
            <a:r>
              <a:rPr lang="en-US" sz="2800"/>
              <a:t>-   chim c……, hoa c….</a:t>
            </a:r>
          </a:p>
        </p:txBody>
      </p:sp>
      <p:sp>
        <p:nvSpPr>
          <p:cNvPr id="7331" name="Text Box 163"/>
          <p:cNvSpPr txBox="1">
            <a:spLocks noChangeArrowheads="1"/>
          </p:cNvSpPr>
          <p:nvPr/>
        </p:nvSpPr>
        <p:spPr bwMode="auto">
          <a:xfrm>
            <a:off x="2794000" y="3179763"/>
            <a:ext cx="4810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ụt</a:t>
            </a:r>
          </a:p>
        </p:txBody>
      </p:sp>
      <p:sp>
        <p:nvSpPr>
          <p:cNvPr id="7332" name="Text Box 164"/>
          <p:cNvSpPr txBox="1">
            <a:spLocks noChangeArrowheads="1"/>
          </p:cNvSpPr>
          <p:nvPr/>
        </p:nvSpPr>
        <p:spPr bwMode="auto">
          <a:xfrm>
            <a:off x="3919538" y="3179763"/>
            <a:ext cx="5603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ục</a:t>
            </a:r>
          </a:p>
        </p:txBody>
      </p:sp>
      <p:sp>
        <p:nvSpPr>
          <p:cNvPr id="7333" name="Text Box 165"/>
          <p:cNvSpPr txBox="1">
            <a:spLocks noChangeArrowheads="1"/>
          </p:cNvSpPr>
          <p:nvPr/>
        </p:nvSpPr>
        <p:spPr bwMode="auto">
          <a:xfrm>
            <a:off x="2903538" y="3830638"/>
            <a:ext cx="4810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út</a:t>
            </a:r>
          </a:p>
        </p:txBody>
      </p:sp>
      <p:sp>
        <p:nvSpPr>
          <p:cNvPr id="7334" name="Text Box 166"/>
          <p:cNvSpPr txBox="1">
            <a:spLocks noChangeArrowheads="1"/>
          </p:cNvSpPr>
          <p:nvPr/>
        </p:nvSpPr>
        <p:spPr bwMode="auto">
          <a:xfrm>
            <a:off x="4714875" y="3824288"/>
            <a:ext cx="5603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úc</a:t>
            </a:r>
          </a:p>
        </p:txBody>
      </p:sp>
      <p:sp>
        <p:nvSpPr>
          <p:cNvPr id="7335" name="Text Box 167"/>
          <p:cNvSpPr txBox="1">
            <a:spLocks noChangeArrowheads="1"/>
          </p:cNvSpPr>
          <p:nvPr/>
        </p:nvSpPr>
        <p:spPr bwMode="auto">
          <a:xfrm>
            <a:off x="1447800" y="4441825"/>
            <a:ext cx="62484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3. Thi tìm nhanh các từ ngữ chỉ hoạt động:</a:t>
            </a:r>
          </a:p>
          <a:p>
            <a:pPr>
              <a:spcBef>
                <a:spcPct val="50000"/>
              </a:spcBef>
            </a:pPr>
            <a:r>
              <a:rPr lang="en-US" sz="2800"/>
              <a:t>b) Chứa tiếng có vần ut hoặc uc.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329"/>
                                        </p:tgtEl>
                                        <p:attrNameLst>
                                          <p:attrName>style.visibility</p:attrName>
                                        </p:attrNameLst>
                                      </p:cBhvr>
                                      <p:to>
                                        <p:strVal val="visible"/>
                                      </p:to>
                                    </p:set>
                                    <p:animEffect transition="in" filter="checkerboard(across)">
                                      <p:cBhvr>
                                        <p:cTn id="7" dur="500"/>
                                        <p:tgtEl>
                                          <p:spTgt spid="73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330"/>
                                        </p:tgtEl>
                                        <p:attrNameLst>
                                          <p:attrName>style.visibility</p:attrName>
                                        </p:attrNameLst>
                                      </p:cBhvr>
                                      <p:to>
                                        <p:strVal val="visible"/>
                                      </p:to>
                                    </p:set>
                                    <p:anim calcmode="discrete" valueType="clr">
                                      <p:cBhvr override="childStyle">
                                        <p:cTn id="12" dur="80"/>
                                        <p:tgtEl>
                                          <p:spTgt spid="7330"/>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330"/>
                                        </p:tgtEl>
                                        <p:attrNameLst>
                                          <p:attrName>fillcolor</p:attrName>
                                        </p:attrNameLst>
                                      </p:cBhvr>
                                      <p:tavLst>
                                        <p:tav tm="0">
                                          <p:val>
                                            <p:clrVal>
                                              <a:schemeClr val="accent2"/>
                                            </p:clrVal>
                                          </p:val>
                                        </p:tav>
                                        <p:tav tm="50000">
                                          <p:val>
                                            <p:clrVal>
                                              <a:schemeClr val="hlink"/>
                                            </p:clrVal>
                                          </p:val>
                                        </p:tav>
                                      </p:tavLst>
                                    </p:anim>
                                    <p:set>
                                      <p:cBhvr>
                                        <p:cTn id="14" dur="80"/>
                                        <p:tgtEl>
                                          <p:spTgt spid="7330"/>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331"/>
                                        </p:tgtEl>
                                        <p:attrNameLst>
                                          <p:attrName>style.visibility</p:attrName>
                                        </p:attrNameLst>
                                      </p:cBhvr>
                                      <p:to>
                                        <p:strVal val="visible"/>
                                      </p:to>
                                    </p:set>
                                    <p:anim calcmode="discrete" valueType="clr">
                                      <p:cBhvr override="childStyle">
                                        <p:cTn id="19" dur="80"/>
                                        <p:tgtEl>
                                          <p:spTgt spid="7331"/>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331"/>
                                        </p:tgtEl>
                                        <p:attrNameLst>
                                          <p:attrName>fillcolor</p:attrName>
                                        </p:attrNameLst>
                                      </p:cBhvr>
                                      <p:tavLst>
                                        <p:tav tm="0">
                                          <p:val>
                                            <p:clrVal>
                                              <a:schemeClr val="accent2"/>
                                            </p:clrVal>
                                          </p:val>
                                        </p:tav>
                                        <p:tav tm="50000">
                                          <p:val>
                                            <p:clrVal>
                                              <a:schemeClr val="hlink"/>
                                            </p:clrVal>
                                          </p:val>
                                        </p:tav>
                                      </p:tavLst>
                                    </p:anim>
                                    <p:set>
                                      <p:cBhvr>
                                        <p:cTn id="21" dur="80"/>
                                        <p:tgtEl>
                                          <p:spTgt spid="7331"/>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7332"/>
                                        </p:tgtEl>
                                        <p:attrNameLst>
                                          <p:attrName>style.visibility</p:attrName>
                                        </p:attrNameLst>
                                      </p:cBhvr>
                                      <p:to>
                                        <p:strVal val="visible"/>
                                      </p:to>
                                    </p:set>
                                    <p:anim calcmode="discrete" valueType="clr">
                                      <p:cBhvr override="childStyle">
                                        <p:cTn id="26" dur="80"/>
                                        <p:tgtEl>
                                          <p:spTgt spid="7332"/>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332"/>
                                        </p:tgtEl>
                                        <p:attrNameLst>
                                          <p:attrName>fillcolor</p:attrName>
                                        </p:attrNameLst>
                                      </p:cBhvr>
                                      <p:tavLst>
                                        <p:tav tm="0">
                                          <p:val>
                                            <p:clrVal>
                                              <a:schemeClr val="accent2"/>
                                            </p:clrVal>
                                          </p:val>
                                        </p:tav>
                                        <p:tav tm="50000">
                                          <p:val>
                                            <p:clrVal>
                                              <a:schemeClr val="hlink"/>
                                            </p:clrVal>
                                          </p:val>
                                        </p:tav>
                                      </p:tavLst>
                                    </p:anim>
                                    <p:set>
                                      <p:cBhvr>
                                        <p:cTn id="28" dur="80"/>
                                        <p:tgtEl>
                                          <p:spTgt spid="7332"/>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7333"/>
                                        </p:tgtEl>
                                        <p:attrNameLst>
                                          <p:attrName>style.visibility</p:attrName>
                                        </p:attrNameLst>
                                      </p:cBhvr>
                                      <p:to>
                                        <p:strVal val="visible"/>
                                      </p:to>
                                    </p:set>
                                    <p:anim calcmode="discrete" valueType="clr">
                                      <p:cBhvr override="childStyle">
                                        <p:cTn id="33" dur="80"/>
                                        <p:tgtEl>
                                          <p:spTgt spid="7333"/>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7333"/>
                                        </p:tgtEl>
                                        <p:attrNameLst>
                                          <p:attrName>fillcolor</p:attrName>
                                        </p:attrNameLst>
                                      </p:cBhvr>
                                      <p:tavLst>
                                        <p:tav tm="0">
                                          <p:val>
                                            <p:clrVal>
                                              <a:schemeClr val="accent2"/>
                                            </p:clrVal>
                                          </p:val>
                                        </p:tav>
                                        <p:tav tm="50000">
                                          <p:val>
                                            <p:clrVal>
                                              <a:schemeClr val="hlink"/>
                                            </p:clrVal>
                                          </p:val>
                                        </p:tav>
                                      </p:tavLst>
                                    </p:anim>
                                    <p:set>
                                      <p:cBhvr>
                                        <p:cTn id="35" dur="80"/>
                                        <p:tgtEl>
                                          <p:spTgt spid="7333"/>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7334"/>
                                        </p:tgtEl>
                                        <p:attrNameLst>
                                          <p:attrName>style.visibility</p:attrName>
                                        </p:attrNameLst>
                                      </p:cBhvr>
                                      <p:to>
                                        <p:strVal val="visible"/>
                                      </p:to>
                                    </p:set>
                                    <p:anim calcmode="discrete" valueType="clr">
                                      <p:cBhvr override="childStyle">
                                        <p:cTn id="40" dur="80"/>
                                        <p:tgtEl>
                                          <p:spTgt spid="7334"/>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7334"/>
                                        </p:tgtEl>
                                        <p:attrNameLst>
                                          <p:attrName>fillcolor</p:attrName>
                                        </p:attrNameLst>
                                      </p:cBhvr>
                                      <p:tavLst>
                                        <p:tav tm="0">
                                          <p:val>
                                            <p:clrVal>
                                              <a:schemeClr val="accent2"/>
                                            </p:clrVal>
                                          </p:val>
                                        </p:tav>
                                        <p:tav tm="50000">
                                          <p:val>
                                            <p:clrVal>
                                              <a:schemeClr val="hlink"/>
                                            </p:clrVal>
                                          </p:val>
                                        </p:tav>
                                      </p:tavLst>
                                    </p:anim>
                                    <p:set>
                                      <p:cBhvr>
                                        <p:cTn id="42" dur="80"/>
                                        <p:tgtEl>
                                          <p:spTgt spid="7334"/>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7335"/>
                                        </p:tgtEl>
                                        <p:attrNameLst>
                                          <p:attrName>style.visibility</p:attrName>
                                        </p:attrNameLst>
                                      </p:cBhvr>
                                      <p:to>
                                        <p:strVal val="visible"/>
                                      </p:to>
                                    </p:set>
                                    <p:anim calcmode="discrete" valueType="clr">
                                      <p:cBhvr override="childStyle">
                                        <p:cTn id="47" dur="80"/>
                                        <p:tgtEl>
                                          <p:spTgt spid="7335"/>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7335"/>
                                        </p:tgtEl>
                                        <p:attrNameLst>
                                          <p:attrName>fillcolor</p:attrName>
                                        </p:attrNameLst>
                                      </p:cBhvr>
                                      <p:tavLst>
                                        <p:tav tm="0">
                                          <p:val>
                                            <p:clrVal>
                                              <a:schemeClr val="accent2"/>
                                            </p:clrVal>
                                          </p:val>
                                        </p:tav>
                                        <p:tav tm="50000">
                                          <p:val>
                                            <p:clrVal>
                                              <a:schemeClr val="hlink"/>
                                            </p:clrVal>
                                          </p:val>
                                        </p:tav>
                                      </p:tavLst>
                                    </p:anim>
                                    <p:set>
                                      <p:cBhvr>
                                        <p:cTn id="49" dur="80"/>
                                        <p:tgtEl>
                                          <p:spTgt spid="73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29" grpId="0" animBg="1"/>
      <p:bldP spid="7330" grpId="0"/>
      <p:bldP spid="7331" grpId="0"/>
      <p:bldP spid="7332" grpId="0"/>
      <p:bldP spid="7333" grpId="0"/>
      <p:bldP spid="7334" grpId="0"/>
      <p:bldP spid="733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00"/>
            </a:gs>
            <a:gs pos="50000">
              <a:schemeClr val="bg1"/>
            </a:gs>
            <a:gs pos="100000">
              <a:srgbClr val="00FF00"/>
            </a:gs>
          </a:gsLst>
          <a:lin ang="18900000" scaled="1"/>
        </a:gradFill>
        <a:effectLst/>
      </p:bgPr>
    </p:bg>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p:txBody>
          <a:bodyPr/>
          <a:lstStyle/>
          <a:p>
            <a:r>
              <a:rPr lang="en-US"/>
              <a:t>Chính tả(Nghe - viết)</a:t>
            </a:r>
          </a:p>
        </p:txBody>
      </p:sp>
      <p:pic>
        <p:nvPicPr>
          <p:cNvPr id="8200" name="Picture 8" descr="29428lj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46988" y="5105400"/>
            <a:ext cx="1497012" cy="1752600"/>
          </a:xfrm>
          <a:prstGeom prst="rect">
            <a:avLst/>
          </a:prstGeom>
          <a:noFill/>
          <a:extLst>
            <a:ext uri="{909E8E84-426E-40DD-AFC4-6F175D3DCCD1}">
              <a14:hiddenFill xmlns:a14="http://schemas.microsoft.com/office/drawing/2010/main">
                <a:solidFill>
                  <a:srgbClr val="FFFFFF"/>
                </a:solidFill>
              </a14:hiddenFill>
            </a:ext>
          </a:extLst>
        </p:spPr>
      </p:pic>
      <p:sp>
        <p:nvSpPr>
          <p:cNvPr id="8201" name="Text Box 9"/>
          <p:cNvSpPr txBox="1">
            <a:spLocks noChangeArrowheads="1"/>
          </p:cNvSpPr>
          <p:nvPr/>
        </p:nvSpPr>
        <p:spPr bwMode="auto">
          <a:xfrm>
            <a:off x="685800" y="2286000"/>
            <a:ext cx="7543800" cy="26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t>b) Chứa tiếng có vần ut hoặc uc.</a:t>
            </a:r>
          </a:p>
          <a:p>
            <a:pPr>
              <a:spcBef>
                <a:spcPct val="50000"/>
              </a:spcBef>
              <a:buFontTx/>
              <a:buChar char="-"/>
            </a:pPr>
            <a:r>
              <a:rPr lang="en-US" sz="2800"/>
              <a:t> ut:rút, trút bỏ, thút thít, mút, bút,cút, cụt, bụt, tụt, vụt, nhụt, …</a:t>
            </a:r>
          </a:p>
          <a:p>
            <a:pPr>
              <a:spcBef>
                <a:spcPct val="50000"/>
              </a:spcBef>
              <a:buFontTx/>
              <a:buChar char="-"/>
            </a:pPr>
            <a:r>
              <a:rPr lang="en-US" sz="2800"/>
              <a:t> uc: múc, bục, lục lọi, mục lục, cục, thúc, nhục, khúc, phúc,…</a:t>
            </a:r>
          </a:p>
        </p:txBody>
      </p:sp>
      <p:sp>
        <p:nvSpPr>
          <p:cNvPr id="8202" name="WordArt 10"/>
          <p:cNvSpPr>
            <a:spLocks noChangeArrowheads="1" noChangeShapeType="1" noTextEdit="1"/>
          </p:cNvSpPr>
          <p:nvPr/>
        </p:nvSpPr>
        <p:spPr bwMode="auto">
          <a:xfrm>
            <a:off x="3733800" y="525463"/>
            <a:ext cx="2819400" cy="523875"/>
          </a:xfrm>
          <a:prstGeom prst="rect">
            <a:avLst/>
          </a:prstGeom>
        </p:spPr>
        <p:txBody>
          <a:bodyPr wrap="none" fromWordArt="1">
            <a:prstTxWarp prst="textPlain">
              <a:avLst>
                <a:gd name="adj" fmla="val 50000"/>
              </a:avLst>
            </a:prstTxWarp>
          </a:bodyPr>
          <a:lstStyle/>
          <a:p>
            <a:pPr algn="ctr"/>
            <a:r>
              <a:rPr lang="en-US" sz="3600" kern="10">
                <a:ln w="9525">
                  <a:solidFill>
                    <a:srgbClr val="9900FF"/>
                  </a:solidFill>
                  <a:round/>
                  <a:headEnd/>
                  <a:tailEnd/>
                </a:ln>
                <a:gradFill rotWithShape="1">
                  <a:gsLst>
                    <a:gs pos="0">
                      <a:srgbClr val="FF00FF"/>
                    </a:gs>
                    <a:gs pos="50000">
                      <a:srgbClr val="00FF00"/>
                    </a:gs>
                    <a:gs pos="100000">
                      <a:srgbClr val="FF00FF"/>
                    </a:gs>
                  </a:gsLst>
                  <a:lin ang="5400000" scaled="1"/>
                </a:gradFill>
                <a:effectLst>
                  <a:outerShdw sy="50000" kx="-2453608" rotWithShape="0">
                    <a:srgbClr val="868686">
                      <a:alpha val="50000"/>
                    </a:srgbClr>
                  </a:outerShdw>
                </a:effectLst>
                <a:latin typeface="Arial"/>
                <a:cs typeface="Arial"/>
              </a:rPr>
              <a:t>Nghe nhạc</a:t>
            </a:r>
          </a:p>
        </p:txBody>
      </p:sp>
      <p:sp>
        <p:nvSpPr>
          <p:cNvPr id="8203" name="WordArt 11"/>
          <p:cNvSpPr>
            <a:spLocks noChangeArrowheads="1" noChangeShapeType="1" noTextEdit="1"/>
          </p:cNvSpPr>
          <p:nvPr/>
        </p:nvSpPr>
        <p:spPr bwMode="auto">
          <a:xfrm>
            <a:off x="381000" y="1219200"/>
            <a:ext cx="8458200" cy="838200"/>
          </a:xfrm>
          <a:prstGeom prst="rect">
            <a:avLst/>
          </a:prstGeom>
        </p:spPr>
        <p:txBody>
          <a:bodyPr wrap="none" fromWordArt="1">
            <a:prstTxWarp prst="textDoubleWave1">
              <a:avLst>
                <a:gd name="adj1" fmla="val 6500"/>
                <a:gd name="adj2" fmla="val 0"/>
              </a:avLst>
            </a:prstTxWarp>
          </a:bodyPr>
          <a:lstStyle/>
          <a:p>
            <a:pPr algn="ctr"/>
            <a:r>
              <a:rPr lang="vi-VN"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rPr>
              <a:t>Hướng dẫn làm bài tập</a:t>
            </a:r>
            <a:endParaRPr lang="en-US" sz="3600" kern="10" spc="-360">
              <a:ln w="12700">
                <a:solidFill>
                  <a:srgbClr val="FF66FF"/>
                </a:solidFill>
                <a:round/>
                <a:headEnd/>
                <a:tailEnd/>
              </a:ln>
              <a:solidFill>
                <a:srgbClr val="33CCFF"/>
              </a:solidFill>
              <a:effectLst>
                <a:outerShdw dist="125724" dir="18900000" algn="ctr" rotWithShape="0">
                  <a:srgbClr val="000099"/>
                </a:outerShdw>
              </a:effectLst>
              <a:latin typeface="Arial"/>
              <a:cs typeface="Arial"/>
            </a:endParaRPr>
          </a:p>
        </p:txBody>
      </p:sp>
      <p:pic>
        <p:nvPicPr>
          <p:cNvPr id="8204" name="Picture 12" descr="DD01023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03"/>
                                        </p:tgtEl>
                                        <p:attrNameLst>
                                          <p:attrName>style.visibility</p:attrName>
                                        </p:attrNameLst>
                                      </p:cBhvr>
                                      <p:to>
                                        <p:strVal val="visible"/>
                                      </p:to>
                                    </p:set>
                                    <p:animEffect transition="in" filter="checkerboard(across)">
                                      <p:cBhvr>
                                        <p:cTn id="7" dur="500"/>
                                        <p:tgtEl>
                                          <p:spTgt spid="82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8201"/>
                                        </p:tgtEl>
                                        <p:attrNameLst>
                                          <p:attrName>style.visibility</p:attrName>
                                        </p:attrNameLst>
                                      </p:cBhvr>
                                      <p:to>
                                        <p:strVal val="visible"/>
                                      </p:to>
                                    </p:set>
                                    <p:anim calcmode="discrete" valueType="clr">
                                      <p:cBhvr override="childStyle">
                                        <p:cTn id="12" dur="80"/>
                                        <p:tgtEl>
                                          <p:spTgt spid="8201"/>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8201"/>
                                        </p:tgtEl>
                                        <p:attrNameLst>
                                          <p:attrName>fillcolor</p:attrName>
                                        </p:attrNameLst>
                                      </p:cBhvr>
                                      <p:tavLst>
                                        <p:tav tm="0">
                                          <p:val>
                                            <p:clrVal>
                                              <a:schemeClr val="accent2"/>
                                            </p:clrVal>
                                          </p:val>
                                        </p:tav>
                                        <p:tav tm="50000">
                                          <p:val>
                                            <p:clrVal>
                                              <a:schemeClr val="hlink"/>
                                            </p:clrVal>
                                          </p:val>
                                        </p:tav>
                                      </p:tavLst>
                                    </p:anim>
                                    <p:set>
                                      <p:cBhvr>
                                        <p:cTn id="14" dur="80"/>
                                        <p:tgtEl>
                                          <p:spTgt spid="82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820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41"/>
  <p:tag name="VIOLETTITLE" val="H111-TV3-23-3"/>
  <p:tag name="VIOLETLESSON" val="43"/>
  <p:tag name="VIOLETCATID" val="8048908"/>
  <p:tag name="VIOLETSUBJECT" val="Chính tả 3"/>
  <p:tag name="VIOLETAUTHORID" val="2035465"/>
  <p:tag name="VIOLETAUTHORNAME" val="Phan Thị Tuyết"/>
  <p:tag name="VIOLETAUTHORAVATAR" val="no_avatarf.jpg"/>
  <p:tag name="VIOLETAUTHORADDRESS" val="Trường tiểu học Nguyễn Đức Thiệu - Quảng Nam"/>
  <p:tag name="VIOLETDATE" val="2010-01-05 11:41:21"/>
  <p:tag name="VIOLETHIT" val="103"/>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503</Words>
  <Application>Microsoft Office PowerPoint</Application>
  <PresentationFormat>On-screen Show (4:3)</PresentationFormat>
  <Paragraphs>83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Microsoft</cp:lastModifiedBy>
  <cp:revision>64</cp:revision>
  <dcterms:created xsi:type="dcterms:W3CDTF">2009-12-19T08:13:49Z</dcterms:created>
  <dcterms:modified xsi:type="dcterms:W3CDTF">2018-01-24T03:16:25Z</dcterms:modified>
</cp:coreProperties>
</file>