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7" r:id="rId6"/>
    <p:sldId id="269" r:id="rId7"/>
    <p:sldId id="270" r:id="rId8"/>
    <p:sldId id="278" r:id="rId9"/>
    <p:sldId id="272" r:id="rId10"/>
    <p:sldId id="273" r:id="rId11"/>
    <p:sldId id="274" r:id="rId12"/>
    <p:sldId id="275" r:id="rId13"/>
    <p:sldId id="277" r:id="rId14"/>
    <p:sldId id="266" r:id="rId15"/>
    <p:sldId id="261" r:id="rId16"/>
    <p:sldId id="262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FF00FF"/>
    <a:srgbClr val="3333CC"/>
    <a:srgbClr val="FF3300"/>
    <a:srgbClr val="6600FF"/>
    <a:srgbClr val="CCFF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565FEF-43C4-4D01-A4A6-EC8EDF78ED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491EE-F314-4AB1-B0B8-D16635DE273D}" type="slidenum">
              <a:rPr lang="en-US"/>
              <a:pPr/>
              <a:t>1</a:t>
            </a:fld>
            <a:endParaRPr lang="en-US"/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4D1B3-E912-4BA1-943E-03AF4D1E1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4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CD863-BCCD-487B-84E0-571CAEEB4A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5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FDE9B-B64B-4797-AAA8-D62CFA9116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1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51C48-B29A-40D2-9E96-CF01B99A3B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98BC4-90AC-453E-B783-1BE2A40462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D7EB0-0044-49EE-9BF4-D422529D0A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0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BFE23-166F-4537-ABDF-4323BFF59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0070C-4D12-4DE3-B2F2-9D324465B3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7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B096F-14D3-4E65-96FA-F6A85FF0F2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8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43653-E083-4433-95D0-D843A1C84C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1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CA19C-76E8-4EF8-9BB0-82D99C4548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2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>
                <a:gamma/>
                <a:shade val="46275"/>
                <a:invGamma/>
              </a:srgbClr>
            </a:gs>
            <a:gs pos="50000">
              <a:srgbClr val="CCFFFF"/>
            </a:gs>
            <a:gs pos="100000">
              <a:srgbClr val="CCFFFF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7957D7-96EC-4CE5-B42B-00C1CD65A6D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bg1"/>
            </a:gs>
            <a:gs pos="100000">
              <a:srgbClr val="FF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974725" y="569913"/>
            <a:ext cx="7331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203325" y="569913"/>
            <a:ext cx="7026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914400" y="685800"/>
            <a:ext cx="746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latin typeface=".VnTimeH" pitchFamily="34" charset="0"/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838200" y="685800"/>
            <a:ext cx="754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63" name="WordArt 15"/>
          <p:cNvSpPr>
            <a:spLocks noChangeArrowheads="1" noChangeShapeType="1" noTextEdit="1"/>
          </p:cNvSpPr>
          <p:nvPr/>
        </p:nvSpPr>
        <p:spPr bwMode="auto">
          <a:xfrm>
            <a:off x="304800" y="609600"/>
            <a:ext cx="8458200" cy="1371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.VnTimeH"/>
              </a:rPr>
              <a:t>chµo mõng c¸c thÇy c« gi¸o vÒ dù giê</a:t>
            </a:r>
          </a:p>
        </p:txBody>
      </p:sp>
      <p:sp>
        <p:nvSpPr>
          <p:cNvPr id="2065" name="WordArt 17"/>
          <p:cNvSpPr>
            <a:spLocks noChangeArrowheads="1" noChangeShapeType="1" noTextEdit="1"/>
          </p:cNvSpPr>
          <p:nvPr/>
        </p:nvSpPr>
        <p:spPr bwMode="auto">
          <a:xfrm>
            <a:off x="1066800" y="2590800"/>
            <a:ext cx="7010400" cy="1905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99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.VnTimeH"/>
              </a:rPr>
              <a:t>m«n luyÖn tõ vµ c©u</a:t>
            </a:r>
          </a:p>
          <a:p>
            <a:pPr algn="ctr"/>
            <a:r>
              <a:rPr lang="pt-BR" sz="3600" kern="10" dirty="0">
                <a:ln w="12700">
                  <a:solidFill>
                    <a:srgbClr val="99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.VnTimeH"/>
              </a:rPr>
              <a:t>líp </a:t>
            </a:r>
            <a:r>
              <a:rPr lang="pt-BR" sz="3600" kern="10" dirty="0" smtClean="0">
                <a:ln w="12700">
                  <a:solidFill>
                    <a:srgbClr val="99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.VnTimeH"/>
              </a:rPr>
              <a:t>3</a:t>
            </a:r>
            <a:endParaRPr lang="en-US" sz="3600" kern="10" dirty="0">
              <a:ln w="12700">
                <a:solidFill>
                  <a:srgbClr val="9900FF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.VnTim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7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43200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29700" name="Picture 4" descr="A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0" y="-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Bµi 1:Trong nh÷ng bµi tËp ®äc, chÝnh t¶ ®· häc ë c¸c tuÇn 21, 22 cã:</a:t>
            </a:r>
            <a:endParaRPr lang="en-US" sz="2400">
              <a:latin typeface=".VnTime" pitchFamily="34" charset="0"/>
            </a:endParaRPr>
          </a:p>
        </p:txBody>
      </p:sp>
      <p:graphicFrame>
        <p:nvGraphicFramePr>
          <p:cNvPr id="29749" name="Group 53"/>
          <p:cNvGraphicFramePr>
            <a:graphicFrameLocks noGrp="1"/>
          </p:cNvGraphicFramePr>
          <p:nvPr/>
        </p:nvGraphicFramePr>
        <p:xfrm>
          <a:off x="228600" y="1066800"/>
          <a:ext cx="8686800" cy="5410200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a)Tõ ng÷ chØ trÝ thøc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b)Tõ ng÷ chØ ho¹t ®éng cña trÝ thøc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25" name="Text Box 29"/>
          <p:cNvSpPr txBox="1">
            <a:spLocks noChangeArrowheads="1"/>
          </p:cNvSpPr>
          <p:nvPr/>
        </p:nvSpPr>
        <p:spPr bwMode="auto">
          <a:xfrm>
            <a:off x="228600" y="16764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b¸c häc, tiÕn sÜ,</a:t>
            </a:r>
          </a:p>
        </p:txBody>
      </p:sp>
      <p:sp>
        <p:nvSpPr>
          <p:cNvPr id="29726" name="Text Box 30"/>
          <p:cNvSpPr txBox="1">
            <a:spLocks noChangeArrowheads="1"/>
          </p:cNvSpPr>
          <p:nvPr/>
        </p:nvSpPr>
        <p:spPr bwMode="auto">
          <a:xfrm>
            <a:off x="4572000" y="16764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nghiªn cøu khoa häc,</a:t>
            </a:r>
          </a:p>
        </p:txBody>
      </p:sp>
      <p:sp>
        <p:nvSpPr>
          <p:cNvPr id="29727" name="Text Box 31"/>
          <p:cNvSpPr txBox="1">
            <a:spLocks noChangeArrowheads="1"/>
          </p:cNvSpPr>
          <p:nvPr/>
        </p:nvSpPr>
        <p:spPr bwMode="auto">
          <a:xfrm>
            <a:off x="228600" y="23622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kü s­,</a:t>
            </a:r>
          </a:p>
        </p:txBody>
      </p:sp>
      <p:sp>
        <p:nvSpPr>
          <p:cNvPr id="29728" name="Text Box 32"/>
          <p:cNvSpPr txBox="1">
            <a:spLocks noChangeArrowheads="1"/>
          </p:cNvSpPr>
          <p:nvPr/>
        </p:nvSpPr>
        <p:spPr bwMode="auto">
          <a:xfrm>
            <a:off x="4572000" y="2286000"/>
            <a:ext cx="426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nghiªn cøu khoa häc, chÕ t¹o m¸y mãc, b¾c cÇu,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228600" y="3794125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b¸c sÜ,</a:t>
            </a:r>
          </a:p>
        </p:txBody>
      </p:sp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4572000" y="3794125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ch÷a bÖnh, chÕ thuèc ch÷a bÖnh</a:t>
            </a:r>
          </a:p>
        </p:txBody>
      </p:sp>
      <p:sp>
        <p:nvSpPr>
          <p:cNvPr id="29731" name="Text Box 35"/>
          <p:cNvSpPr txBox="1">
            <a:spLocks noChangeArrowheads="1"/>
          </p:cNvSpPr>
          <p:nvPr/>
        </p:nvSpPr>
        <p:spPr bwMode="auto">
          <a:xfrm>
            <a:off x="228600" y="4784725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thÇy gi¸o, c« gi¸o</a:t>
            </a:r>
          </a:p>
        </p:txBody>
      </p:sp>
      <p:sp>
        <p:nvSpPr>
          <p:cNvPr id="29732" name="Text Box 36"/>
          <p:cNvSpPr txBox="1">
            <a:spLocks noChangeArrowheads="1"/>
          </p:cNvSpPr>
          <p:nvPr/>
        </p:nvSpPr>
        <p:spPr bwMode="auto">
          <a:xfrm>
            <a:off x="4632325" y="3794125"/>
            <a:ext cx="549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733" name="Text Box 37"/>
          <p:cNvSpPr txBox="1">
            <a:spLocks noChangeArrowheads="1"/>
          </p:cNvSpPr>
          <p:nvPr/>
        </p:nvSpPr>
        <p:spPr bwMode="auto">
          <a:xfrm>
            <a:off x="4572000" y="4860925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d¹y häc</a:t>
            </a:r>
          </a:p>
        </p:txBody>
      </p:sp>
      <p:sp>
        <p:nvSpPr>
          <p:cNvPr id="29734" name="Text Box 38"/>
          <p:cNvSpPr txBox="1">
            <a:spLocks noChangeArrowheads="1"/>
          </p:cNvSpPr>
          <p:nvPr/>
        </p:nvSpPr>
        <p:spPr bwMode="auto">
          <a:xfrm>
            <a:off x="2286000" y="16764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th«ng th¸i,</a:t>
            </a:r>
          </a:p>
        </p:txBody>
      </p:sp>
      <p:sp>
        <p:nvSpPr>
          <p:cNvPr id="29735" name="Text Box 39"/>
          <p:cNvSpPr txBox="1">
            <a:spLocks noChangeArrowheads="1"/>
          </p:cNvSpPr>
          <p:nvPr/>
        </p:nvSpPr>
        <p:spPr bwMode="auto">
          <a:xfrm>
            <a:off x="228600" y="19812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nghiªn cøu</a:t>
            </a:r>
          </a:p>
        </p:txBody>
      </p:sp>
      <p:sp>
        <p:nvSpPr>
          <p:cNvPr id="29736" name="Text Box 40"/>
          <p:cNvSpPr txBox="1">
            <a:spLocks noChangeArrowheads="1"/>
          </p:cNvSpPr>
          <p:nvPr/>
        </p:nvSpPr>
        <p:spPr bwMode="auto">
          <a:xfrm>
            <a:off x="914400" y="23622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ph¸t minh</a:t>
            </a:r>
          </a:p>
        </p:txBody>
      </p:sp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6934200" y="16764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.VnTime" pitchFamily="34" charset="0"/>
            </a:endParaRPr>
          </a:p>
        </p:txBody>
      </p:sp>
      <p:sp>
        <p:nvSpPr>
          <p:cNvPr id="29738" name="Text Box 42"/>
          <p:cNvSpPr txBox="1">
            <a:spLocks noChangeArrowheads="1"/>
          </p:cNvSpPr>
          <p:nvPr/>
        </p:nvSpPr>
        <p:spPr bwMode="auto">
          <a:xfrm>
            <a:off x="5486400" y="25908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ph¸t minh…</a:t>
            </a:r>
          </a:p>
        </p:txBody>
      </p:sp>
      <p:sp>
        <p:nvSpPr>
          <p:cNvPr id="29739" name="Text Box 43"/>
          <p:cNvSpPr txBox="1">
            <a:spLocks noChangeArrowheads="1"/>
          </p:cNvSpPr>
          <p:nvPr/>
        </p:nvSpPr>
        <p:spPr bwMode="auto">
          <a:xfrm>
            <a:off x="914400" y="37941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d­îc sÜ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1" grpId="0"/>
      <p:bldP spid="297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G_28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60411" r="52467"/>
          <a:stretch>
            <a:fillRect/>
          </a:stretch>
        </p:blipFill>
        <p:spPr bwMode="auto">
          <a:xfrm>
            <a:off x="914400" y="685800"/>
            <a:ext cx="7391400" cy="5791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5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81200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34820" name="Picture 4" descr="A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0"/>
            <a:ext cx="9144000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0" y="-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Bµi 1:Trong nh÷ng bµi tËp ®äc, chÝnh t¶ ®· häc ë c¸c tuÇn 21, 22 cã:</a:t>
            </a:r>
            <a:endParaRPr lang="en-US" sz="2400">
              <a:latin typeface=".VnTime" pitchFamily="34" charset="0"/>
            </a:endParaRPr>
          </a:p>
        </p:txBody>
      </p:sp>
      <p:graphicFrame>
        <p:nvGraphicFramePr>
          <p:cNvPr id="34880" name="Group 64"/>
          <p:cNvGraphicFramePr>
            <a:graphicFrameLocks noGrp="1"/>
          </p:cNvGraphicFramePr>
          <p:nvPr/>
        </p:nvGraphicFramePr>
        <p:xfrm>
          <a:off x="228600" y="533400"/>
          <a:ext cx="8686800" cy="5110163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a)Tõ ng÷ chØ trÝ thøc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b)Tõ ng÷ chØ ho¹t ®éng cña trÝ thøc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5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228600" y="9144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b¸c häc, tiÕn sÜ,</a:t>
            </a:r>
          </a:p>
        </p:txBody>
      </p: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4572000" y="9144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nghiªn cøu khoa häc,</a:t>
            </a:r>
          </a:p>
        </p:txBody>
      </p:sp>
      <p:sp>
        <p:nvSpPr>
          <p:cNvPr id="34847" name="Text Box 31"/>
          <p:cNvSpPr txBox="1">
            <a:spLocks noChangeArrowheads="1"/>
          </p:cNvSpPr>
          <p:nvPr/>
        </p:nvSpPr>
        <p:spPr bwMode="auto">
          <a:xfrm>
            <a:off x="228600" y="1889125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kü s­,</a:t>
            </a:r>
          </a:p>
        </p:txBody>
      </p:sp>
      <p:sp>
        <p:nvSpPr>
          <p:cNvPr id="34848" name="Text Box 32"/>
          <p:cNvSpPr txBox="1">
            <a:spLocks noChangeArrowheads="1"/>
          </p:cNvSpPr>
          <p:nvPr/>
        </p:nvSpPr>
        <p:spPr bwMode="auto">
          <a:xfrm>
            <a:off x="4572000" y="1736725"/>
            <a:ext cx="426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nghiªn cøu khoa häc, chÕ t¹o m¸y mãc, b¾c cÇu,</a:t>
            </a:r>
          </a:p>
        </p:txBody>
      </p:sp>
      <p:sp>
        <p:nvSpPr>
          <p:cNvPr id="34849" name="Text Box 33"/>
          <p:cNvSpPr txBox="1">
            <a:spLocks noChangeArrowheads="1"/>
          </p:cNvSpPr>
          <p:nvPr/>
        </p:nvSpPr>
        <p:spPr bwMode="auto">
          <a:xfrm>
            <a:off x="304800" y="2879725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b¸c sÜ,</a:t>
            </a:r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4572000" y="2803525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ch÷a bÖnh, chÕ thuèc ch÷a bÖnh</a:t>
            </a: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228600" y="4022725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thÇy gi¸o, c« gi¸o</a:t>
            </a: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4632325" y="2803525"/>
            <a:ext cx="549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4800600" y="38100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d¹y häc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2286000" y="9144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th«ng th¸i,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228600" y="12192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nghiªn cøu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914400" y="1889125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ph¸t minh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6934200" y="9144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.VnTime" pitchFamily="34" charset="0"/>
            </a:endParaRPr>
          </a:p>
        </p:txBody>
      </p:sp>
      <p:sp>
        <p:nvSpPr>
          <p:cNvPr id="34859" name="Text Box 43"/>
          <p:cNvSpPr txBox="1">
            <a:spLocks noChangeArrowheads="1"/>
          </p:cNvSpPr>
          <p:nvPr/>
        </p:nvSpPr>
        <p:spPr bwMode="auto">
          <a:xfrm>
            <a:off x="990600" y="28797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d­îc sÜ </a:t>
            </a:r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228600" y="49371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v¨n, nhµ th¬</a:t>
            </a: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4876800" y="4860925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s¸ng t¸c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60" grpId="0"/>
      <p:bldP spid="348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4496" r="9261" b="13539"/>
          <a:stretch>
            <a:fillRect/>
          </a:stretch>
        </p:blipFill>
        <p:spPr>
          <a:xfrm>
            <a:off x="1447800" y="533400"/>
            <a:ext cx="6553200" cy="5791200"/>
          </a:xfrm>
          <a:ln w="28575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0" y="457200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latin typeface=".VnTime" pitchFamily="34" charset="0"/>
              </a:rPr>
              <a:t>Bµi 2</a:t>
            </a:r>
            <a:r>
              <a:rPr lang="en-US" sz="2800" b="1">
                <a:latin typeface=".VnTime" pitchFamily="34" charset="0"/>
              </a:rPr>
              <a:t>: Em ®Æt </a:t>
            </a:r>
            <a:r>
              <a:rPr lang="en-US" sz="2800" b="1" i="1">
                <a:latin typeface=".VnTime" pitchFamily="34" charset="0"/>
              </a:rPr>
              <a:t>dÊu phÈy</a:t>
            </a:r>
            <a:r>
              <a:rPr lang="en-US" sz="2800" b="1">
                <a:latin typeface=".VnTime" pitchFamily="34" charset="0"/>
              </a:rPr>
              <a:t> vµo chç nµo trong mçi c©u sau ?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2400" y="2133600"/>
            <a:ext cx="89916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a)</a:t>
            </a:r>
            <a:r>
              <a:rPr lang="en-US" sz="2800">
                <a:latin typeface=".VnTimeH" pitchFamily="34" charset="0"/>
              </a:rPr>
              <a:t> ë </a:t>
            </a:r>
            <a:r>
              <a:rPr lang="en-US" sz="2800">
                <a:latin typeface=".VnTime" pitchFamily="34" charset="0"/>
              </a:rPr>
              <a:t>nhµ em th­êng gióp bµ x©u kim.</a:t>
            </a:r>
          </a:p>
          <a:p>
            <a:pPr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b) Trong líp Liªn lu«n lu«n ch¨m chó nghe gi¶ng.</a:t>
            </a:r>
          </a:p>
          <a:p>
            <a:pPr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c) Hai bªn bê s«ng nh÷ng b·i ng« b¾t ®Çu xanh tèt.</a:t>
            </a:r>
          </a:p>
          <a:p>
            <a:pPr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d) Trªn c¸nh rõng míi trång chim chãc l¹i bay vÒ rÝu rÝt.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752600" y="2474913"/>
            <a:ext cx="32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905000" y="27432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.VnTimeH" pitchFamily="34" charset="0"/>
              </a:rPr>
              <a:t>,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2819400" y="34290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.VnTimeH" pitchFamily="34" charset="0"/>
              </a:rPr>
              <a:t>,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4191000" y="40386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.VnTimeH" pitchFamily="34" charset="0"/>
              </a:rPr>
              <a:t>,</a:t>
            </a: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1371600" y="21336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.VnTimeH" pitchFamily="34" charset="0"/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9" grpId="0"/>
      <p:bldP spid="22540" grpId="0"/>
      <p:bldP spid="22541" grpId="0"/>
      <p:bldP spid="225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52400" y="381000"/>
            <a:ext cx="8991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latin typeface=".VnTime" pitchFamily="34" charset="0"/>
              </a:rPr>
              <a:t>Bµi 3</a:t>
            </a:r>
            <a:r>
              <a:rPr lang="en-US" sz="2400" b="1">
                <a:latin typeface=".VnTime" pitchFamily="34" charset="0"/>
              </a:rPr>
              <a:t>: B¹n Hoa tËp ®iÒn dÊu c©u vµo « trèng trong truyÖn vui d­íi ®©y. Ch¼ng hiÓu v× sao b¹n Êy ®iÒn toµn dÊu chÊm. Theo em, dÊu chÊm nµo dïng ®óng, dÊu chÊm nµo dïng sai ? H·y söa l¹i nh÷ng chç sai.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28600" y="1752600"/>
            <a:ext cx="853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latin typeface="Times New Roman" pitchFamily="18" charset="0"/>
              </a:rPr>
              <a:t>Điện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762125" y="2819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CC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810250" y="2819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CC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28600" y="3276600"/>
            <a:ext cx="8534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.VnTime" pitchFamily="34" charset="0"/>
              </a:rPr>
              <a:t>      </a:t>
            </a:r>
            <a:r>
              <a:rPr lang="en-US" sz="2400" b="1">
                <a:latin typeface=".VnTime" pitchFamily="34" charset="0"/>
              </a:rPr>
              <a:t>- §iÖn quan träng l¾m em ¹, v× nÕu ®Õn b©y giê vÉn ch­a ph¸t minh ra ®iÖn th× anh em m×nh ph¶i th¾p ®Ìn dÇu ®Ó xem v« tuyÕn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1371600" y="4038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6600FF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752600" y="2819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.VnTime" pitchFamily="34" charset="0"/>
              </a:rPr>
              <a:t>,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5776913" y="280987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latin typeface=".VnTime" pitchFamily="34" charset="0"/>
              </a:rPr>
              <a:t>?</a:t>
            </a:r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609600" y="2819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.VnTime" pitchFamily="34" charset="0"/>
              </a:rPr>
              <a:t>- </a:t>
            </a:r>
            <a:r>
              <a:rPr lang="en-US" sz="2400" b="1">
                <a:latin typeface=".VnTime" pitchFamily="34" charset="0"/>
              </a:rPr>
              <a:t>Anh ¬i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1847850" y="28194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ng­êi ta lµm ra ®iÖn ®Ó lµm g×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12297" grpId="0"/>
      <p:bldP spid="12299" grpId="0"/>
      <p:bldP spid="12299" grpId="1"/>
      <p:bldP spid="12301" grpId="0"/>
      <p:bldP spid="12301" grpId="1"/>
      <p:bldP spid="12302" grpId="0"/>
      <p:bldP spid="12303" grpId="0"/>
      <p:bldP spid="12304" grpId="0"/>
      <p:bldP spid="12305" grpId="0"/>
      <p:bldP spid="12315" grpId="0"/>
      <p:bldP spid="123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A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WordArt 8"/>
          <p:cNvSpPr>
            <a:spLocks noChangeArrowheads="1" noChangeShapeType="1" noTextEdit="1"/>
          </p:cNvSpPr>
          <p:nvPr/>
        </p:nvSpPr>
        <p:spPr bwMode="auto">
          <a:xfrm>
            <a:off x="0" y="762000"/>
            <a:ext cx="8915400" cy="213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FF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.VnTime"/>
              </a:rPr>
              <a:t>Chóc c¸c thÇy c« gi¸o m¹nh khoÎ</a:t>
            </a:r>
          </a:p>
        </p:txBody>
      </p:sp>
      <p:sp>
        <p:nvSpPr>
          <p:cNvPr id="13321" name="WordArt 9"/>
          <p:cNvSpPr>
            <a:spLocks noChangeArrowheads="1" noChangeShapeType="1" noTextEdit="1"/>
          </p:cNvSpPr>
          <p:nvPr/>
        </p:nvSpPr>
        <p:spPr bwMode="auto">
          <a:xfrm>
            <a:off x="0" y="3886200"/>
            <a:ext cx="8610600" cy="3200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pattFill prst="solidDmnd">
                    <a:fgClr>
                      <a:srgbClr val="800000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C¸c em häc sinh häc giái, ch¨m ngoan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A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676400" y="685800"/>
            <a:ext cx="472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sng">
                <a:latin typeface=".VnTime" pitchFamily="34" charset="0"/>
              </a:rPr>
              <a:t>LuyÖn tõ vµ c©u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457200" y="1524000"/>
            <a:ext cx="7315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.VnTime" pitchFamily="34" charset="0"/>
              </a:rPr>
              <a:t>Më réng vèn tõ: S¸ng t¹o</a:t>
            </a:r>
          </a:p>
          <a:p>
            <a:pPr algn="ctr">
              <a:spcBef>
                <a:spcPct val="50000"/>
              </a:spcBef>
            </a:pPr>
            <a:r>
              <a:rPr lang="en-US" sz="3200" b="1">
                <a:latin typeface=".VnTime" pitchFamily="34" charset="0"/>
              </a:rPr>
              <a:t>DÊu phÈy, dÊu chÊm, chÊm hái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2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A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886200" y="9906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52400" y="685800"/>
            <a:ext cx="876300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.VnTime" pitchFamily="34" charset="0"/>
              </a:rPr>
              <a:t>Bµi 1: Dùa vµo nh÷ng bµi tËp ®äc vµ chÝnh t¶ ®· häc ë c¸c tuÇn 21, 22, em h·y t×m c¸c tõ ng÷:</a:t>
            </a:r>
          </a:p>
          <a:p>
            <a:pPr>
              <a:spcBef>
                <a:spcPct val="50000"/>
              </a:spcBef>
            </a:pPr>
            <a:endParaRPr lang="en-US" sz="3200" b="1">
              <a:latin typeface=".VnTime" pitchFamily="34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sz="3200">
                <a:latin typeface=".VnTime" pitchFamily="34" charset="0"/>
              </a:rPr>
              <a:t>ChØ trÝ thøc.                           </a:t>
            </a:r>
            <a:r>
              <a:rPr lang="en-US" sz="3200">
                <a:solidFill>
                  <a:srgbClr val="6600FF"/>
                </a:solidFill>
                <a:latin typeface=".VnTime" pitchFamily="34" charset="0"/>
              </a:rPr>
              <a:t>M:</a:t>
            </a:r>
            <a:r>
              <a:rPr lang="en-US" sz="3200">
                <a:latin typeface=".VnTime" pitchFamily="34" charset="0"/>
              </a:rPr>
              <a:t> b¸c Sü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endParaRPr lang="en-US" sz="3200">
              <a:latin typeface=".VnTime" pitchFamily="34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sz="3200">
                <a:latin typeface=".VnTime" pitchFamily="34" charset="0"/>
              </a:rPr>
              <a:t>ChØ ho¹t ®éng cña trÝ thøc:   </a:t>
            </a:r>
            <a:r>
              <a:rPr lang="en-US" sz="3200">
                <a:solidFill>
                  <a:srgbClr val="6600FF"/>
                </a:solidFill>
                <a:latin typeface=".VnTime" pitchFamily="34" charset="0"/>
              </a:rPr>
              <a:t>M:</a:t>
            </a:r>
            <a:r>
              <a:rPr lang="en-US" sz="3200">
                <a:latin typeface=".VnTime" pitchFamily="34" charset="0"/>
              </a:rPr>
              <a:t> nghiªn cøu</a:t>
            </a:r>
            <a:r>
              <a:rPr lang="en-US" sz="2400">
                <a:latin typeface=".VnTime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3027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86050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10244" name="Picture 4" descr="A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0" y="381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Bµi 1:Trong nh÷ng bµi tËp ®äc, chÝnh t¶ ®· häc ë c¸c tuÇn 21, 22 cã:</a:t>
            </a:r>
            <a:endParaRPr lang="en-US" sz="2400">
              <a:latin typeface=".VnTime" pitchFamily="34" charset="0"/>
            </a:endParaRPr>
          </a:p>
        </p:txBody>
      </p:sp>
      <p:graphicFrame>
        <p:nvGraphicFramePr>
          <p:cNvPr id="10305" name="Group 65"/>
          <p:cNvGraphicFramePr>
            <a:graphicFrameLocks noGrp="1"/>
          </p:cNvGraphicFramePr>
          <p:nvPr/>
        </p:nvGraphicFramePr>
        <p:xfrm>
          <a:off x="228600" y="1314450"/>
          <a:ext cx="8686800" cy="5413248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a)Tõ ng÷ chØ trÝ thøc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b)Tõ ng÷ chØ ho¹t ®éng cña trÝ thøc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228600" y="161925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b¸c häc, tiÕn sÜ,</a:t>
            </a:r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4572000" y="161925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nghiªn cøu khoa häc,</a:t>
            </a:r>
          </a:p>
        </p:txBody>
      </p:sp>
      <p:sp>
        <p:nvSpPr>
          <p:cNvPr id="10288" name="Text Box 48"/>
          <p:cNvSpPr txBox="1">
            <a:spLocks noChangeArrowheads="1"/>
          </p:cNvSpPr>
          <p:nvPr/>
        </p:nvSpPr>
        <p:spPr bwMode="auto">
          <a:xfrm>
            <a:off x="4632325" y="3067050"/>
            <a:ext cx="549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91" name="Text Box 51"/>
          <p:cNvSpPr txBox="1">
            <a:spLocks noChangeArrowheads="1"/>
          </p:cNvSpPr>
          <p:nvPr/>
        </p:nvSpPr>
        <p:spPr bwMode="auto">
          <a:xfrm>
            <a:off x="2286000" y="161925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th«ng th¸i,</a:t>
            </a:r>
          </a:p>
        </p:txBody>
      </p:sp>
      <p:sp>
        <p:nvSpPr>
          <p:cNvPr id="10292" name="Text Box 52"/>
          <p:cNvSpPr txBox="1">
            <a:spLocks noChangeArrowheads="1"/>
          </p:cNvSpPr>
          <p:nvPr/>
        </p:nvSpPr>
        <p:spPr bwMode="auto">
          <a:xfrm>
            <a:off x="228600" y="192405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nghiªn cøu</a:t>
            </a:r>
          </a:p>
        </p:txBody>
      </p:sp>
      <p:sp>
        <p:nvSpPr>
          <p:cNvPr id="10294" name="Text Box 54"/>
          <p:cNvSpPr txBox="1">
            <a:spLocks noChangeArrowheads="1"/>
          </p:cNvSpPr>
          <p:nvPr/>
        </p:nvSpPr>
        <p:spPr bwMode="auto">
          <a:xfrm>
            <a:off x="6934200" y="161925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.VnTim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3" grpId="0"/>
      <p:bldP spid="10278" grpId="0"/>
      <p:bldP spid="10291" grpId="0"/>
      <p:bldP spid="102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G_28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2" t="59314" r="4112"/>
          <a:stretch>
            <a:fillRect/>
          </a:stretch>
        </p:blipFill>
        <p:spPr bwMode="auto">
          <a:xfrm>
            <a:off x="533400" y="533400"/>
            <a:ext cx="8229600" cy="56546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4" descr="A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Bµi 1:Trong nh÷ng bµi tËp ®äc, chÝnh t¶ ®· häc ë c¸c tuÇn 21, 22 cã:</a:t>
            </a:r>
            <a:endParaRPr lang="en-US" sz="2400">
              <a:latin typeface=".VnTime" pitchFamily="34" charset="0"/>
            </a:endParaRPr>
          </a:p>
        </p:txBody>
      </p:sp>
      <p:graphicFrame>
        <p:nvGraphicFramePr>
          <p:cNvPr id="25650" name="Group 50"/>
          <p:cNvGraphicFramePr>
            <a:graphicFrameLocks noGrp="1"/>
          </p:cNvGraphicFramePr>
          <p:nvPr/>
        </p:nvGraphicFramePr>
        <p:xfrm>
          <a:off x="228600" y="1219200"/>
          <a:ext cx="8686800" cy="5417058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a) Tõ ng÷ chØ trÝ thøc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b)Tõ ng÷ chØ ho¹t ®éng cña trÝ thøc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29" name="Text Box 29"/>
          <p:cNvSpPr txBox="1">
            <a:spLocks noChangeArrowheads="1"/>
          </p:cNvSpPr>
          <p:nvPr/>
        </p:nvSpPr>
        <p:spPr bwMode="auto">
          <a:xfrm>
            <a:off x="228600" y="17526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b¸c häc, tiÕn sÜ,</a:t>
            </a:r>
          </a:p>
        </p:txBody>
      </p:sp>
      <p:sp>
        <p:nvSpPr>
          <p:cNvPr id="25630" name="Text Box 30"/>
          <p:cNvSpPr txBox="1">
            <a:spLocks noChangeArrowheads="1"/>
          </p:cNvSpPr>
          <p:nvPr/>
        </p:nvSpPr>
        <p:spPr bwMode="auto">
          <a:xfrm>
            <a:off x="4572000" y="189547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nghiªn cøu khoa häc,</a:t>
            </a:r>
          </a:p>
        </p:txBody>
      </p:sp>
      <p:sp>
        <p:nvSpPr>
          <p:cNvPr id="25631" name="Text Box 31"/>
          <p:cNvSpPr txBox="1">
            <a:spLocks noChangeArrowheads="1"/>
          </p:cNvSpPr>
          <p:nvPr/>
        </p:nvSpPr>
        <p:spPr bwMode="auto">
          <a:xfrm>
            <a:off x="228600" y="25908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kü s­,</a:t>
            </a:r>
          </a:p>
        </p:txBody>
      </p:sp>
      <p:sp>
        <p:nvSpPr>
          <p:cNvPr id="25632" name="Text Box 32"/>
          <p:cNvSpPr txBox="1">
            <a:spLocks noChangeArrowheads="1"/>
          </p:cNvSpPr>
          <p:nvPr/>
        </p:nvSpPr>
        <p:spPr bwMode="auto">
          <a:xfrm>
            <a:off x="4572000" y="2686050"/>
            <a:ext cx="426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nghiªn cøu khoa häc, chÕ t¹o m¸y mãc, b¾c cÇu,</a:t>
            </a:r>
          </a:p>
        </p:txBody>
      </p:sp>
      <p:sp>
        <p:nvSpPr>
          <p:cNvPr id="25638" name="Text Box 38"/>
          <p:cNvSpPr txBox="1">
            <a:spLocks noChangeArrowheads="1"/>
          </p:cNvSpPr>
          <p:nvPr/>
        </p:nvSpPr>
        <p:spPr bwMode="auto">
          <a:xfrm>
            <a:off x="2286000" y="17526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th«ng th¸i,</a:t>
            </a:r>
          </a:p>
        </p:txBody>
      </p:sp>
      <p:sp>
        <p:nvSpPr>
          <p:cNvPr id="25639" name="Text Box 39"/>
          <p:cNvSpPr txBox="1">
            <a:spLocks noChangeArrowheads="1"/>
          </p:cNvSpPr>
          <p:nvPr/>
        </p:nvSpPr>
        <p:spPr bwMode="auto">
          <a:xfrm>
            <a:off x="228600" y="20574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nghiªn cøu</a:t>
            </a:r>
          </a:p>
        </p:txBody>
      </p:sp>
      <p:sp>
        <p:nvSpPr>
          <p:cNvPr id="25640" name="Text Box 40"/>
          <p:cNvSpPr txBox="1">
            <a:spLocks noChangeArrowheads="1"/>
          </p:cNvSpPr>
          <p:nvPr/>
        </p:nvSpPr>
        <p:spPr bwMode="auto">
          <a:xfrm>
            <a:off x="914400" y="25908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ph¸t minh</a:t>
            </a:r>
          </a:p>
        </p:txBody>
      </p:sp>
      <p:sp>
        <p:nvSpPr>
          <p:cNvPr id="25641" name="Text Box 41"/>
          <p:cNvSpPr txBox="1">
            <a:spLocks noChangeArrowheads="1"/>
          </p:cNvSpPr>
          <p:nvPr/>
        </p:nvSpPr>
        <p:spPr bwMode="auto">
          <a:xfrm>
            <a:off x="6934200" y="28194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.VnTim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1" grpId="0"/>
      <p:bldP spid="25632" grpId="0"/>
      <p:bldP spid="256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xh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14375"/>
            <a:ext cx="4114800" cy="5534025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IMG_28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5" t="11067" r="5182" b="44524"/>
          <a:stretch>
            <a:fillRect/>
          </a:stretch>
        </p:blipFill>
        <p:spPr bwMode="auto">
          <a:xfrm>
            <a:off x="228600" y="714375"/>
            <a:ext cx="4267200" cy="55626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2" name="Picture 4" descr="A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.VnTime" pitchFamily="34" charset="0"/>
              </a:rPr>
              <a:t>Bµi 1:Trong nh÷ng bµi tËp ®äc, chÝnh t¶ ®· häc ë c¸c tuÇn 21, 22 cã:</a:t>
            </a:r>
            <a:endParaRPr lang="en-US" sz="2400">
              <a:latin typeface=".VnTime" pitchFamily="34" charset="0"/>
            </a:endParaRPr>
          </a:p>
        </p:txBody>
      </p:sp>
      <p:graphicFrame>
        <p:nvGraphicFramePr>
          <p:cNvPr id="37894" name="Group 6"/>
          <p:cNvGraphicFramePr>
            <a:graphicFrameLocks noGrp="1"/>
          </p:cNvGraphicFramePr>
          <p:nvPr/>
        </p:nvGraphicFramePr>
        <p:xfrm>
          <a:off x="228600" y="1219200"/>
          <a:ext cx="8686800" cy="5417058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a) Tõ ng÷ chØ trÝ thøc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b)Tõ ng÷ chØ ho¹t ®éng cña trÝ thøc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228600" y="17526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b¸c häc, tiÕn sÜ,</a:t>
            </a:r>
          </a:p>
        </p:txBody>
      </p:sp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4572000" y="189547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nghiªn cøu khoa häc,</a:t>
            </a:r>
          </a:p>
        </p:txBody>
      </p:sp>
      <p:sp>
        <p:nvSpPr>
          <p:cNvPr id="37919" name="Text Box 31"/>
          <p:cNvSpPr txBox="1">
            <a:spLocks noChangeArrowheads="1"/>
          </p:cNvSpPr>
          <p:nvPr/>
        </p:nvSpPr>
        <p:spPr bwMode="auto">
          <a:xfrm>
            <a:off x="228600" y="25908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kü s­,</a:t>
            </a:r>
          </a:p>
        </p:txBody>
      </p:sp>
      <p:sp>
        <p:nvSpPr>
          <p:cNvPr id="37920" name="Text Box 32"/>
          <p:cNvSpPr txBox="1">
            <a:spLocks noChangeArrowheads="1"/>
          </p:cNvSpPr>
          <p:nvPr/>
        </p:nvSpPr>
        <p:spPr bwMode="auto">
          <a:xfrm>
            <a:off x="4572000" y="2686050"/>
            <a:ext cx="426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nghiªn cøu khoa häc, chÕ t¹o m¸y mãc, b¾c cÇu,</a:t>
            </a:r>
          </a:p>
        </p:txBody>
      </p:sp>
      <p:sp>
        <p:nvSpPr>
          <p:cNvPr id="37921" name="Text Box 33"/>
          <p:cNvSpPr txBox="1">
            <a:spLocks noChangeArrowheads="1"/>
          </p:cNvSpPr>
          <p:nvPr/>
        </p:nvSpPr>
        <p:spPr bwMode="auto">
          <a:xfrm>
            <a:off x="2286000" y="17526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th«ng th¸i,</a:t>
            </a:r>
          </a:p>
        </p:txBody>
      </p:sp>
      <p:sp>
        <p:nvSpPr>
          <p:cNvPr id="37922" name="Text Box 34"/>
          <p:cNvSpPr txBox="1">
            <a:spLocks noChangeArrowheads="1"/>
          </p:cNvSpPr>
          <p:nvPr/>
        </p:nvSpPr>
        <p:spPr bwMode="auto">
          <a:xfrm>
            <a:off x="228600" y="20574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nghiªn cøu</a:t>
            </a:r>
          </a:p>
        </p:txBody>
      </p:sp>
      <p:sp>
        <p:nvSpPr>
          <p:cNvPr id="37923" name="Text Box 35"/>
          <p:cNvSpPr txBox="1">
            <a:spLocks noChangeArrowheads="1"/>
          </p:cNvSpPr>
          <p:nvPr/>
        </p:nvSpPr>
        <p:spPr bwMode="auto">
          <a:xfrm>
            <a:off x="914400" y="25908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nhµ ph¸t minh</a:t>
            </a:r>
          </a:p>
        </p:txBody>
      </p:sp>
      <p:sp>
        <p:nvSpPr>
          <p:cNvPr id="37924" name="Text Box 36"/>
          <p:cNvSpPr txBox="1">
            <a:spLocks noChangeArrowheads="1"/>
          </p:cNvSpPr>
          <p:nvPr/>
        </p:nvSpPr>
        <p:spPr bwMode="auto">
          <a:xfrm>
            <a:off x="6934200" y="28194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.VnTime" pitchFamily="34" charset="0"/>
            </a:endParaRPr>
          </a:p>
        </p:txBody>
      </p:sp>
      <p:sp>
        <p:nvSpPr>
          <p:cNvPr id="37925" name="Text Box 37"/>
          <p:cNvSpPr txBox="1">
            <a:spLocks noChangeArrowheads="1"/>
          </p:cNvSpPr>
          <p:nvPr/>
        </p:nvSpPr>
        <p:spPr bwMode="auto">
          <a:xfrm>
            <a:off x="228600" y="38862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b¸c sÜ,</a:t>
            </a: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4572000" y="3886200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ch÷a bÖnh, chÕ thuèc ch÷a bÖnh</a:t>
            </a:r>
          </a:p>
        </p:txBody>
      </p:sp>
      <p:sp>
        <p:nvSpPr>
          <p:cNvPr id="37927" name="Text Box 39"/>
          <p:cNvSpPr txBox="1">
            <a:spLocks noChangeArrowheads="1"/>
          </p:cNvSpPr>
          <p:nvPr/>
        </p:nvSpPr>
        <p:spPr bwMode="auto">
          <a:xfrm>
            <a:off x="914400" y="3886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.VnTime" pitchFamily="34" charset="0"/>
              </a:rPr>
              <a:t>d­îc sÜ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25" grpId="0"/>
      <p:bldP spid="37926" grpId="0"/>
      <p:bldP spid="379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IMG_28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12062" r="52467" b="44626"/>
          <a:stretch>
            <a:fillRect/>
          </a:stretch>
        </p:blipFill>
        <p:spPr bwMode="auto">
          <a:xfrm>
            <a:off x="609600" y="381000"/>
            <a:ext cx="8001000" cy="60198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35090"/>
  <p:tag name="VIOLETTITLE" val="MRVT: Sáng tạo, dấu phẩy, dấu chấm, chấm hỏi"/>
  <p:tag name="VIOLETLESSON" val="22"/>
  <p:tag name="VIOLETCATID" val="8048914"/>
  <p:tag name="VIOLETSUBJECT" val="Luyện từ và câu 3"/>
  <p:tag name="VIOLETAUTHORID" val="1227179"/>
  <p:tag name="VIOLETAUTHORNAME" val="Phan Gia Phước"/>
  <p:tag name="VIOLETAUTHORAVATAR" val="no_avatar.jpg"/>
  <p:tag name="VIOLETAUTHORADDRESS" val="Trường tiểu học số 2 Thị Trấn Sịa - Thừa Thiên Huế"/>
  <p:tag name="VIOLETDATE" val="2012-11-02 13:57:51"/>
  <p:tag name="VIOLETHIT" val="141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718</Words>
  <Application>Microsoft Office PowerPoint</Application>
  <PresentationFormat>On-screen Show (4:3)</PresentationFormat>
  <Paragraphs>96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.VnTimeH</vt:lpstr>
      <vt:lpstr>.VnTime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34TRIEUKHUC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Huy Khanh</dc:creator>
  <cp:lastModifiedBy>Microsoft</cp:lastModifiedBy>
  <cp:revision>42</cp:revision>
  <dcterms:created xsi:type="dcterms:W3CDTF">2011-01-11T13:04:42Z</dcterms:created>
  <dcterms:modified xsi:type="dcterms:W3CDTF">2018-01-24T03:09:14Z</dcterms:modified>
</cp:coreProperties>
</file>