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262" r:id="rId3"/>
    <p:sldId id="308" r:id="rId4"/>
    <p:sldId id="261" r:id="rId5"/>
    <p:sldId id="307" r:id="rId6"/>
    <p:sldId id="309" r:id="rId7"/>
    <p:sldId id="310" r:id="rId8"/>
    <p:sldId id="311" r:id="rId9"/>
    <p:sldId id="312" r:id="rId10"/>
    <p:sldId id="313" r:id="rId11"/>
    <p:sldId id="314" r:id="rId12"/>
    <p:sldId id="315" r:id="rId13"/>
    <p:sldId id="324" r:id="rId14"/>
    <p:sldId id="316" r:id="rId15"/>
    <p:sldId id="325" r:id="rId16"/>
    <p:sldId id="326" r:id="rId17"/>
    <p:sldId id="327" r:id="rId18"/>
    <p:sldId id="328" r:id="rId19"/>
    <p:sldId id="329" r:id="rId20"/>
    <p:sldId id="330" r:id="rId21"/>
    <p:sldId id="317" r:id="rId22"/>
    <p:sldId id="318" r:id="rId23"/>
    <p:sldId id="319" r:id="rId24"/>
    <p:sldId id="320" r:id="rId25"/>
    <p:sldId id="321" r:id="rId26"/>
    <p:sldId id="323" r:id="rId27"/>
    <p:sldId id="265" r:id="rId28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C1A"/>
    <a:srgbClr val="EEC376"/>
    <a:srgbClr val="45410F"/>
    <a:srgbClr val="FF00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4660"/>
  </p:normalViewPr>
  <p:slideViewPr>
    <p:cSldViewPr>
      <p:cViewPr varScale="1">
        <p:scale>
          <a:sx n="70" d="100"/>
          <a:sy n="70" d="100"/>
        </p:scale>
        <p:origin x="50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279BE-34CE-4BE1-9E61-FE1BA543B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9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038BE-125B-472D-8684-9E86648E5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6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461F6-76E6-4654-80A1-44793719B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9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4BD40-0E41-4F76-996B-D2CFF57FB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5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B4872-A83D-460D-A417-44BC67FA9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6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FBB9D2-1CD6-4E49-8041-77B589B7B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0C42B-A690-44C3-A130-DB45F5A9E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2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2B4162-5826-48EC-BEAC-A9CB61534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2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B6499-D317-4A6A-932C-73201A825C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0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0D156-6D1B-4F66-A755-6FA1900DE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30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481-4AAF-457B-80B6-03A5B4F08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9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BB6FC34-522D-4171-9845-278E390DC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304800" y="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7200">
                <a:solidFill>
                  <a:schemeClr val="hlink"/>
                </a:solidFill>
                <a:latin typeface="Times New Roman" pitchFamily="18" charset="0"/>
              </a:rPr>
              <a:t>Chào mừng quý thầy cô về dự hội giảng</a:t>
            </a:r>
          </a:p>
          <a:p>
            <a:pPr eaLnBrk="1" hangingPunct="1">
              <a:spcBef>
                <a:spcPct val="50000"/>
              </a:spcBef>
            </a:pPr>
            <a:endParaRPr lang="en-US" altLang="vi-VN" sz="6000">
              <a:solidFill>
                <a:srgbClr val="E6DC1A"/>
              </a:solidFill>
              <a:latin typeface="Times New Roman" pitchFamily="18" charset="0"/>
            </a:endParaRPr>
          </a:p>
        </p:txBody>
      </p:sp>
      <p:pic>
        <p:nvPicPr>
          <p:cNvPr id="2051" name="Picture 18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-6096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9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0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1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6096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2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4572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23"/>
          <p:cNvSpPr txBox="1">
            <a:spLocks noChangeArrowheads="1"/>
          </p:cNvSpPr>
          <p:nvPr/>
        </p:nvSpPr>
        <p:spPr bwMode="auto">
          <a:xfrm>
            <a:off x="1219200" y="2362200"/>
            <a:ext cx="6248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FF66FF"/>
                </a:solidFill>
                <a:latin typeface="Times New Roman" pitchFamily="18" charset="0"/>
              </a:rPr>
              <a:t>MÔN: TỰ NHIÊN VÀ XÃ HỘI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FF66FF"/>
                </a:solidFill>
                <a:latin typeface="Times New Roman" pitchFamily="18" charset="0"/>
              </a:rPr>
              <a:t>LỚP : </a:t>
            </a:r>
            <a:r>
              <a:rPr lang="en-US" altLang="vi-VN" sz="3200" dirty="0" smtClean="0">
                <a:solidFill>
                  <a:srgbClr val="FF66FF"/>
                </a:solidFill>
                <a:latin typeface="Times New Roman" pitchFamily="18" charset="0"/>
              </a:rPr>
              <a:t>3A </a:t>
            </a:r>
          </a:p>
        </p:txBody>
      </p:sp>
      <p:pic>
        <p:nvPicPr>
          <p:cNvPr id="2057" name="Picture 26" descr="WaterLily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-45720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28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9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32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33" descr="blumen-pflanzen11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43400"/>
            <a:ext cx="2425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1828800" y="586740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Thăm viện bảo tàng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685800" y="5791200"/>
            <a:ext cx="8153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itchFamily="18" charset="0"/>
              </a:rPr>
              <a:t>Thăm gia đình thương binh, liệt sĩ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990600" y="5562600"/>
            <a:ext cx="7467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Chăm sóc đài tưởng niệm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762000" y="3048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400">
                <a:solidFill>
                  <a:srgbClr val="E6DC1A"/>
                </a:solidFill>
                <a:latin typeface="Times New Roman" pitchFamily="18" charset="0"/>
              </a:rPr>
              <a:t>LÀM VIỆC CÁ NHÂN</a:t>
            </a:r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0" y="1981200"/>
            <a:ext cx="9144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vi-VN" sz="4800">
                <a:solidFill>
                  <a:schemeClr val="bg1"/>
                </a:solidFill>
                <a:latin typeface="Times New Roman" pitchFamily="18" charset="0"/>
              </a:rPr>
              <a:t>Hãy giới thiệu  một số hoạt động ở trường mà em được tham gia?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228600" y="0"/>
            <a:ext cx="91440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5400">
                <a:solidFill>
                  <a:srgbClr val="FF0000"/>
                </a:solidFill>
                <a:latin typeface="Times New Roman" pitchFamily="18" charset="0"/>
              </a:rPr>
              <a:t>MỘT SỐ HOẠT ĐỘNG DIỄN RA Ở TRƯỜNG</a:t>
            </a:r>
          </a:p>
        </p:txBody>
      </p:sp>
      <p:pic>
        <p:nvPicPr>
          <p:cNvPr id="15363" name="Picture 5" descr="IMG_14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286000"/>
            <a:ext cx="15240000" cy="114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0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781800" y="4572000"/>
            <a:ext cx="2362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800">
                <a:latin typeface="Times New Roman" pitchFamily="18" charset="0"/>
              </a:rPr>
              <a:t>=</a:t>
            </a:r>
          </a:p>
        </p:txBody>
      </p:sp>
      <p:sp>
        <p:nvSpPr>
          <p:cNvPr id="3076" name="Text Box 17"/>
          <p:cNvSpPr txBox="1">
            <a:spLocks noChangeArrowheads="1"/>
          </p:cNvSpPr>
          <p:nvPr/>
        </p:nvSpPr>
        <p:spPr bwMode="auto">
          <a:xfrm>
            <a:off x="228600" y="533400"/>
            <a:ext cx="891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3077" name="AutoShape 21"/>
          <p:cNvSpPr>
            <a:spLocks noChangeArrowheads="1"/>
          </p:cNvSpPr>
          <p:nvPr/>
        </p:nvSpPr>
        <p:spPr bwMode="auto">
          <a:xfrm>
            <a:off x="304800" y="381000"/>
            <a:ext cx="8229600" cy="2209800"/>
          </a:xfrm>
          <a:prstGeom prst="cloudCallout">
            <a:avLst>
              <a:gd name="adj1" fmla="val -9028"/>
              <a:gd name="adj2" fmla="val 114153"/>
            </a:avLst>
          </a:prstGeom>
          <a:solidFill>
            <a:srgbClr val="E7B7E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vi-VN" altLang="vi-VN"/>
          </a:p>
        </p:txBody>
      </p:sp>
      <p:sp>
        <p:nvSpPr>
          <p:cNvPr id="3078" name="Text Box 22"/>
          <p:cNvSpPr txBox="1">
            <a:spLocks noChangeArrowheads="1"/>
          </p:cNvSpPr>
          <p:nvPr/>
        </p:nvSpPr>
        <p:spPr bwMode="auto">
          <a:xfrm>
            <a:off x="1295400" y="914400"/>
            <a:ext cx="67056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6600">
                <a:solidFill>
                  <a:srgbClr val="FF3300"/>
                </a:solidFill>
                <a:latin typeface="Times New Roman" pitchFamily="18" charset="0"/>
              </a:rPr>
              <a:t>Kiểm tra bài cũ?</a:t>
            </a:r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228600" y="4191000"/>
            <a:ext cx="868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1) </a:t>
            </a:r>
            <a:r>
              <a:rPr lang="en-US" altLang="vi-VN" sz="4000">
                <a:solidFill>
                  <a:schemeClr val="bg1"/>
                </a:solidFill>
                <a:latin typeface="Times New Roman" pitchFamily="18" charset="0"/>
              </a:rPr>
              <a:t>Hãy kể tên các môn học mà em được học ở trường</a:t>
            </a: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?</a:t>
            </a: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228600" y="4191000"/>
            <a:ext cx="868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2) </a:t>
            </a:r>
            <a:r>
              <a:rPr lang="en-US" altLang="vi-VN" sz="4000">
                <a:solidFill>
                  <a:schemeClr val="bg1"/>
                </a:solidFill>
                <a:latin typeface="Times New Roman" pitchFamily="18" charset="0"/>
              </a:rPr>
              <a:t>Hãy nói tên một môn học mà em thích nhất và giải thích vì sao? </a:t>
            </a:r>
          </a:p>
        </p:txBody>
      </p:sp>
      <p:sp>
        <p:nvSpPr>
          <p:cNvPr id="5145" name="Text Box 25"/>
          <p:cNvSpPr txBox="1">
            <a:spLocks noChangeArrowheads="1"/>
          </p:cNvSpPr>
          <p:nvPr/>
        </p:nvSpPr>
        <p:spPr bwMode="auto">
          <a:xfrm>
            <a:off x="228600" y="4267200"/>
            <a:ext cx="86868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3) </a:t>
            </a:r>
            <a:r>
              <a:rPr lang="en-US" altLang="vi-VN" sz="4000">
                <a:solidFill>
                  <a:schemeClr val="bg1"/>
                </a:solidFill>
                <a:latin typeface="Times New Roman" pitchFamily="18" charset="0"/>
              </a:rPr>
              <a:t>Em cần học tập với thái độ như thế nào để đạt được kết quả tốt</a:t>
            </a:r>
            <a:r>
              <a:rPr lang="en-US" altLang="vi-VN" sz="4000">
                <a:solidFill>
                  <a:schemeClr val="bg1"/>
                </a:solidFill>
                <a:latin typeface="VNI-Times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" dur="1"/>
                                        <p:tgtEl>
                                          <p:spTgt spid="51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/>
      <p:bldP spid="5143" grpId="1"/>
      <p:bldP spid="5144" grpId="0"/>
      <p:bldP spid="5144" grpId="1"/>
      <p:bldP spid="51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IMG_14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IMG_14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IMG_14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IMG_14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IMG_14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IMG_14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066800" y="609600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 u="sng">
                <a:solidFill>
                  <a:schemeClr val="bg1"/>
                </a:solidFill>
                <a:latin typeface="Times New Roman" pitchFamily="18" charset="0"/>
              </a:rPr>
              <a:t>Tự nhiên và Xã hội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0" y="1371600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800">
                <a:solidFill>
                  <a:srgbClr val="FF0000"/>
                </a:solidFill>
                <a:latin typeface="Times New Roman" pitchFamily="18" charset="0"/>
              </a:rPr>
              <a:t>Một số hoạt động ở trường (tt)</a:t>
            </a:r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0" y="2209800"/>
            <a:ext cx="91440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>
                <a:solidFill>
                  <a:schemeClr val="bg1"/>
                </a:solidFill>
                <a:latin typeface="Times New Roman" pitchFamily="18" charset="0"/>
              </a:rPr>
              <a:t>Ngoài hoạt động học tập, chúng ta còn tham gia một số hoạt động do nhà trường tổ chức như: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3600">
                <a:solidFill>
                  <a:schemeClr val="bg1"/>
                </a:solidFill>
                <a:latin typeface="Times New Roman" pitchFamily="18" charset="0"/>
              </a:rPr>
              <a:t>Vui chơi, giải trí, văn nghệ, thể dục thể thao.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3600">
                <a:solidFill>
                  <a:schemeClr val="bg1"/>
                </a:solidFill>
                <a:latin typeface="Times New Roman" pitchFamily="18" charset="0"/>
              </a:rPr>
              <a:t> Làm vệ sinh, trồng cây, tưới cây,…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vi-VN" sz="3600">
                <a:solidFill>
                  <a:schemeClr val="bg1"/>
                </a:solidFill>
                <a:latin typeface="Times New Roman" pitchFamily="18" charset="0"/>
              </a:rPr>
              <a:t> Giúp gia đình thương binh, liệt sĩ; giúp người tàn tật, người già,…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9" descr="X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20"/>
          <p:cNvSpPr txBox="1"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>
                <a:solidFill>
                  <a:schemeClr val="bg1"/>
                </a:solidFill>
                <a:latin typeface="Times New Roman" pitchFamily="18" charset="0"/>
              </a:rPr>
              <a:t>Xin chân thành cảm ơn và hẹn gặp lại!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52400" y="0"/>
            <a:ext cx="899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6000">
                <a:solidFill>
                  <a:srgbClr val="FF0000"/>
                </a:solidFill>
                <a:latin typeface="Times New Roman" pitchFamily="18" charset="0"/>
              </a:rPr>
              <a:t>BÀI TẬP TRẮC NGHIỆM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0" y="1143000"/>
            <a:ext cx="914400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Hãy chọn chữ cái trước câu trả lời em cho là đúng nhất: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Hoạt động nào sau đây không phải là hoạt động diễn ra trong giờ học 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 a. Thảo luận nhóm.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 b. Dọn vệ sinh khu vực.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200">
                <a:latin typeface="Times New Roman" pitchFamily="18" charset="0"/>
              </a:rPr>
              <a:t>  c. Trình bày sản phẩm.</a:t>
            </a:r>
          </a:p>
        </p:txBody>
      </p:sp>
      <p:sp>
        <p:nvSpPr>
          <p:cNvPr id="59396" name="Oval 4"/>
          <p:cNvSpPr>
            <a:spLocks noChangeArrowheads="1"/>
          </p:cNvSpPr>
          <p:nvPr/>
        </p:nvSpPr>
        <p:spPr bwMode="auto">
          <a:xfrm>
            <a:off x="152400" y="4343400"/>
            <a:ext cx="457200" cy="609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vi-VN" alt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/>
      <p:bldP spid="593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066800" y="1219200"/>
            <a:ext cx="6934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6000" u="sng">
                <a:solidFill>
                  <a:schemeClr val="bg1"/>
                </a:solidFill>
                <a:latin typeface="Times New Roman" pitchFamily="18" charset="0"/>
              </a:rPr>
              <a:t>Tự nhiên và Xã hội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2438400"/>
            <a:ext cx="91440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6000">
                <a:solidFill>
                  <a:srgbClr val="FF0000"/>
                </a:solidFill>
                <a:latin typeface="Times New Roman" pitchFamily="18" charset="0"/>
              </a:rPr>
              <a:t>Một số hoạt động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6000">
                <a:solidFill>
                  <a:srgbClr val="FF0000"/>
                </a:solidFill>
                <a:latin typeface="Times New Roman" pitchFamily="18" charset="0"/>
              </a:rPr>
              <a:t>ở trường (tt)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2971800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vi-VN" sz="2400" smtClean="0"/>
              <a:t> </a:t>
            </a:r>
            <a:r>
              <a:rPr lang="en-US" altLang="vi-VN" sz="2800" smtClean="0">
                <a:latin typeface="Times New Roman" pitchFamily="18" charset="0"/>
              </a:rPr>
              <a:t>Quan sát 6 hình ở sách giáo khoa trang 48-49, thảo luận nhóm và trả lời các câu hỏi sau: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latin typeface="Times New Roman" pitchFamily="18" charset="0"/>
              </a:rPr>
              <a:t> 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latin typeface="Times New Roman" pitchFamily="18" charset="0"/>
              </a:rPr>
              <a:t> </a:t>
            </a:r>
            <a:r>
              <a:rPr lang="en-US" altLang="vi-VN" smtClean="0">
                <a:solidFill>
                  <a:schemeClr val="accent2"/>
                </a:solidFill>
                <a:latin typeface="Times New Roman" pitchFamily="18" charset="0"/>
              </a:rPr>
              <a:t>- Hình thể hiện hoạt động gì?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solidFill>
                  <a:schemeClr val="accent2"/>
                </a:solidFill>
                <a:latin typeface="Times New Roman" pitchFamily="18" charset="0"/>
              </a:rPr>
              <a:t> - Hoạt động đó diễn ra ở đâu?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solidFill>
                  <a:schemeClr val="accent2"/>
                </a:solidFill>
                <a:latin typeface="Times New Roman" pitchFamily="18" charset="0"/>
              </a:rPr>
              <a:t> - Hoạt động đó có lợi ích gì?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vi-VN" smtClean="0">
                <a:solidFill>
                  <a:schemeClr val="accent2"/>
                </a:solidFill>
                <a:latin typeface="Times New Roman" pitchFamily="18" charset="0"/>
              </a:rPr>
              <a:t> - Thái độ của các bạn trong hình như  thế nào?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vi-VN" sz="280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1143000" y="381000"/>
            <a:ext cx="7239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400">
                <a:solidFill>
                  <a:srgbClr val="FF0000"/>
                </a:solidFill>
                <a:latin typeface="Times New Roman" pitchFamily="18" charset="0"/>
              </a:rPr>
              <a:t>QUAN SÁT-THẢO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83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83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83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83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83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83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4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19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5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3048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2819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3200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200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Oval 8"/>
          <p:cNvSpPr>
            <a:spLocks noChangeArrowheads="1"/>
          </p:cNvSpPr>
          <p:nvPr/>
        </p:nvSpPr>
        <p:spPr bwMode="auto">
          <a:xfrm>
            <a:off x="990600" y="2438400"/>
            <a:ext cx="3810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1</a:t>
            </a:r>
          </a:p>
        </p:txBody>
      </p:sp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3886200" y="2514600"/>
            <a:ext cx="457200" cy="533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2</a:t>
            </a:r>
          </a:p>
        </p:txBody>
      </p:sp>
      <p:sp>
        <p:nvSpPr>
          <p:cNvPr id="7178" name="Oval 10"/>
          <p:cNvSpPr>
            <a:spLocks noChangeArrowheads="1"/>
          </p:cNvSpPr>
          <p:nvPr/>
        </p:nvSpPr>
        <p:spPr bwMode="auto">
          <a:xfrm>
            <a:off x="7086600" y="25908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3</a:t>
            </a:r>
          </a:p>
        </p:txBody>
      </p:sp>
      <p:sp>
        <p:nvSpPr>
          <p:cNvPr id="7179" name="Oval 11"/>
          <p:cNvSpPr>
            <a:spLocks noChangeArrowheads="1"/>
          </p:cNvSpPr>
          <p:nvPr/>
        </p:nvSpPr>
        <p:spPr bwMode="auto">
          <a:xfrm>
            <a:off x="838200" y="60960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4</a:t>
            </a:r>
          </a:p>
        </p:txBody>
      </p:sp>
      <p:sp>
        <p:nvSpPr>
          <p:cNvPr id="7180" name="Oval 12"/>
          <p:cNvSpPr>
            <a:spLocks noChangeArrowheads="1"/>
          </p:cNvSpPr>
          <p:nvPr/>
        </p:nvSpPr>
        <p:spPr bwMode="auto">
          <a:xfrm>
            <a:off x="3657600" y="60960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5</a:t>
            </a:r>
          </a:p>
        </p:txBody>
      </p:sp>
      <p:sp>
        <p:nvSpPr>
          <p:cNvPr id="7181" name="Oval 13"/>
          <p:cNvSpPr>
            <a:spLocks noChangeArrowheads="1"/>
          </p:cNvSpPr>
          <p:nvPr/>
        </p:nvSpPr>
        <p:spPr bwMode="auto">
          <a:xfrm>
            <a:off x="7315200" y="60960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vi-VN"/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4"/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2438400" y="5791200"/>
            <a:ext cx="518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chemeClr val="accent2"/>
                </a:solidFill>
                <a:latin typeface="Times New Roman" pitchFamily="18" charset="0"/>
              </a:rPr>
              <a:t>Đồng diễn thể dục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5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048000" y="541020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752600" y="5638800"/>
            <a:ext cx="5638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chemeClr val="accent2"/>
                </a:solidFill>
                <a:latin typeface="Times New Roman" pitchFamily="18" charset="0"/>
              </a:rPr>
              <a:t>Vui chơi đêm trung thu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  <p:bldP spid="62468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133600" y="5791200"/>
            <a:ext cx="5486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0000FF"/>
                </a:solidFill>
                <a:latin typeface="Times New Roman" pitchFamily="18" charset="0"/>
              </a:rPr>
              <a:t>Biểu diễn văn nghệ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IOLETID" val="11316851"/>
  <p:tag name="VIOLETTITLE" val="HOAT ĐỘNG Ở TRƯỜNG -TNXH LỚP 3"/>
  <p:tag name="VIOLETLESSON" val="23"/>
  <p:tag name="VIOLETCATID" val="8049775"/>
  <p:tag name="VIOLETSUBJECT" val="Tự nhiên và xã hội 3"/>
  <p:tag name="VIOLETAUTHORID" val="9187875"/>
  <p:tag name="VIOLETAUTHORNAME" val="Trần Thị Bích Vân"/>
  <p:tag name="VIOLETAUTHORAVATAR" val="no_avatar.jpg"/>
  <p:tag name="VIOLETAUTHORADDRESS" val="Trường TH Hùng Vương - Đồng Nai"/>
  <p:tag name="VIOLETDATE" val="2014-10-15 21:14:28"/>
  <p:tag name="VIOLETHIT" val="369"/>
  <p:tag name="VIOLETLIKE" val="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373</Words>
  <Application>Microsoft Office PowerPoint</Application>
  <PresentationFormat>On-screen Show (4:3)</PresentationFormat>
  <Paragraphs>46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Times New Roman</vt:lpstr>
      <vt:lpstr>VNI-Times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Điện thoại:0985607656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Lê Hiếu</dc:creator>
  <cp:lastModifiedBy>GiaThuy</cp:lastModifiedBy>
  <cp:revision>92</cp:revision>
  <dcterms:created xsi:type="dcterms:W3CDTF">2099-02-24T19:17:00Z</dcterms:created>
  <dcterms:modified xsi:type="dcterms:W3CDTF">2020-11-30T05:36:24Z</dcterms:modified>
</cp:coreProperties>
</file>