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23"/>
  </p:notesMasterIdLst>
  <p:handoutMasterIdLst>
    <p:handoutMasterId r:id="rId24"/>
  </p:handoutMasterIdLst>
  <p:sldIdLst>
    <p:sldId id="329" r:id="rId2"/>
    <p:sldId id="330" r:id="rId3"/>
    <p:sldId id="331" r:id="rId4"/>
    <p:sldId id="332" r:id="rId5"/>
    <p:sldId id="307" r:id="rId6"/>
    <p:sldId id="334" r:id="rId7"/>
    <p:sldId id="341" r:id="rId8"/>
    <p:sldId id="317" r:id="rId9"/>
    <p:sldId id="345" r:id="rId10"/>
    <p:sldId id="318" r:id="rId11"/>
    <p:sldId id="321" r:id="rId12"/>
    <p:sldId id="335" r:id="rId13"/>
    <p:sldId id="343" r:id="rId14"/>
    <p:sldId id="336" r:id="rId15"/>
    <p:sldId id="344" r:id="rId16"/>
    <p:sldId id="324" r:id="rId17"/>
    <p:sldId id="328" r:id="rId18"/>
    <p:sldId id="273" r:id="rId19"/>
    <p:sldId id="339" r:id="rId20"/>
    <p:sldId id="338" r:id="rId21"/>
    <p:sldId id="340" r:id="rId22"/>
  </p:sldIdLst>
  <p:sldSz cx="9144000" cy="6858000" type="screen4x3"/>
  <p:notesSz cx="7045325" cy="9345613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09900"/>
    <a:srgbClr val="0000FF"/>
    <a:srgbClr val="FF0000"/>
    <a:srgbClr val="FFFF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908" autoAdjust="0"/>
  </p:normalViewPr>
  <p:slideViewPr>
    <p:cSldViewPr>
      <p:cViewPr varScale="1">
        <p:scale>
          <a:sx n="62" d="100"/>
          <a:sy n="62" d="100"/>
        </p:scale>
        <p:origin x="162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276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62" tIns="46831" rIns="93662" bIns="46831" numCol="1" anchor="t" anchorCtr="0" compatLnSpc="1">
            <a:prstTxWarp prst="textNoShape">
              <a:avLst/>
            </a:prstTxWarp>
          </a:bodyPr>
          <a:lstStyle>
            <a:lvl1pPr defTabSz="936625" eaLnBrk="0" hangingPunct="0">
              <a:defRPr sz="1200">
                <a:latin typeface="Verdana" pitchFamily="34" charset="0"/>
              </a:defRPr>
            </a:lvl1pPr>
          </a:lstStyle>
          <a:p>
            <a:endParaRPr lang="en-US" altLang="vi-VN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0975" y="0"/>
            <a:ext cx="305276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62" tIns="46831" rIns="93662" bIns="46831" numCol="1" anchor="t" anchorCtr="0" compatLnSpc="1">
            <a:prstTxWarp prst="textNoShape">
              <a:avLst/>
            </a:prstTxWarp>
          </a:bodyPr>
          <a:lstStyle>
            <a:lvl1pPr algn="r" defTabSz="936625" eaLnBrk="0" hangingPunct="0">
              <a:defRPr sz="1200">
                <a:latin typeface="Verdana" pitchFamily="34" charset="0"/>
              </a:defRPr>
            </a:lvl1pPr>
          </a:lstStyle>
          <a:p>
            <a:fld id="{7557C2B2-6022-427A-B821-2F7FBAA15C40}" type="datetimeFigureOut">
              <a:rPr lang="en-US" altLang="vi-VN"/>
              <a:pPr/>
              <a:t>22-Dec-20</a:t>
            </a:fld>
            <a:endParaRPr lang="en-US" altLang="vi-VN"/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78888"/>
            <a:ext cx="3052763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62" tIns="46831" rIns="93662" bIns="46831" numCol="1" anchor="b" anchorCtr="0" compatLnSpc="1">
            <a:prstTxWarp prst="textNoShape">
              <a:avLst/>
            </a:prstTxWarp>
          </a:bodyPr>
          <a:lstStyle>
            <a:lvl1pPr defTabSz="936625" eaLnBrk="0" hangingPunct="0">
              <a:defRPr sz="1200">
                <a:latin typeface="Verdana" pitchFamily="34" charset="0"/>
              </a:defRPr>
            </a:lvl1pPr>
          </a:lstStyle>
          <a:p>
            <a:endParaRPr lang="en-US" altLang="vi-VN"/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0975" y="8878888"/>
            <a:ext cx="3052763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62" tIns="46831" rIns="93662" bIns="46831" numCol="1" anchor="b" anchorCtr="0" compatLnSpc="1">
            <a:prstTxWarp prst="textNoShape">
              <a:avLst/>
            </a:prstTxWarp>
          </a:bodyPr>
          <a:lstStyle>
            <a:lvl1pPr algn="r" defTabSz="936625" eaLnBrk="0" hangingPunct="0">
              <a:defRPr sz="1200">
                <a:latin typeface="Verdana" pitchFamily="34" charset="0"/>
              </a:defRPr>
            </a:lvl1pPr>
          </a:lstStyle>
          <a:p>
            <a:fld id="{45F0AFF7-B996-4611-B5D5-9AED19C763E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8192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276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Verdana" pitchFamily="34" charset="0"/>
              </a:defRPr>
            </a:lvl1pPr>
          </a:lstStyle>
          <a:p>
            <a:endParaRPr lang="en-US" altLang="vi-VN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0975" y="0"/>
            <a:ext cx="305276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Verdana" pitchFamily="34" charset="0"/>
              </a:defRPr>
            </a:lvl1pPr>
          </a:lstStyle>
          <a:p>
            <a:fld id="{1BCEF1B7-A062-4509-986F-7A0A796CC42C}" type="datetimeFigureOut">
              <a:rPr lang="en-US" altLang="vi-VN"/>
              <a:pPr/>
              <a:t>22-Dec-20</a:t>
            </a:fld>
            <a:endParaRPr lang="en-US" altLang="vi-VN"/>
          </a:p>
        </p:txBody>
      </p:sp>
      <p:sp>
        <p:nvSpPr>
          <p:cNvPr id="191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701675"/>
            <a:ext cx="4672013" cy="3503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1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4850" y="4438650"/>
            <a:ext cx="5635625" cy="420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8888"/>
            <a:ext cx="3052763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Verdana" pitchFamily="34" charset="0"/>
              </a:defRPr>
            </a:lvl1pPr>
          </a:lstStyle>
          <a:p>
            <a:endParaRPr lang="en-US" altLang="vi-VN"/>
          </a:p>
        </p:txBody>
      </p:sp>
      <p:sp>
        <p:nvSpPr>
          <p:cNvPr id="191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0975" y="8878888"/>
            <a:ext cx="3052763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Verdana" pitchFamily="34" charset="0"/>
              </a:defRPr>
            </a:lvl1pPr>
          </a:lstStyle>
          <a:p>
            <a:fld id="{E78F741D-C7FF-4656-99A4-159C8B0B7C3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063355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747577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317618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8D0FBC-A5D0-4AB9-ACD7-5D20621B16F1}" type="datetimeFigureOut">
              <a:rPr lang="en-US" altLang="vi-VN"/>
              <a:pPr/>
              <a:t>22-Dec-20</a:t>
            </a:fld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F8B58-9CA1-440F-9C19-B7D2C9EBFAA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70863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9FA4A5-4A22-4A4F-94EB-1F85C3ABC266}" type="datetimeFigureOut">
              <a:rPr lang="en-US" altLang="vi-VN"/>
              <a:pPr/>
              <a:t>22-Dec-20</a:t>
            </a:fld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E46D3-AE11-428D-9D9C-E86D41D9DC9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86435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D24521-5040-44DA-B890-46A5020C2001}" type="datetimeFigureOut">
              <a:rPr lang="en-US" altLang="vi-VN"/>
              <a:pPr/>
              <a:t>22-Dec-20</a:t>
            </a:fld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DB832-BA8B-4950-9744-2A1EE1EFD15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42058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5124B79-FE07-47D5-90E7-800F90B8F82F}" type="datetimeFigureOut">
              <a:rPr lang="en-US" altLang="vi-VN"/>
              <a:pPr/>
              <a:t>22-Dec-20</a:t>
            </a:fld>
            <a:endParaRPr lang="en-US" alt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FEE8DF2-B45F-4C83-9F8C-F573C299587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3738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44F61A-367A-4200-97B0-B8ABECA343A8}" type="datetimeFigureOut">
              <a:rPr lang="en-US" altLang="vi-VN"/>
              <a:pPr/>
              <a:t>22-Dec-20</a:t>
            </a:fld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90E9C-65DE-4169-8742-E537F24F2D1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56968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E0B7B8-06B0-4C6C-B7C5-EC8B72A88ADB}" type="datetimeFigureOut">
              <a:rPr lang="en-US" altLang="vi-VN"/>
              <a:pPr/>
              <a:t>22-Dec-20</a:t>
            </a:fld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961E2-C265-4297-83AE-993CB236AD7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79936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22520F-E1BC-4FC9-8631-9407448490DB}" type="datetimeFigureOut">
              <a:rPr lang="en-US" altLang="vi-VN"/>
              <a:pPr/>
              <a:t>22-Dec-20</a:t>
            </a:fld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3C733F-5C45-4417-B105-62CC785C2A2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3991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EC8346-78CE-4F3C-B94F-4492241E76E4}" type="datetimeFigureOut">
              <a:rPr lang="en-US" altLang="vi-VN"/>
              <a:pPr/>
              <a:t>22-Dec-20</a:t>
            </a:fld>
            <a:endParaRPr lang="en-US" alt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2C206-399D-4CFA-B29D-E29F8CCB5A2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52373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7F00F9-B997-4CA5-8C65-99E50E543A34}" type="datetimeFigureOut">
              <a:rPr lang="en-US" altLang="vi-VN"/>
              <a:pPr/>
              <a:t>22-Dec-20</a:t>
            </a:fld>
            <a:endParaRPr lang="en-US" alt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AD36C-3A9F-40EF-B792-5A4F7EA1617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440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91A2A2-F782-4396-89EF-17D398DCA813}" type="datetimeFigureOut">
              <a:rPr lang="en-US" altLang="vi-VN"/>
              <a:pPr/>
              <a:t>22-Dec-20</a:t>
            </a:fld>
            <a:endParaRPr lang="en-US" alt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2C719-35A5-4EE3-B969-B9DA3FC0F67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68531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A11B5F-9B83-44EF-9585-41749A53D64B}" type="datetimeFigureOut">
              <a:rPr lang="en-US" altLang="vi-VN"/>
              <a:pPr/>
              <a:t>22-Dec-20</a:t>
            </a:fld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F94791-092F-400A-AE97-9A49CB5F020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14314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9F1C74-78E3-475A-B2FD-40D684DC65E3}" type="datetimeFigureOut">
              <a:rPr lang="en-US" altLang="vi-VN"/>
              <a:pPr/>
              <a:t>22-Dec-20</a:t>
            </a:fld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CD4B1-83EE-47DB-BD2E-A2BD32C7505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16174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F11B671-75D5-4C80-8976-4F4ED305F4F8}" type="datetimeFigureOut">
              <a:rPr lang="en-US" altLang="vi-VN"/>
              <a:pPr/>
              <a:t>22-Dec-20</a:t>
            </a:fld>
            <a:endParaRPr lang="en-US" altLang="vi-VN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vi-VN"/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F6A3D27-4EFE-4E23-8134-AF6751D466B4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G:\DUNG_%20TNXH%20L3\MOV00221.MPG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G:\DUNG_%20TNXH%20L3\MOV00221.MPG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69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57699" name="Picture 3" descr="LIN_0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700" name="Picture 4" descr="LIN_0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76"/>
              <a:ext cx="5760" cy="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701" name="Picture 5" descr="LIN_0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003" y="2141"/>
              <a:ext cx="4128" cy="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702" name="Picture 6" descr="LIN_0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645" y="2132"/>
              <a:ext cx="4128" cy="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7703" name="WordArt 9"/>
          <p:cNvSpPr>
            <a:spLocks noChangeArrowheads="1" noChangeShapeType="1" noTextEdit="1"/>
          </p:cNvSpPr>
          <p:nvPr/>
        </p:nvSpPr>
        <p:spPr bwMode="auto">
          <a:xfrm>
            <a:off x="152400" y="304800"/>
            <a:ext cx="8991600" cy="5576888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732498"/>
                <a:gd name="adj2" fmla="val 77241"/>
              </a:avLst>
            </a:prstTxWarp>
          </a:bodyPr>
          <a:lstStyle/>
          <a:p>
            <a:r>
              <a:rPr lang="vi-VN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Chào mừng quý thầy cô giáo</a:t>
            </a:r>
          </a:p>
        </p:txBody>
      </p:sp>
      <p:sp>
        <p:nvSpPr>
          <p:cNvPr id="157705" name="Text Box 9"/>
          <p:cNvSpPr txBox="1">
            <a:spLocks noChangeArrowheads="1"/>
          </p:cNvSpPr>
          <p:nvPr/>
        </p:nvSpPr>
        <p:spPr bwMode="auto">
          <a:xfrm>
            <a:off x="0" y="33528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Môn: Tự nhiên và xã hội</a:t>
            </a:r>
          </a:p>
        </p:txBody>
      </p:sp>
      <p:pic>
        <p:nvPicPr>
          <p:cNvPr id="157706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07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968" y="4880768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08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62800" y="4884738"/>
            <a:ext cx="1981200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09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06570">
            <a:off x="7162007" y="793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3" grpId="0" animBg="1"/>
      <p:bldP spid="15770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thanhphohatinh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387" name="Picture 3" descr="Nha12tang-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52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88" name="Picture 4" descr="df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7"/>
          <a:stretch>
            <a:fillRect/>
          </a:stretch>
        </p:blipFill>
        <p:spPr bwMode="auto">
          <a:xfrm>
            <a:off x="0" y="3505200"/>
            <a:ext cx="4724400" cy="422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89" name="Picture 5" descr="Hnhnh0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520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48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40"/>
            <a:chExt cx="5760" cy="4320"/>
          </a:xfrm>
        </p:grpSpPr>
        <p:grpSp>
          <p:nvGrpSpPr>
            <p:cNvPr id="148483" name="Group 3"/>
            <p:cNvGrpSpPr>
              <a:grpSpLocks/>
            </p:cNvGrpSpPr>
            <p:nvPr/>
          </p:nvGrpSpPr>
          <p:grpSpPr bwMode="auto">
            <a:xfrm>
              <a:off x="0" y="40"/>
              <a:ext cx="5760" cy="4320"/>
              <a:chOff x="0" y="40"/>
              <a:chExt cx="5760" cy="4320"/>
            </a:xfrm>
          </p:grpSpPr>
          <p:pic>
            <p:nvPicPr>
              <p:cNvPr id="148484" name="Picture 4" descr="88_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0"/>
                <a:ext cx="5760" cy="43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8485" name="Picture 5" descr="88_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591" t="95277" r="16145" b="-533"/>
              <a:stretch>
                <a:fillRect/>
              </a:stretch>
            </p:blipFill>
            <p:spPr bwMode="auto">
              <a:xfrm>
                <a:off x="1292" y="3974"/>
                <a:ext cx="3356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48486" name="Picture 6" descr="88_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144" b="46736"/>
            <a:stretch>
              <a:fillRect/>
            </a:stretch>
          </p:blipFill>
          <p:spPr bwMode="auto">
            <a:xfrm>
              <a:off x="0" y="164"/>
              <a:ext cx="5760" cy="4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48488" name="chim242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imes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489" name="chim243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imes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2057400" y="320675"/>
            <a:ext cx="4716463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vi-VN" sz="3700" u="sng">
                <a:solidFill>
                  <a:srgbClr val="0000FF"/>
                </a:solidFill>
                <a:latin typeface="Times New Roman" pitchFamily="18" charset="0"/>
              </a:rPr>
              <a:t>Tự nhiên và xã hội</a:t>
            </a:r>
            <a:endParaRPr lang="en-US" altLang="vi-VN" sz="37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1295400" y="952500"/>
            <a:ext cx="6372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vi-VN" sz="3200" b="1">
                <a:solidFill>
                  <a:srgbClr val="FF6600"/>
                </a:solidFill>
                <a:latin typeface=".VnAvant" pitchFamily="34" charset="0"/>
              </a:rPr>
              <a:t>Bµi 32 : Lµng quª vµ ®« thÞ</a:t>
            </a:r>
          </a:p>
        </p:txBody>
      </p:sp>
      <p:sp>
        <p:nvSpPr>
          <p:cNvPr id="148493" name="Text Box 13"/>
          <p:cNvSpPr txBox="1">
            <a:spLocks noChangeArrowheads="1"/>
          </p:cNvSpPr>
          <p:nvPr/>
        </p:nvSpPr>
        <p:spPr bwMode="auto">
          <a:xfrm>
            <a:off x="457200" y="1252538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800" b="1" baseline="-25000">
                <a:latin typeface=".VnTime" pitchFamily="34" charset="0"/>
              </a:rPr>
              <a:t>II. </a:t>
            </a:r>
            <a:r>
              <a:rPr lang="en-US" altLang="vi-VN" sz="4800" b="1" baseline="-25000">
                <a:latin typeface="Times New Roman" pitchFamily="18" charset="0"/>
              </a:rPr>
              <a:t>Hoạt  động chủ yếu của người dân sống ở làng quê và đô thị</a:t>
            </a:r>
          </a:p>
        </p:txBody>
      </p:sp>
      <p:sp>
        <p:nvSpPr>
          <p:cNvPr id="148494" name="Text Box 14"/>
          <p:cNvSpPr txBox="1">
            <a:spLocks noChangeArrowheads="1"/>
          </p:cNvSpPr>
          <p:nvPr/>
        </p:nvSpPr>
        <p:spPr bwMode="auto">
          <a:xfrm>
            <a:off x="533400" y="28956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 sz="4800" b="1" baseline="-25000">
              <a:latin typeface="Times New Roman" pitchFamily="18" charset="0"/>
            </a:endParaRPr>
          </a:p>
        </p:txBody>
      </p:sp>
      <p:graphicFrame>
        <p:nvGraphicFramePr>
          <p:cNvPr id="148533" name="Group 53"/>
          <p:cNvGraphicFramePr>
            <a:graphicFrameLocks noGrp="1"/>
          </p:cNvGraphicFramePr>
          <p:nvPr/>
        </p:nvGraphicFramePr>
        <p:xfrm>
          <a:off x="457200" y="2514600"/>
          <a:ext cx="8382000" cy="4267200"/>
        </p:xfrm>
        <a:graphic>
          <a:graphicData uri="http://schemas.openxmlformats.org/drawingml/2006/table">
            <a:tbl>
              <a:tblPr/>
              <a:tblGrid>
                <a:gridCol w="2257425"/>
                <a:gridCol w="2792413"/>
                <a:gridCol w="3332162"/>
              </a:tblGrid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vi-VN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Sự khác biệt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vi-VN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Làng quê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vi-VN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Đô thị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46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Hoạt động chủ yếu của người dân</a:t>
                      </a:r>
                      <a:endParaRPr kumimoji="0" lang="vi-VN" altLang="vi-VN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[[¬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2667000" y="3124200"/>
            <a:ext cx="3048000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rgbClr val="0000FF"/>
                </a:solidFill>
                <a:latin typeface="Times New Roman" pitchFamily="18" charset="0"/>
              </a:rPr>
              <a:t>- Trồng trọt;</a:t>
            </a:r>
          </a:p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rgbClr val="0000FF"/>
                </a:solidFill>
                <a:latin typeface="Times New Roman" pitchFamily="18" charset="0"/>
              </a:rPr>
              <a:t>- Chăn nuôi;</a:t>
            </a:r>
          </a:p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rgbClr val="0000FF"/>
                </a:solidFill>
                <a:latin typeface="Times New Roman" pitchFamily="18" charset="0"/>
              </a:rPr>
              <a:t>- Làm ruộng;</a:t>
            </a:r>
          </a:p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rgbClr val="0000FF"/>
                </a:solidFill>
                <a:latin typeface="Times New Roman" pitchFamily="18" charset="0"/>
              </a:rPr>
              <a:t>- Nghề thủ công;…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5486400" y="3008313"/>
            <a:ext cx="3352800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rgbClr val="0000FF"/>
                </a:solidFill>
                <a:latin typeface="Times New Roman" pitchFamily="18" charset="0"/>
              </a:rPr>
              <a:t>-</a:t>
            </a:r>
            <a:r>
              <a:rPr lang="en-US" altLang="vi-VN" sz="3200" b="1">
                <a:solidFill>
                  <a:srgbClr val="0000FF"/>
                </a:solidFill>
                <a:latin typeface="Times New Roman" pitchFamily="18" charset="0"/>
              </a:rPr>
              <a:t>Làm việc trong nhà máy, xí nghiệp;</a:t>
            </a:r>
          </a:p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rgbClr val="0000FF"/>
                </a:solidFill>
                <a:latin typeface="Times New Roman" pitchFamily="18" charset="0"/>
              </a:rPr>
              <a:t>-Làm việc trong các công sở , cửa hàng…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2" fill="hold"/>
                                        <p:tgtEl>
                                          <p:spTgt spid="1484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3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32" fill="hold"/>
                                        <p:tgtEl>
                                          <p:spTgt spid="1484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8488"/>
                </p:tgtEl>
              </p:cMediaNode>
            </p:audio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8489"/>
                </p:tgtEl>
              </p:cMediaNode>
            </p:audio>
          </p:childTnLst>
        </p:cTn>
      </p:par>
    </p:tnLst>
    <p:bldLst>
      <p:bldP spid="13330" grpId="0"/>
      <p:bldP spid="133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89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40"/>
            <a:chExt cx="5760" cy="4320"/>
          </a:xfrm>
        </p:grpSpPr>
        <p:grpSp>
          <p:nvGrpSpPr>
            <p:cNvPr id="165891" name="Group 3"/>
            <p:cNvGrpSpPr>
              <a:grpSpLocks/>
            </p:cNvGrpSpPr>
            <p:nvPr/>
          </p:nvGrpSpPr>
          <p:grpSpPr bwMode="auto">
            <a:xfrm>
              <a:off x="0" y="40"/>
              <a:ext cx="5760" cy="4320"/>
              <a:chOff x="0" y="40"/>
              <a:chExt cx="5760" cy="4320"/>
            </a:xfrm>
          </p:grpSpPr>
          <p:pic>
            <p:nvPicPr>
              <p:cNvPr id="165892" name="Picture 4" descr="88_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0"/>
                <a:ext cx="5760" cy="43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5893" name="Picture 5" descr="88_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591" t="95277" r="16145" b="-533"/>
              <a:stretch>
                <a:fillRect/>
              </a:stretch>
            </p:blipFill>
            <p:spPr bwMode="auto">
              <a:xfrm>
                <a:off x="1292" y="3974"/>
                <a:ext cx="3356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65894" name="Picture 6" descr="88_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144" b="46736"/>
            <a:stretch>
              <a:fillRect/>
            </a:stretch>
          </p:blipFill>
          <p:spPr bwMode="auto">
            <a:xfrm>
              <a:off x="0" y="164"/>
              <a:ext cx="5760" cy="4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5895" name="Picture 7" descr="j02321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5"/>
            <a:ext cx="1655763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6" name="chim249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imes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897" name="chim251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imes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898" name="Rectangle 10"/>
          <p:cNvSpPr>
            <a:spLocks noChangeArrowheads="1"/>
          </p:cNvSpPr>
          <p:nvPr/>
        </p:nvSpPr>
        <p:spPr bwMode="auto">
          <a:xfrm>
            <a:off x="2057400" y="609600"/>
            <a:ext cx="4716463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vi-VN" sz="3700" u="sng">
                <a:solidFill>
                  <a:srgbClr val="0000FF"/>
                </a:solidFill>
                <a:latin typeface="Times New Roman" pitchFamily="18" charset="0"/>
              </a:rPr>
              <a:t>Tự nhiên và xã hội</a:t>
            </a:r>
            <a:endParaRPr lang="en-US" altLang="vi-VN" sz="37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65899" name="Rectangle 11"/>
          <p:cNvSpPr>
            <a:spLocks noChangeArrowheads="1"/>
          </p:cNvSpPr>
          <p:nvPr/>
        </p:nvSpPr>
        <p:spPr bwMode="auto">
          <a:xfrm>
            <a:off x="838200" y="0"/>
            <a:ext cx="7861300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endParaRPr lang="en-US" altLang="vi-VN" sz="37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65900" name="Rectangle 12"/>
          <p:cNvSpPr>
            <a:spLocks noChangeArrowheads="1"/>
          </p:cNvSpPr>
          <p:nvPr/>
        </p:nvSpPr>
        <p:spPr bwMode="auto">
          <a:xfrm>
            <a:off x="1295400" y="1138238"/>
            <a:ext cx="63722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vi-VN" sz="3200" b="1">
                <a:solidFill>
                  <a:srgbClr val="FF6600"/>
                </a:solidFill>
                <a:latin typeface=".VnAvant" pitchFamily="34" charset="0"/>
              </a:rPr>
              <a:t>Bµi 32 : Lµng quª vµ ®« thÞ</a:t>
            </a:r>
          </a:p>
        </p:txBody>
      </p:sp>
      <p:sp>
        <p:nvSpPr>
          <p:cNvPr id="165901" name="Text Box 13"/>
          <p:cNvSpPr txBox="1">
            <a:spLocks noChangeArrowheads="1"/>
          </p:cNvSpPr>
          <p:nvPr/>
        </p:nvSpPr>
        <p:spPr bwMode="auto">
          <a:xfrm>
            <a:off x="533400" y="28956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 sz="4800" b="1" baseline="-25000">
              <a:latin typeface="Times New Roman" pitchFamily="18" charset="0"/>
            </a:endParaRPr>
          </a:p>
        </p:txBody>
      </p:sp>
      <p:sp>
        <p:nvSpPr>
          <p:cNvPr id="165902" name="Rectangle 14"/>
          <p:cNvSpPr>
            <a:spLocks noChangeArrowheads="1"/>
          </p:cNvSpPr>
          <p:nvPr/>
        </p:nvSpPr>
        <p:spPr bwMode="auto">
          <a:xfrm>
            <a:off x="685800" y="2895600"/>
            <a:ext cx="8077200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en-US" altLang="vi-VN" sz="3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Ở làng quê, người dân thường sống bằng nghề trồng trọt, chăn nuôi, chài lưới, các nghề thủ công …</a:t>
            </a:r>
          </a:p>
          <a:p>
            <a:r>
              <a:rPr lang="en-US" altLang="vi-VN" sz="3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Ở đô thị, người dân thường đi làm trong các công sở, cửa hàng, nhà máy …</a:t>
            </a:r>
          </a:p>
          <a:p>
            <a:pPr>
              <a:spcBef>
                <a:spcPct val="20000"/>
              </a:spcBef>
            </a:pPr>
            <a:endParaRPr lang="en-US" altLang="vi-VN" sz="30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5903" name="Text Box 15"/>
          <p:cNvSpPr txBox="1">
            <a:spLocks noChangeArrowheads="1"/>
          </p:cNvSpPr>
          <p:nvPr/>
        </p:nvSpPr>
        <p:spPr bwMode="auto">
          <a:xfrm>
            <a:off x="304800" y="1693863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800" b="1" baseline="-25000">
                <a:latin typeface=".VnTime" pitchFamily="34" charset="0"/>
              </a:rPr>
              <a:t>II. </a:t>
            </a:r>
            <a:r>
              <a:rPr lang="en-US" altLang="vi-VN" sz="4800" b="1" baseline="-25000">
                <a:latin typeface="Times New Roman" pitchFamily="18" charset="0"/>
              </a:rPr>
              <a:t>Hoạt  động chủ yếu của người dân sống ở làng quê và đô thị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2" fill="hold"/>
                                        <p:tgtEl>
                                          <p:spTgt spid="1658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32" fill="hold"/>
                                        <p:tgtEl>
                                          <p:spTgt spid="1658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65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5896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5897"/>
                </p:tgtEl>
              </p:cMediaNode>
            </p:audio>
          </p:childTnLst>
        </p:cTn>
      </p:par>
    </p:tnLst>
    <p:bldLst>
      <p:bldP spid="16590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1251" name="Picture 3" descr="Vuot-qua-ret-hai-bang-giong-lua-ngan-ngay-19832-1"/>
          <p:cNvPicPr>
            <a:picLocks noChangeAspect="1" noChangeArrowheads="1"/>
          </p:cNvPicPr>
          <p:nvPr/>
        </p:nvPicPr>
        <p:blipFill>
          <a:blip r:embed="rId3">
            <a:lum brigh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252" name="Picture 4" descr="070901-nghe-dan-d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253" name="Picture 5" descr="Image128'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2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255" name="Picture 7" descr="BO-STRA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 descr="Vuot-qua-ret-hai-bang-giong-lua-ngan-ngay-19832-1"/>
          <p:cNvPicPr>
            <a:picLocks noChangeAspect="1" noChangeArrowheads="1"/>
          </p:cNvPicPr>
          <p:nvPr/>
        </p:nvPicPr>
        <p:blipFill>
          <a:blip r:embed="rId2">
            <a:lum brigh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3581400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915" name="Picture 3" descr="BO-STR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05200"/>
            <a:ext cx="4495800" cy="33528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916" name="Picture 4" descr="070901-nghe-dan-d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35052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9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46482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 descr="KLXG1P7PRD_d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275" name="Picture 3" descr="duyen%20ban%20h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276" name="Picture 4" descr="untitl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KLXG1P7PRD_d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34290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579" name="Picture 3" descr="duyen%20ban%20h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495800" cy="3490913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580" name="Picture 4" descr="untitl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00425"/>
            <a:ext cx="4572000" cy="3457575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581" name="Picture 14" descr="Ngân hà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67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40"/>
            <a:chExt cx="5760" cy="4320"/>
          </a:xfrm>
        </p:grpSpPr>
        <p:grpSp>
          <p:nvGrpSpPr>
            <p:cNvPr id="156675" name="Group 3"/>
            <p:cNvGrpSpPr>
              <a:grpSpLocks/>
            </p:cNvGrpSpPr>
            <p:nvPr/>
          </p:nvGrpSpPr>
          <p:grpSpPr bwMode="auto">
            <a:xfrm>
              <a:off x="0" y="40"/>
              <a:ext cx="5760" cy="4320"/>
              <a:chOff x="0" y="40"/>
              <a:chExt cx="5760" cy="4320"/>
            </a:xfrm>
          </p:grpSpPr>
          <p:pic>
            <p:nvPicPr>
              <p:cNvPr id="156676" name="Picture 4" descr="88_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0"/>
                <a:ext cx="5760" cy="43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6677" name="Picture 5" descr="88_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591" t="95277" r="16145" b="-533"/>
              <a:stretch>
                <a:fillRect/>
              </a:stretch>
            </p:blipFill>
            <p:spPr bwMode="auto">
              <a:xfrm>
                <a:off x="1292" y="3974"/>
                <a:ext cx="3356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56678" name="Picture 6" descr="88_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144" b="46736"/>
            <a:stretch>
              <a:fillRect/>
            </a:stretch>
          </p:blipFill>
          <p:spPr bwMode="auto">
            <a:xfrm>
              <a:off x="0" y="164"/>
              <a:ext cx="5760" cy="4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56680" name="chim253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imes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681" name="chim254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imes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682" name="Rectangle 10"/>
          <p:cNvSpPr>
            <a:spLocks noChangeArrowheads="1"/>
          </p:cNvSpPr>
          <p:nvPr/>
        </p:nvSpPr>
        <p:spPr bwMode="auto">
          <a:xfrm>
            <a:off x="2057400" y="609600"/>
            <a:ext cx="4716463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vi-VN" sz="3700" u="sng">
                <a:solidFill>
                  <a:srgbClr val="0000FF"/>
                </a:solidFill>
                <a:latin typeface="Times New Roman" pitchFamily="18" charset="0"/>
              </a:rPr>
              <a:t>Tự nhiên và xã hội</a:t>
            </a:r>
            <a:endParaRPr lang="en-US" altLang="vi-VN" sz="37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56684" name="Rectangle 12"/>
          <p:cNvSpPr>
            <a:spLocks noChangeArrowheads="1"/>
          </p:cNvSpPr>
          <p:nvPr/>
        </p:nvSpPr>
        <p:spPr bwMode="auto">
          <a:xfrm>
            <a:off x="1295400" y="1138238"/>
            <a:ext cx="63722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vi-VN" sz="3200" b="1">
                <a:solidFill>
                  <a:srgbClr val="FF6600"/>
                </a:solidFill>
                <a:latin typeface=".VnAvant" pitchFamily="34" charset="0"/>
              </a:rPr>
              <a:t>Bµi 32 : Lµng quª vµ ®« thÞ</a:t>
            </a:r>
          </a:p>
        </p:txBody>
      </p:sp>
      <p:sp>
        <p:nvSpPr>
          <p:cNvPr id="156685" name="Text Box 13"/>
          <p:cNvSpPr txBox="1">
            <a:spLocks noChangeArrowheads="1"/>
          </p:cNvSpPr>
          <p:nvPr/>
        </p:nvSpPr>
        <p:spPr bwMode="auto">
          <a:xfrm>
            <a:off x="533400" y="28956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 sz="4800" b="1" baseline="-25000">
              <a:latin typeface="Times New Roman" pitchFamily="18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04800" y="1676400"/>
            <a:ext cx="8458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398463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449263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611188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7747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7747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7747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7747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7747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buFontTx/>
              <a:buChar char="-"/>
            </a:pPr>
            <a:r>
              <a:rPr lang="en-US" altLang="vi-VN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Ở làng quê, người dân thường sống bằng nghề trồng trọt, chăn nuôi, chài lưới, các nghề thủ công …; xung quanh nhà thường có  vườn cây, chuồng trại …; đường làng nhỏ, ít người và xe cộ qua lại. </a:t>
            </a:r>
          </a:p>
          <a:p>
            <a:pPr algn="l">
              <a:buFontTx/>
              <a:buChar char="-"/>
            </a:pPr>
            <a:r>
              <a:rPr lang="en-US" altLang="vi-VN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Ở đô thị, người dân thường đi làm trong các công sở, cửa hàng, nhà máy …; nhà ở tập  trung san sát, đường phố có nhiều người và xe cộ đi lại.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2" fill="hold"/>
                                        <p:tgtEl>
                                          <p:spTgt spid="1566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32" fill="hold"/>
                                        <p:tgtEl>
                                          <p:spTgt spid="1566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6680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6681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1524000" y="0"/>
            <a:ext cx="5943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vi-VN" sz="4000" b="1">
                <a:solidFill>
                  <a:srgbClr val="990000"/>
                </a:solidFill>
                <a:latin typeface="Times New Roman" pitchFamily="18" charset="0"/>
              </a:rPr>
              <a:t>Trò chơi : Đúng, sai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381000" y="838200"/>
            <a:ext cx="7162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 eaLnBrk="0" hangingPunct="0"/>
            <a:r>
              <a:rPr lang="en-US" altLang="vi-VN" sz="3200" b="1">
                <a:solidFill>
                  <a:srgbClr val="0000FF"/>
                </a:solidFill>
                <a:latin typeface="Times New Roman" pitchFamily="18" charset="0"/>
              </a:rPr>
              <a:t>*Ở đô thị, người dân thường đi làm trong </a:t>
            </a:r>
          </a:p>
          <a:p>
            <a:pPr algn="just" eaLnBrk="0" hangingPunct="0"/>
            <a:r>
              <a:rPr lang="en-US" altLang="vi-VN" sz="3200" b="1">
                <a:solidFill>
                  <a:srgbClr val="0000FF"/>
                </a:solidFill>
                <a:latin typeface="Times New Roman" pitchFamily="18" charset="0"/>
              </a:rPr>
              <a:t>các công sở, cửa hàng, nhà máy,...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304800" y="1676400"/>
            <a:ext cx="7086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 eaLnBrk="0" hangingPunct="0"/>
            <a:r>
              <a:rPr lang="en-US" altLang="vi-VN" sz="3200" b="1">
                <a:solidFill>
                  <a:srgbClr val="0000FF"/>
                </a:solidFill>
                <a:latin typeface="Times New Roman" pitchFamily="18" charset="0"/>
              </a:rPr>
              <a:t>*Ở làng quê ít vườn cây, nhà cửa san sát.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304800" y="2895600"/>
            <a:ext cx="716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altLang="vi-VN" sz="3200" b="1">
                <a:solidFill>
                  <a:srgbClr val="0000FF"/>
                </a:solidFill>
                <a:latin typeface="Times New Roman" pitchFamily="18" charset="0"/>
              </a:rPr>
              <a:t>*Ở làng quê hoạt động chủ yếu là buôn </a:t>
            </a:r>
          </a:p>
          <a:p>
            <a:pPr eaLnBrk="0" hangingPunct="0"/>
            <a:r>
              <a:rPr lang="en-US" altLang="vi-VN" sz="3200" b="1">
                <a:solidFill>
                  <a:srgbClr val="0000FF"/>
                </a:solidFill>
                <a:latin typeface="Times New Roman" pitchFamily="18" charset="0"/>
              </a:rPr>
              <a:t>bán, làm việc tại các nhà máy, công sở,..  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381000" y="4267200"/>
            <a:ext cx="6934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 eaLnBrk="0" hangingPunct="0"/>
            <a:r>
              <a:rPr lang="en-US" altLang="vi-VN" sz="3200" b="1">
                <a:solidFill>
                  <a:srgbClr val="0000FF"/>
                </a:solidFill>
                <a:latin typeface="Times New Roman" pitchFamily="18" charset="0"/>
              </a:rPr>
              <a:t>*Ở làng quê, đường sá nhỏ, ít người và </a:t>
            </a:r>
          </a:p>
          <a:p>
            <a:pPr algn="just" eaLnBrk="0" hangingPunct="0"/>
            <a:r>
              <a:rPr lang="en-US" altLang="vi-VN" sz="3200" b="1">
                <a:solidFill>
                  <a:srgbClr val="0000FF"/>
                </a:solidFill>
                <a:latin typeface="Times New Roman" pitchFamily="18" charset="0"/>
              </a:rPr>
              <a:t>xe cộ qua lại. </a:t>
            </a:r>
          </a:p>
          <a:p>
            <a:pPr algn="just" eaLnBrk="0" hangingPunct="0"/>
            <a:endParaRPr lang="en-US" altLang="vi-VN" sz="32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7867650" y="838200"/>
            <a:ext cx="10668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7848600" y="1981200"/>
            <a:ext cx="10668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7847013" y="3155950"/>
            <a:ext cx="10668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7854950" y="4343400"/>
            <a:ext cx="10668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7950200" y="990600"/>
            <a:ext cx="838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vi-VN" sz="4800">
                <a:solidFill>
                  <a:srgbClr val="FF0000"/>
                </a:solidFill>
                <a:latin typeface="Times New Roman" pitchFamily="18" charset="0"/>
              </a:rPr>
              <a:t>Đ</a:t>
            </a:r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7924800" y="2133600"/>
            <a:ext cx="91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vi-VN" sz="4800">
                <a:solidFill>
                  <a:srgbClr val="FF0000"/>
                </a:solidFill>
                <a:latin typeface="Times New Roman" pitchFamily="18" charset="0"/>
              </a:rPr>
              <a:t>S</a:t>
            </a:r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7924800" y="3200400"/>
            <a:ext cx="914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vi-VN" sz="4800">
                <a:solidFill>
                  <a:srgbClr val="FF0000"/>
                </a:solidFill>
                <a:latin typeface="Times New Roman" pitchFamily="18" charset="0"/>
              </a:rPr>
              <a:t>S</a:t>
            </a:r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 flipH="1">
            <a:off x="7848600" y="4419600"/>
            <a:ext cx="990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vi-VN" sz="4800">
                <a:solidFill>
                  <a:srgbClr val="FF0000"/>
                </a:solidFill>
                <a:latin typeface="Times New Roman" pitchFamily="18" charset="0"/>
              </a:rPr>
              <a:t>Đ</a:t>
            </a:r>
          </a:p>
        </p:txBody>
      </p:sp>
      <p:pic>
        <p:nvPicPr>
          <p:cNvPr id="54288" name="Picture 16" descr="bunny_thumping_foot_md_clr"/>
          <p:cNvPicPr>
            <a:picLocks noChangeAspect="1" noChangeArrowheads="1" noCrop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107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381000" y="5257800"/>
            <a:ext cx="6934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 eaLnBrk="0" hangingPunct="0"/>
            <a:r>
              <a:rPr lang="en-US" altLang="vi-VN" sz="3200" b="1">
                <a:solidFill>
                  <a:srgbClr val="0000FF"/>
                </a:solidFill>
                <a:latin typeface="Times New Roman" pitchFamily="18" charset="0"/>
              </a:rPr>
              <a:t>*Ở đô thị, đường phố có rất nhiều người </a:t>
            </a:r>
          </a:p>
          <a:p>
            <a:pPr algn="just" eaLnBrk="0" hangingPunct="0"/>
            <a:r>
              <a:rPr lang="en-US" altLang="vi-VN" sz="3200" b="1">
                <a:solidFill>
                  <a:srgbClr val="0000FF"/>
                </a:solidFill>
                <a:latin typeface="Times New Roman" pitchFamily="18" charset="0"/>
              </a:rPr>
              <a:t>Và xe cộ đi lại.</a:t>
            </a:r>
          </a:p>
        </p:txBody>
      </p:sp>
      <p:sp>
        <p:nvSpPr>
          <p:cNvPr id="54290" name="Rectangle 18"/>
          <p:cNvSpPr>
            <a:spLocks noChangeArrowheads="1"/>
          </p:cNvSpPr>
          <p:nvPr/>
        </p:nvSpPr>
        <p:spPr bwMode="auto">
          <a:xfrm flipH="1">
            <a:off x="7924800" y="5562600"/>
            <a:ext cx="914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vi-VN" sz="4800">
                <a:solidFill>
                  <a:srgbClr val="FF0000"/>
                </a:solidFill>
                <a:latin typeface="Times New Roman" pitchFamily="18" charset="0"/>
              </a:rPr>
              <a:t>Đ</a:t>
            </a:r>
          </a:p>
        </p:txBody>
      </p:sp>
      <p:sp>
        <p:nvSpPr>
          <p:cNvPr id="54291" name="Rectangle 19"/>
          <p:cNvSpPr>
            <a:spLocks noChangeArrowheads="1"/>
          </p:cNvSpPr>
          <p:nvPr/>
        </p:nvSpPr>
        <p:spPr bwMode="auto">
          <a:xfrm>
            <a:off x="7862888" y="5465763"/>
            <a:ext cx="10668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10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10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10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/>
      <p:bldP spid="54276" grpId="0"/>
      <p:bldP spid="54277" grpId="0"/>
      <p:bldP spid="54278" grpId="0"/>
      <p:bldP spid="54279" grpId="0" animBg="1"/>
      <p:bldP spid="54280" grpId="0" animBg="1"/>
      <p:bldP spid="54281" grpId="0" animBg="1"/>
      <p:bldP spid="54282" grpId="0" animBg="1"/>
      <p:bldP spid="54283" grpId="0"/>
      <p:bldP spid="54284" grpId="0"/>
      <p:bldP spid="54285" grpId="0"/>
      <p:bldP spid="54286" grpId="0"/>
      <p:bldP spid="54289" grpId="0"/>
      <p:bldP spid="54290" grpId="0"/>
      <p:bldP spid="5429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98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40"/>
            <a:chExt cx="5760" cy="4320"/>
          </a:xfrm>
        </p:grpSpPr>
        <p:grpSp>
          <p:nvGrpSpPr>
            <p:cNvPr id="169987" name="Group 3"/>
            <p:cNvGrpSpPr>
              <a:grpSpLocks/>
            </p:cNvGrpSpPr>
            <p:nvPr/>
          </p:nvGrpSpPr>
          <p:grpSpPr bwMode="auto">
            <a:xfrm>
              <a:off x="0" y="40"/>
              <a:ext cx="5760" cy="4320"/>
              <a:chOff x="0" y="40"/>
              <a:chExt cx="5760" cy="4320"/>
            </a:xfrm>
          </p:grpSpPr>
          <p:pic>
            <p:nvPicPr>
              <p:cNvPr id="169988" name="Picture 4" descr="88_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0"/>
                <a:ext cx="5760" cy="43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9989" name="Picture 5" descr="88_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591" t="95277" r="16145" b="-533"/>
              <a:stretch>
                <a:fillRect/>
              </a:stretch>
            </p:blipFill>
            <p:spPr bwMode="auto">
              <a:xfrm>
                <a:off x="1292" y="3974"/>
                <a:ext cx="3356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69990" name="Picture 6" descr="88_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144" b="46736"/>
            <a:stretch>
              <a:fillRect/>
            </a:stretch>
          </p:blipFill>
          <p:spPr bwMode="auto">
            <a:xfrm>
              <a:off x="0" y="164"/>
              <a:ext cx="5760" cy="4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9991" name="chim257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imes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992" name="chim259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imes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93" name="Rectangle 9"/>
          <p:cNvSpPr>
            <a:spLocks noChangeArrowheads="1"/>
          </p:cNvSpPr>
          <p:nvPr/>
        </p:nvSpPr>
        <p:spPr bwMode="auto">
          <a:xfrm>
            <a:off x="2057400" y="609600"/>
            <a:ext cx="4716463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vi-VN" sz="3700" u="sng">
                <a:solidFill>
                  <a:srgbClr val="0000FF"/>
                </a:solidFill>
                <a:latin typeface="Times New Roman" pitchFamily="18" charset="0"/>
              </a:rPr>
              <a:t>Tự nhiên và xã hội</a:t>
            </a:r>
            <a:endParaRPr lang="en-US" altLang="vi-VN" sz="37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69995" name="Rectangle 11"/>
          <p:cNvSpPr>
            <a:spLocks noChangeArrowheads="1"/>
          </p:cNvSpPr>
          <p:nvPr/>
        </p:nvSpPr>
        <p:spPr bwMode="auto">
          <a:xfrm>
            <a:off x="1295400" y="1138238"/>
            <a:ext cx="63722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vi-VN" sz="3200" b="1">
                <a:solidFill>
                  <a:srgbClr val="FF6600"/>
                </a:solidFill>
                <a:latin typeface=".VnAvant" pitchFamily="34" charset="0"/>
              </a:rPr>
              <a:t>Bµi 32 : Lµng quª vµ ®« thÞ</a:t>
            </a:r>
          </a:p>
        </p:txBody>
      </p:sp>
      <p:sp>
        <p:nvSpPr>
          <p:cNvPr id="169996" name="Text Box 12"/>
          <p:cNvSpPr txBox="1">
            <a:spLocks noChangeArrowheads="1"/>
          </p:cNvSpPr>
          <p:nvPr/>
        </p:nvSpPr>
        <p:spPr bwMode="auto">
          <a:xfrm>
            <a:off x="533400" y="28956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 sz="4800" b="1" baseline="-25000">
              <a:latin typeface="Times New Roman" pitchFamily="18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04800" y="1676400"/>
            <a:ext cx="8458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398463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449263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611188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7747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7747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7747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7747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7747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vi-VN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 Ở làng quê, xung quanh nhà thường có  vườn cây, chuồng trại … Đường làng nhỏ, ít người và xe cộ qua lại. Người dân thường sống bằng nghề trồng trọt, chăn nuôi, chài lưới, các nghề thủ công …</a:t>
            </a:r>
          </a:p>
          <a:p>
            <a:pPr algn="l">
              <a:buFont typeface="Wingdings" pitchFamily="2" charset="2"/>
              <a:buNone/>
            </a:pPr>
            <a:r>
              <a:rPr lang="en-US" altLang="vi-VN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 Ở đô thị, nhà ở tập  trung san sát, đường phố có nhiều người và xe cộ đi lại. Người dân thường đi làm trong các công sở, cửa hàng, nhà máy …</a:t>
            </a:r>
          </a:p>
          <a:p>
            <a:pPr algn="l"/>
            <a:endParaRPr lang="en-US" altLang="vi-VN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2" fill="hold"/>
                                        <p:tgtEl>
                                          <p:spTgt spid="1699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32" fill="hold"/>
                                        <p:tgtEl>
                                          <p:spTgt spid="1699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9991"/>
                </p:tgtEl>
              </p:cMediaNode>
            </p:audio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999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72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40"/>
            <a:chExt cx="5760" cy="4320"/>
          </a:xfrm>
        </p:grpSpPr>
        <p:grpSp>
          <p:nvGrpSpPr>
            <p:cNvPr id="158723" name="Group 3"/>
            <p:cNvGrpSpPr>
              <a:grpSpLocks/>
            </p:cNvGrpSpPr>
            <p:nvPr/>
          </p:nvGrpSpPr>
          <p:grpSpPr bwMode="auto">
            <a:xfrm>
              <a:off x="0" y="40"/>
              <a:ext cx="5760" cy="4320"/>
              <a:chOff x="0" y="40"/>
              <a:chExt cx="5760" cy="4320"/>
            </a:xfrm>
          </p:grpSpPr>
          <p:pic>
            <p:nvPicPr>
              <p:cNvPr id="158724" name="Picture 4" descr="88_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0"/>
                <a:ext cx="5760" cy="43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8725" name="Picture 5" descr="88_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591" t="95277" r="16145" b="-533"/>
              <a:stretch>
                <a:fillRect/>
              </a:stretch>
            </p:blipFill>
            <p:spPr bwMode="auto">
              <a:xfrm>
                <a:off x="1292" y="3974"/>
                <a:ext cx="3356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58726" name="Picture 6" descr="88_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144" b="46736"/>
            <a:stretch>
              <a:fillRect/>
            </a:stretch>
          </p:blipFill>
          <p:spPr bwMode="auto">
            <a:xfrm>
              <a:off x="0" y="164"/>
              <a:ext cx="5760" cy="4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58727" name="Picture 7" descr="j02321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5"/>
            <a:ext cx="1655763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28" name="chim229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imes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729" name="chim232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imes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730" name="Rectangle 10"/>
          <p:cNvSpPr>
            <a:spLocks noChangeArrowheads="1"/>
          </p:cNvSpPr>
          <p:nvPr/>
        </p:nvSpPr>
        <p:spPr bwMode="auto">
          <a:xfrm>
            <a:off x="2057400" y="609600"/>
            <a:ext cx="4716463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vi-VN" sz="3700" u="sng">
                <a:solidFill>
                  <a:srgbClr val="0000FF"/>
                </a:solidFill>
                <a:latin typeface="Times New Roman" pitchFamily="18" charset="0"/>
              </a:rPr>
              <a:t>Tự nhiên và xã hội</a:t>
            </a:r>
            <a:endParaRPr lang="en-US" altLang="vi-VN" sz="37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58732" name="Rectangle 12"/>
          <p:cNvSpPr>
            <a:spLocks noChangeArrowheads="1"/>
          </p:cNvSpPr>
          <p:nvPr/>
        </p:nvSpPr>
        <p:spPr bwMode="auto">
          <a:xfrm>
            <a:off x="1295400" y="1447800"/>
            <a:ext cx="6372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vi-VN" sz="3200" b="1">
                <a:solidFill>
                  <a:srgbClr val="FF6600"/>
                </a:solidFill>
                <a:latin typeface=".VnAvant" pitchFamily="34" charset="0"/>
              </a:rPr>
              <a:t>Bµi 32 : Lµng quª vµ ®« thÞ</a:t>
            </a:r>
          </a:p>
        </p:txBody>
      </p:sp>
      <p:sp>
        <p:nvSpPr>
          <p:cNvPr id="158733" name="Text Box 13"/>
          <p:cNvSpPr txBox="1">
            <a:spLocks noChangeArrowheads="1"/>
          </p:cNvSpPr>
          <p:nvPr/>
        </p:nvSpPr>
        <p:spPr bwMode="auto">
          <a:xfrm>
            <a:off x="457200" y="2057400"/>
            <a:ext cx="678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800" b="1" baseline="-25000">
                <a:latin typeface=".VnTime" pitchFamily="34" charset="0"/>
              </a:rPr>
              <a:t>I. Sù kh¸c biÖt gi÷a lµng quª vµ ®« thÞ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2" fill="hold"/>
                                        <p:tgtEl>
                                          <p:spTgt spid="1587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32" fill="hold"/>
                                        <p:tgtEl>
                                          <p:spTgt spid="1587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8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8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8728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8729"/>
                </p:tgtEl>
              </p:cMediaNode>
            </p:audio>
          </p:childTnLst>
        </p:cTn>
      </p:par>
    </p:tnLst>
    <p:bldLst>
      <p:bldP spid="158732" grpId="0"/>
      <p:bldP spid="1587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 descr="Anh dep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963" name="WordArt 3"/>
          <p:cNvSpPr>
            <a:spLocks noChangeArrowheads="1" noChangeShapeType="1" noTextEdit="1"/>
          </p:cNvSpPr>
          <p:nvPr/>
        </p:nvSpPr>
        <p:spPr bwMode="auto">
          <a:xfrm>
            <a:off x="2057400" y="1524000"/>
            <a:ext cx="4648200" cy="1524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vi-VN" sz="3600" b="1" kern="10">
                <a:ln w="635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Dặn dò</a:t>
            </a:r>
          </a:p>
        </p:txBody>
      </p:sp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1905000" y="25146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vi-VN" altLang="vi-VN"/>
          </a:p>
        </p:txBody>
      </p:sp>
      <p:sp>
        <p:nvSpPr>
          <p:cNvPr id="168965" name="Text Box 5"/>
          <p:cNvSpPr txBox="1">
            <a:spLocks noChangeArrowheads="1"/>
          </p:cNvSpPr>
          <p:nvPr/>
        </p:nvSpPr>
        <p:spPr bwMode="auto">
          <a:xfrm>
            <a:off x="1295400" y="2971800"/>
            <a:ext cx="68580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3600">
                <a:latin typeface="Times New Roman" pitchFamily="18" charset="0"/>
              </a:rPr>
              <a:t>Đọc lại nội dung bài: Làng quê và đô thị.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vi-VN" sz="3600">
                <a:latin typeface="Times New Roman" pitchFamily="18" charset="0"/>
              </a:rPr>
              <a:t>Chuẩn bị bài: An toàn khi đi xe đạp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vi-VN">
                <a:latin typeface="Times New Roman" pitchFamily="18" charset="0"/>
              </a:rPr>
              <a:t>Mục tiêu: </a:t>
            </a:r>
          </a:p>
          <a:p>
            <a:pPr>
              <a:buFontTx/>
              <a:buNone/>
            </a:pPr>
            <a:r>
              <a:rPr lang="en-US" altLang="vi-VN">
                <a:latin typeface="Times New Roman" pitchFamily="18" charset="0"/>
              </a:rPr>
              <a:t>	- Biết được một số đặc điểm của làng quê và đô thị.</a:t>
            </a:r>
          </a:p>
          <a:p>
            <a:pPr>
              <a:buFontTx/>
              <a:buNone/>
            </a:pPr>
            <a:r>
              <a:rPr lang="en-US" altLang="vi-VN">
                <a:latin typeface="Times New Roman" pitchFamily="18" charset="0"/>
              </a:rPr>
              <a:t>   - Nêu được một số đặc điểm của làng quê và đô thị.</a:t>
            </a:r>
          </a:p>
          <a:p>
            <a:pPr>
              <a:buFontTx/>
              <a:buNone/>
            </a:pPr>
            <a:r>
              <a:rPr lang="en-US" altLang="vi-VN">
                <a:latin typeface="Times New Roman" pitchFamily="18" charset="0"/>
              </a:rPr>
              <a:t>   -Thêm yêu quý và gắn bó với nơi mình đang sống.</a:t>
            </a:r>
          </a:p>
          <a:p>
            <a:pPr>
              <a:buFontTx/>
              <a:buNone/>
            </a:pPr>
            <a:r>
              <a:rPr lang="en-US" altLang="vi-VN">
                <a:latin typeface="Times New Roman" pitchFamily="18" charset="0"/>
              </a:rPr>
              <a:t>   -GD KNS: Kĩ năng tìm kiếm và xử lí thông tin, tư duy sáng tạo</a:t>
            </a:r>
          </a:p>
          <a:p>
            <a:pPr>
              <a:buFontTx/>
              <a:buNone/>
            </a:pPr>
            <a:endParaRPr lang="en-US" altLang="vi-VN">
              <a:latin typeface="Times New Roman" pitchFamily="18" charset="0"/>
            </a:endParaRPr>
          </a:p>
          <a:p>
            <a:pPr>
              <a:buFontTx/>
              <a:buNone/>
            </a:pPr>
            <a:endParaRPr lang="en-US" altLang="vi-VN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DSC001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4648200" cy="287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747" name="Oval 3"/>
          <p:cNvSpPr>
            <a:spLocks noChangeArrowheads="1"/>
          </p:cNvSpPr>
          <p:nvPr/>
        </p:nvSpPr>
        <p:spPr bwMode="auto">
          <a:xfrm>
            <a:off x="287338" y="296863"/>
            <a:ext cx="468312" cy="468312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pic>
        <p:nvPicPr>
          <p:cNvPr id="159748" name="Picture 4" descr="DSC0016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338" y="304800"/>
            <a:ext cx="4411662" cy="287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749" name="Oval 5"/>
          <p:cNvSpPr>
            <a:spLocks noChangeArrowheads="1"/>
          </p:cNvSpPr>
          <p:nvPr/>
        </p:nvSpPr>
        <p:spPr bwMode="auto">
          <a:xfrm>
            <a:off x="4608513" y="296863"/>
            <a:ext cx="468312" cy="50323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pic>
        <p:nvPicPr>
          <p:cNvPr id="159750" name="Picture 6" descr="DSC0016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665538"/>
            <a:ext cx="4343400" cy="273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751" name="Oval 7"/>
          <p:cNvSpPr>
            <a:spLocks noChangeArrowheads="1"/>
          </p:cNvSpPr>
          <p:nvPr/>
        </p:nvSpPr>
        <p:spPr bwMode="auto">
          <a:xfrm>
            <a:off x="2514600" y="3429000"/>
            <a:ext cx="503238" cy="395288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323850" y="3033713"/>
            <a:ext cx="4038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itchFamily="18" charset="0"/>
              </a:rPr>
              <a:t>Làng quê đồng bằng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2667000" y="6338888"/>
            <a:ext cx="4038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itchFamily="18" charset="0"/>
              </a:rPr>
              <a:t>Đường sá ở đô thị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4724400" y="3048000"/>
            <a:ext cx="403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itchFamily="18" charset="0"/>
              </a:rPr>
              <a:t>Làng quê miền núi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5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0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animBg="1"/>
      <p:bldP spid="159749" grpId="0" animBg="1"/>
      <p:bldP spid="1597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77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40"/>
            <a:chExt cx="5760" cy="4320"/>
          </a:xfrm>
        </p:grpSpPr>
        <p:grpSp>
          <p:nvGrpSpPr>
            <p:cNvPr id="160771" name="Group 3"/>
            <p:cNvGrpSpPr>
              <a:grpSpLocks/>
            </p:cNvGrpSpPr>
            <p:nvPr/>
          </p:nvGrpSpPr>
          <p:grpSpPr bwMode="auto">
            <a:xfrm>
              <a:off x="0" y="40"/>
              <a:ext cx="5760" cy="4320"/>
              <a:chOff x="0" y="40"/>
              <a:chExt cx="5760" cy="4320"/>
            </a:xfrm>
          </p:grpSpPr>
          <p:pic>
            <p:nvPicPr>
              <p:cNvPr id="160772" name="Picture 4" descr="88_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0"/>
                <a:ext cx="5760" cy="43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0773" name="Picture 5" descr="88_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591" t="95277" r="16145" b="-533"/>
              <a:stretch>
                <a:fillRect/>
              </a:stretch>
            </p:blipFill>
            <p:spPr bwMode="auto">
              <a:xfrm>
                <a:off x="1292" y="3974"/>
                <a:ext cx="3356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60774" name="Picture 6" descr="88_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144" b="46736"/>
            <a:stretch>
              <a:fillRect/>
            </a:stretch>
          </p:blipFill>
          <p:spPr bwMode="auto">
            <a:xfrm>
              <a:off x="0" y="164"/>
              <a:ext cx="5760" cy="4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0775" name="Picture 7" descr="j02321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5"/>
            <a:ext cx="1655763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6" name="chim234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imes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777" name="chim235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imes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778" name="Rectangle 10"/>
          <p:cNvSpPr>
            <a:spLocks noChangeArrowheads="1"/>
          </p:cNvSpPr>
          <p:nvPr/>
        </p:nvSpPr>
        <p:spPr bwMode="auto">
          <a:xfrm>
            <a:off x="2057400" y="609600"/>
            <a:ext cx="4716463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vi-VN" sz="3700" u="sng">
                <a:solidFill>
                  <a:srgbClr val="0000FF"/>
                </a:solidFill>
                <a:latin typeface="Times New Roman" pitchFamily="18" charset="0"/>
              </a:rPr>
              <a:t>Tự nhiên và xã hội</a:t>
            </a:r>
            <a:endParaRPr lang="en-US" altLang="vi-VN" sz="37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60779" name="Rectangle 11"/>
          <p:cNvSpPr>
            <a:spLocks noChangeArrowheads="1"/>
          </p:cNvSpPr>
          <p:nvPr/>
        </p:nvSpPr>
        <p:spPr bwMode="auto">
          <a:xfrm>
            <a:off x="838200" y="0"/>
            <a:ext cx="7861300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endParaRPr lang="en-US" altLang="vi-VN" sz="3700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endParaRPr lang="en-US" altLang="vi-VN" sz="37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60780" name="Rectangle 12"/>
          <p:cNvSpPr>
            <a:spLocks noChangeArrowheads="1"/>
          </p:cNvSpPr>
          <p:nvPr/>
        </p:nvSpPr>
        <p:spPr bwMode="auto">
          <a:xfrm>
            <a:off x="1295400" y="1447800"/>
            <a:ext cx="6372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vi-VN" sz="3200" b="1">
                <a:solidFill>
                  <a:srgbClr val="FF6600"/>
                </a:solidFill>
                <a:latin typeface=".VnAvant" pitchFamily="34" charset="0"/>
              </a:rPr>
              <a:t>Bµi 32 : Lµng quª vµ ®« thÞ</a:t>
            </a:r>
          </a:p>
        </p:txBody>
      </p:sp>
      <p:sp>
        <p:nvSpPr>
          <p:cNvPr id="160781" name="Text Box 13"/>
          <p:cNvSpPr txBox="1">
            <a:spLocks noChangeArrowheads="1"/>
          </p:cNvSpPr>
          <p:nvPr/>
        </p:nvSpPr>
        <p:spPr bwMode="auto">
          <a:xfrm>
            <a:off x="457200" y="2057400"/>
            <a:ext cx="678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800" b="1" baseline="-25000">
                <a:latin typeface=".VnTime" pitchFamily="34" charset="0"/>
              </a:rPr>
              <a:t>I. Sù kh¸c biÖt gi÷a lµng quª vµ ®« thÞ </a:t>
            </a:r>
          </a:p>
        </p:txBody>
      </p:sp>
      <p:sp>
        <p:nvSpPr>
          <p:cNvPr id="160782" name="Text Box 14"/>
          <p:cNvSpPr txBox="1">
            <a:spLocks noChangeArrowheads="1"/>
          </p:cNvSpPr>
          <p:nvPr/>
        </p:nvSpPr>
        <p:spPr bwMode="auto">
          <a:xfrm>
            <a:off x="533400" y="2482850"/>
            <a:ext cx="7543800" cy="301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800" b="1" baseline="-25000" dirty="0">
                <a:latin typeface="Times New Roman" pitchFamily="18" charset="0"/>
              </a:rPr>
              <a:t>   </a:t>
            </a:r>
            <a:r>
              <a:rPr lang="en-US" altLang="vi-VN" sz="4800" b="1" baseline="-25000" dirty="0" err="1">
                <a:latin typeface="Times New Roman" pitchFamily="18" charset="0"/>
              </a:rPr>
              <a:t>Thảo</a:t>
            </a:r>
            <a:r>
              <a:rPr lang="en-US" altLang="vi-VN" sz="4800" b="1" baseline="-25000" dirty="0">
                <a:latin typeface="Times New Roman" pitchFamily="18" charset="0"/>
              </a:rPr>
              <a:t> </a:t>
            </a:r>
            <a:r>
              <a:rPr lang="en-US" altLang="vi-VN" sz="4800" b="1" baseline="-25000" dirty="0" err="1">
                <a:latin typeface="Times New Roman" pitchFamily="18" charset="0"/>
              </a:rPr>
              <a:t>luận</a:t>
            </a:r>
            <a:r>
              <a:rPr lang="en-US" altLang="vi-VN" sz="4800" b="1" baseline="-25000" dirty="0">
                <a:latin typeface="Times New Roman" pitchFamily="18" charset="0"/>
              </a:rPr>
              <a:t> </a:t>
            </a:r>
            <a:r>
              <a:rPr lang="en-US" altLang="vi-VN" sz="4800" b="1" baseline="-25000" dirty="0" err="1">
                <a:latin typeface="Times New Roman" pitchFamily="18" charset="0"/>
              </a:rPr>
              <a:t>nhóm</a:t>
            </a:r>
            <a:r>
              <a:rPr lang="en-US" altLang="vi-VN" sz="4800" b="1" baseline="-25000" dirty="0">
                <a:latin typeface="Times New Roman" pitchFamily="18" charset="0"/>
              </a:rPr>
              <a:t> 4, </a:t>
            </a:r>
            <a:r>
              <a:rPr lang="en-US" altLang="vi-VN" sz="4800" b="1" baseline="-25000" dirty="0" err="1">
                <a:latin typeface="Times New Roman" pitchFamily="18" charset="0"/>
              </a:rPr>
              <a:t>quan</a:t>
            </a:r>
            <a:r>
              <a:rPr lang="en-US" altLang="vi-VN" sz="4800" b="1" baseline="-25000" dirty="0">
                <a:latin typeface="Times New Roman" pitchFamily="18" charset="0"/>
              </a:rPr>
              <a:t> </a:t>
            </a:r>
            <a:r>
              <a:rPr lang="en-US" altLang="vi-VN" sz="4800" b="1" baseline="-25000" dirty="0" err="1">
                <a:latin typeface="Times New Roman" pitchFamily="18" charset="0"/>
              </a:rPr>
              <a:t>sát</a:t>
            </a:r>
            <a:r>
              <a:rPr lang="en-US" altLang="vi-VN" sz="4800" b="1" baseline="-25000" dirty="0">
                <a:latin typeface="Times New Roman" pitchFamily="18" charset="0"/>
              </a:rPr>
              <a:t> </a:t>
            </a:r>
            <a:r>
              <a:rPr lang="en-US" altLang="vi-VN" sz="4800" b="1" baseline="-25000" dirty="0" err="1">
                <a:latin typeface="Times New Roman" pitchFamily="18" charset="0"/>
              </a:rPr>
              <a:t>hình</a:t>
            </a:r>
            <a:r>
              <a:rPr lang="en-US" altLang="vi-VN" sz="4800" b="1" baseline="-25000" dirty="0">
                <a:latin typeface="Times New Roman" pitchFamily="18" charset="0"/>
              </a:rPr>
              <a:t> 1, 2, 3 /SGK/ 62,63 </a:t>
            </a:r>
            <a:r>
              <a:rPr lang="en-US" altLang="vi-VN" sz="4800" b="1" baseline="-25000" dirty="0" err="1">
                <a:latin typeface="Times New Roman" pitchFamily="18" charset="0"/>
              </a:rPr>
              <a:t>nêu</a:t>
            </a:r>
            <a:r>
              <a:rPr lang="en-US" altLang="vi-VN" sz="4800" b="1" baseline="-25000" dirty="0">
                <a:latin typeface="Times New Roman" pitchFamily="18" charset="0"/>
              </a:rPr>
              <a:t> </a:t>
            </a:r>
            <a:r>
              <a:rPr lang="en-US" altLang="vi-VN" sz="4800" b="1" baseline="-25000" dirty="0" err="1">
                <a:latin typeface="Times New Roman" pitchFamily="18" charset="0"/>
              </a:rPr>
              <a:t>sự</a:t>
            </a:r>
            <a:r>
              <a:rPr lang="en-US" altLang="vi-VN" sz="4800" b="1" baseline="-25000" dirty="0">
                <a:latin typeface="Times New Roman" pitchFamily="18" charset="0"/>
              </a:rPr>
              <a:t> </a:t>
            </a:r>
            <a:r>
              <a:rPr lang="en-US" altLang="vi-VN" sz="4800" b="1" baseline="-25000" dirty="0" err="1">
                <a:latin typeface="Times New Roman" pitchFamily="18" charset="0"/>
              </a:rPr>
              <a:t>khác</a:t>
            </a:r>
            <a:r>
              <a:rPr lang="en-US" altLang="vi-VN" sz="4800" b="1" baseline="-25000" dirty="0">
                <a:latin typeface="Times New Roman" pitchFamily="18" charset="0"/>
              </a:rPr>
              <a:t> </a:t>
            </a:r>
            <a:r>
              <a:rPr lang="en-US" altLang="vi-VN" sz="4800" b="1" baseline="-25000" dirty="0" err="1">
                <a:latin typeface="Times New Roman" pitchFamily="18" charset="0"/>
              </a:rPr>
              <a:t>biệt</a:t>
            </a:r>
            <a:r>
              <a:rPr lang="en-US" altLang="vi-VN" sz="4800" b="1" baseline="-25000" dirty="0">
                <a:latin typeface="Times New Roman" pitchFamily="18" charset="0"/>
              </a:rPr>
              <a:t> </a:t>
            </a:r>
            <a:r>
              <a:rPr lang="en-US" altLang="vi-VN" sz="4800" b="1" baseline="-25000" dirty="0" err="1">
                <a:latin typeface="Times New Roman" pitchFamily="18" charset="0"/>
              </a:rPr>
              <a:t>giữa</a:t>
            </a:r>
            <a:r>
              <a:rPr lang="en-US" altLang="vi-VN" sz="4800" b="1" baseline="-25000" dirty="0">
                <a:latin typeface="Times New Roman" pitchFamily="18" charset="0"/>
              </a:rPr>
              <a:t> </a:t>
            </a:r>
            <a:r>
              <a:rPr lang="en-US" altLang="vi-VN" sz="4800" b="1" baseline="-25000" dirty="0" err="1">
                <a:latin typeface="Times New Roman" pitchFamily="18" charset="0"/>
              </a:rPr>
              <a:t>làng</a:t>
            </a:r>
            <a:r>
              <a:rPr lang="en-US" altLang="vi-VN" sz="4800" b="1" baseline="-25000" dirty="0">
                <a:latin typeface="Times New Roman" pitchFamily="18" charset="0"/>
              </a:rPr>
              <a:t> </a:t>
            </a:r>
            <a:r>
              <a:rPr lang="en-US" altLang="vi-VN" sz="4800" b="1" baseline="-25000" dirty="0" err="1">
                <a:latin typeface="Times New Roman" pitchFamily="18" charset="0"/>
              </a:rPr>
              <a:t>quê</a:t>
            </a:r>
            <a:r>
              <a:rPr lang="en-US" altLang="vi-VN" sz="4800" b="1" baseline="-25000" dirty="0">
                <a:latin typeface="Times New Roman" pitchFamily="18" charset="0"/>
              </a:rPr>
              <a:t> </a:t>
            </a:r>
            <a:r>
              <a:rPr lang="en-US" altLang="vi-VN" sz="4800" b="1" baseline="-25000" dirty="0" err="1">
                <a:latin typeface="Times New Roman" pitchFamily="18" charset="0"/>
              </a:rPr>
              <a:t>và</a:t>
            </a:r>
            <a:r>
              <a:rPr lang="en-US" altLang="vi-VN" sz="4800" b="1" baseline="-25000" dirty="0">
                <a:latin typeface="Times New Roman" pitchFamily="18" charset="0"/>
              </a:rPr>
              <a:t> </a:t>
            </a:r>
            <a:r>
              <a:rPr lang="en-US" altLang="vi-VN" sz="4800" b="1" baseline="-25000" dirty="0" err="1">
                <a:latin typeface="Times New Roman" pitchFamily="18" charset="0"/>
              </a:rPr>
              <a:t>đô</a:t>
            </a:r>
            <a:r>
              <a:rPr lang="en-US" altLang="vi-VN" sz="4800" b="1" baseline="-25000" dirty="0">
                <a:latin typeface="Times New Roman" pitchFamily="18" charset="0"/>
              </a:rPr>
              <a:t> </a:t>
            </a:r>
            <a:r>
              <a:rPr lang="en-US" altLang="vi-VN" sz="4800" b="1" baseline="-25000" dirty="0" err="1">
                <a:latin typeface="Times New Roman" pitchFamily="18" charset="0"/>
              </a:rPr>
              <a:t>thị</a:t>
            </a:r>
            <a:r>
              <a:rPr lang="en-US" altLang="vi-VN" sz="4800" b="1" baseline="-25000" dirty="0"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vi-VN" sz="4800" b="1" baseline="-25000" dirty="0">
                <a:latin typeface="Times New Roman" pitchFamily="18" charset="0"/>
              </a:rPr>
              <a:t>-</a:t>
            </a:r>
            <a:r>
              <a:rPr lang="en-US" altLang="vi-VN" sz="4800" b="1" baseline="-25000" dirty="0" err="1">
                <a:latin typeface="Times New Roman" pitchFamily="18" charset="0"/>
              </a:rPr>
              <a:t>Phong</a:t>
            </a:r>
            <a:r>
              <a:rPr lang="en-US" altLang="vi-VN" sz="4800" b="1" baseline="-25000" dirty="0">
                <a:latin typeface="Times New Roman" pitchFamily="18" charset="0"/>
              </a:rPr>
              <a:t> </a:t>
            </a:r>
            <a:r>
              <a:rPr lang="en-US" altLang="vi-VN" sz="4800" b="1" baseline="-25000" dirty="0" err="1">
                <a:latin typeface="Times New Roman" pitchFamily="18" charset="0"/>
              </a:rPr>
              <a:t>cảnh</a:t>
            </a:r>
            <a:r>
              <a:rPr lang="en-US" altLang="vi-VN" sz="4800" b="1" baseline="-25000" dirty="0">
                <a:latin typeface="Times New Roman" pitchFamily="18" charset="0"/>
              </a:rPr>
              <a:t>, </a:t>
            </a:r>
            <a:r>
              <a:rPr lang="en-US" altLang="vi-VN" sz="4800" b="1" baseline="-25000" dirty="0" err="1">
                <a:latin typeface="Times New Roman" pitchFamily="18" charset="0"/>
              </a:rPr>
              <a:t>nhà</a:t>
            </a:r>
            <a:r>
              <a:rPr lang="en-US" altLang="vi-VN" sz="4800" b="1" baseline="-25000" dirty="0">
                <a:latin typeface="Times New Roman" pitchFamily="18" charset="0"/>
              </a:rPr>
              <a:t> </a:t>
            </a:r>
            <a:r>
              <a:rPr lang="en-US" altLang="vi-VN" sz="4800" b="1" baseline="-25000" dirty="0" err="1">
                <a:latin typeface="Times New Roman" pitchFamily="18" charset="0"/>
              </a:rPr>
              <a:t>cửa</a:t>
            </a:r>
            <a:endParaRPr lang="en-US" altLang="vi-VN" sz="4800" b="1" baseline="-250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vi-VN" sz="4800" b="1" baseline="-25000" dirty="0">
                <a:latin typeface="Times New Roman" pitchFamily="18" charset="0"/>
              </a:rPr>
              <a:t>-</a:t>
            </a:r>
            <a:r>
              <a:rPr lang="en-US" altLang="vi-VN" sz="4800" b="1" baseline="-25000" dirty="0" err="1">
                <a:latin typeface="Times New Roman" pitchFamily="18" charset="0"/>
              </a:rPr>
              <a:t>Đường</a:t>
            </a:r>
            <a:r>
              <a:rPr lang="en-US" altLang="vi-VN" sz="4800" b="1" baseline="-25000" dirty="0">
                <a:latin typeface="Times New Roman" pitchFamily="18" charset="0"/>
              </a:rPr>
              <a:t> </a:t>
            </a:r>
            <a:r>
              <a:rPr lang="en-US" altLang="vi-VN" sz="4800" b="1" baseline="-25000" dirty="0" err="1">
                <a:latin typeface="Times New Roman" pitchFamily="18" charset="0"/>
              </a:rPr>
              <a:t>sá</a:t>
            </a:r>
            <a:r>
              <a:rPr lang="en-US" altLang="vi-VN" sz="4800" b="1" baseline="-25000" dirty="0">
                <a:latin typeface="Times New Roman" pitchFamily="18" charset="0"/>
              </a:rPr>
              <a:t>, </a:t>
            </a:r>
            <a:r>
              <a:rPr lang="en-US" altLang="vi-VN" sz="4800" b="1" baseline="-25000" dirty="0" err="1">
                <a:latin typeface="Times New Roman" pitchFamily="18" charset="0"/>
              </a:rPr>
              <a:t>hoạt</a:t>
            </a:r>
            <a:r>
              <a:rPr lang="en-US" altLang="vi-VN" sz="4800" b="1" baseline="-25000" dirty="0">
                <a:latin typeface="Times New Roman" pitchFamily="18" charset="0"/>
              </a:rPr>
              <a:t> </a:t>
            </a:r>
            <a:r>
              <a:rPr lang="en-US" altLang="vi-VN" sz="4800" b="1" baseline="-25000" dirty="0" err="1">
                <a:latin typeface="Times New Roman" pitchFamily="18" charset="0"/>
              </a:rPr>
              <a:t>động</a:t>
            </a:r>
            <a:r>
              <a:rPr lang="en-US" altLang="vi-VN" sz="4800" b="1" baseline="-25000" dirty="0">
                <a:latin typeface="Times New Roman" pitchFamily="18" charset="0"/>
              </a:rPr>
              <a:t> </a:t>
            </a:r>
            <a:r>
              <a:rPr lang="en-US" altLang="vi-VN" sz="4800" b="1" baseline="-25000" dirty="0" err="1">
                <a:latin typeface="Times New Roman" pitchFamily="18" charset="0"/>
              </a:rPr>
              <a:t>giao</a:t>
            </a:r>
            <a:r>
              <a:rPr lang="en-US" altLang="vi-VN" sz="4800" b="1" baseline="-25000" dirty="0">
                <a:latin typeface="Times New Roman" pitchFamily="18" charset="0"/>
              </a:rPr>
              <a:t> </a:t>
            </a:r>
            <a:r>
              <a:rPr lang="en-US" altLang="vi-VN" sz="4800" b="1" baseline="-25000" dirty="0" err="1">
                <a:latin typeface="Times New Roman" pitchFamily="18" charset="0"/>
              </a:rPr>
              <a:t>thông</a:t>
            </a:r>
            <a:endParaRPr lang="en-US" altLang="vi-VN" sz="4800" b="1" baseline="-250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2" fill="hold"/>
                                        <p:tgtEl>
                                          <p:spTgt spid="1607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32" fill="hold"/>
                                        <p:tgtEl>
                                          <p:spTgt spid="1607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0776"/>
                </p:tgtEl>
              </p:cMediaNode>
            </p:audio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077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76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40"/>
            <a:chExt cx="5760" cy="4320"/>
          </a:xfrm>
        </p:grpSpPr>
        <p:grpSp>
          <p:nvGrpSpPr>
            <p:cNvPr id="117763" name="Group 3"/>
            <p:cNvGrpSpPr>
              <a:grpSpLocks/>
            </p:cNvGrpSpPr>
            <p:nvPr/>
          </p:nvGrpSpPr>
          <p:grpSpPr bwMode="auto">
            <a:xfrm>
              <a:off x="0" y="40"/>
              <a:ext cx="5760" cy="4320"/>
              <a:chOff x="0" y="40"/>
              <a:chExt cx="5760" cy="4320"/>
            </a:xfrm>
          </p:grpSpPr>
          <p:pic>
            <p:nvPicPr>
              <p:cNvPr id="117764" name="Picture 4" descr="88_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0"/>
                <a:ext cx="5760" cy="43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7765" name="Picture 5" descr="88_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591" t="95277" r="16145" b="-533"/>
              <a:stretch>
                <a:fillRect/>
              </a:stretch>
            </p:blipFill>
            <p:spPr bwMode="auto">
              <a:xfrm>
                <a:off x="1292" y="3974"/>
                <a:ext cx="3356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17766" name="Picture 6" descr="88_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144" b="46736"/>
            <a:stretch>
              <a:fillRect/>
            </a:stretch>
          </p:blipFill>
          <p:spPr bwMode="auto">
            <a:xfrm>
              <a:off x="0" y="164"/>
              <a:ext cx="5760" cy="4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7768" name="chim237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imes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769" name="chim237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imes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70" name="Rectangle 10"/>
          <p:cNvSpPr>
            <a:spLocks noChangeArrowheads="1"/>
          </p:cNvSpPr>
          <p:nvPr/>
        </p:nvSpPr>
        <p:spPr bwMode="auto">
          <a:xfrm>
            <a:off x="2057400" y="457200"/>
            <a:ext cx="4716463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vi-VN" sz="3700" u="sng">
                <a:solidFill>
                  <a:srgbClr val="0000FF"/>
                </a:solidFill>
                <a:latin typeface="Times New Roman" pitchFamily="18" charset="0"/>
              </a:rPr>
              <a:t>Tự nhiên và xã hội</a:t>
            </a:r>
            <a:endParaRPr lang="en-US" altLang="vi-VN" sz="37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7771" name="Rectangle 11"/>
          <p:cNvSpPr>
            <a:spLocks noChangeArrowheads="1"/>
          </p:cNvSpPr>
          <p:nvPr/>
        </p:nvSpPr>
        <p:spPr bwMode="auto">
          <a:xfrm>
            <a:off x="838200" y="0"/>
            <a:ext cx="7861300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endParaRPr lang="en-US" altLang="vi-VN" sz="37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7772" name="Rectangle 12"/>
          <p:cNvSpPr>
            <a:spLocks noChangeArrowheads="1"/>
          </p:cNvSpPr>
          <p:nvPr/>
        </p:nvSpPr>
        <p:spPr bwMode="auto">
          <a:xfrm>
            <a:off x="1371600" y="1066800"/>
            <a:ext cx="6372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vi-VN" sz="3200" b="1">
                <a:solidFill>
                  <a:srgbClr val="FF6600"/>
                </a:solidFill>
                <a:latin typeface=".VnAvant" pitchFamily="34" charset="0"/>
              </a:rPr>
              <a:t>Bµi 32 : Lµng quª vµ ®« thÞ</a:t>
            </a:r>
          </a:p>
        </p:txBody>
      </p:sp>
      <p:sp>
        <p:nvSpPr>
          <p:cNvPr id="117773" name="Text Box 13"/>
          <p:cNvSpPr txBox="1">
            <a:spLocks noChangeArrowheads="1"/>
          </p:cNvSpPr>
          <p:nvPr/>
        </p:nvSpPr>
        <p:spPr bwMode="auto">
          <a:xfrm>
            <a:off x="381000" y="1524000"/>
            <a:ext cx="678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800" b="1" baseline="-25000">
                <a:latin typeface=".VnTime" pitchFamily="34" charset="0"/>
              </a:rPr>
              <a:t>I. Sù kh¸c biÖt gi÷a lµng quª vµ ®« thÞ </a:t>
            </a:r>
          </a:p>
        </p:txBody>
      </p:sp>
      <p:graphicFrame>
        <p:nvGraphicFramePr>
          <p:cNvPr id="117808" name="Group 48"/>
          <p:cNvGraphicFramePr>
            <a:graphicFrameLocks noGrp="1"/>
          </p:cNvGraphicFramePr>
          <p:nvPr/>
        </p:nvGraphicFramePr>
        <p:xfrm>
          <a:off x="457200" y="2133600"/>
          <a:ext cx="8229600" cy="4478909"/>
        </p:xfrm>
        <a:graphic>
          <a:graphicData uri="http://schemas.openxmlformats.org/drawingml/2006/table">
            <a:tbl>
              <a:tblPr/>
              <a:tblGrid>
                <a:gridCol w="2278063"/>
                <a:gridCol w="2819400"/>
                <a:gridCol w="3132137"/>
              </a:tblGrid>
              <a:tr h="444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vi-V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Sự khác biệt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vi-V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Làng quê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vi-V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Đô thị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39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vi-V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Phong cảnh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vi-V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Nhà cửa</a:t>
                      </a:r>
                      <a:endParaRPr kumimoji="0" lang="en-US" altLang="vi-VN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[[¬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54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vi-V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Đường sá</a:t>
                      </a:r>
                      <a:endParaRPr kumimoji="0" lang="en-US" altLang="vi-VN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  <a:r>
                        <a:rPr kumimoji="0" lang="vi-VN" altLang="vi-V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oạt động giao thông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2" fill="hold"/>
                                        <p:tgtEl>
                                          <p:spTgt spid="1177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3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32" fill="hold"/>
                                        <p:tgtEl>
                                          <p:spTgt spid="1177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7768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776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81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40"/>
            <a:chExt cx="5760" cy="4320"/>
          </a:xfrm>
        </p:grpSpPr>
        <p:grpSp>
          <p:nvGrpSpPr>
            <p:cNvPr id="162819" name="Group 3"/>
            <p:cNvGrpSpPr>
              <a:grpSpLocks/>
            </p:cNvGrpSpPr>
            <p:nvPr/>
          </p:nvGrpSpPr>
          <p:grpSpPr bwMode="auto">
            <a:xfrm>
              <a:off x="0" y="40"/>
              <a:ext cx="5760" cy="4320"/>
              <a:chOff x="0" y="40"/>
              <a:chExt cx="5760" cy="4320"/>
            </a:xfrm>
          </p:grpSpPr>
          <p:pic>
            <p:nvPicPr>
              <p:cNvPr id="162820" name="Picture 4" descr="88_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0"/>
                <a:ext cx="5760" cy="43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2821" name="Picture 5" descr="88_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591" t="95277" r="16145" b="-533"/>
              <a:stretch>
                <a:fillRect/>
              </a:stretch>
            </p:blipFill>
            <p:spPr bwMode="auto">
              <a:xfrm>
                <a:off x="1292" y="3974"/>
                <a:ext cx="3356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62822" name="Picture 6" descr="88_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144" b="46736"/>
            <a:stretch>
              <a:fillRect/>
            </a:stretch>
          </p:blipFill>
          <p:spPr bwMode="auto">
            <a:xfrm>
              <a:off x="0" y="164"/>
              <a:ext cx="5760" cy="4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2823" name="Picture 7" descr="j02321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5"/>
            <a:ext cx="1655763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4" name="chim238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imes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825" name="chim240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imes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826" name="Rectangle 10"/>
          <p:cNvSpPr>
            <a:spLocks noChangeArrowheads="1"/>
          </p:cNvSpPr>
          <p:nvPr/>
        </p:nvSpPr>
        <p:spPr bwMode="auto">
          <a:xfrm>
            <a:off x="2057400" y="609600"/>
            <a:ext cx="4716463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vi-VN" sz="3700" u="sng">
                <a:solidFill>
                  <a:srgbClr val="0000FF"/>
                </a:solidFill>
                <a:latin typeface="Times New Roman" pitchFamily="18" charset="0"/>
              </a:rPr>
              <a:t>Tự nhiên và xã hội</a:t>
            </a:r>
            <a:endParaRPr lang="en-US" altLang="vi-VN" sz="37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62827" name="Rectangle 11"/>
          <p:cNvSpPr>
            <a:spLocks noChangeArrowheads="1"/>
          </p:cNvSpPr>
          <p:nvPr/>
        </p:nvSpPr>
        <p:spPr bwMode="auto">
          <a:xfrm>
            <a:off x="838200" y="0"/>
            <a:ext cx="7861300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vi-VN" sz="3700">
                <a:solidFill>
                  <a:srgbClr val="0000FF"/>
                </a:solidFill>
                <a:latin typeface="Times New Roman" pitchFamily="18" charset="0"/>
              </a:rPr>
              <a:t>Thứ sáu ngày 6 tháng 12 năm 2013</a:t>
            </a:r>
          </a:p>
        </p:txBody>
      </p:sp>
      <p:sp>
        <p:nvSpPr>
          <p:cNvPr id="162828" name="Rectangle 12"/>
          <p:cNvSpPr>
            <a:spLocks noChangeArrowheads="1"/>
          </p:cNvSpPr>
          <p:nvPr/>
        </p:nvSpPr>
        <p:spPr bwMode="auto">
          <a:xfrm>
            <a:off x="1295400" y="1447800"/>
            <a:ext cx="6372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vi-VN" sz="3200" b="1">
                <a:solidFill>
                  <a:srgbClr val="FF6600"/>
                </a:solidFill>
                <a:latin typeface=".VnAvant" pitchFamily="34" charset="0"/>
              </a:rPr>
              <a:t>Bµi 32 : Lµng quª vµ ®« thÞ</a:t>
            </a:r>
          </a:p>
        </p:txBody>
      </p:sp>
      <p:sp>
        <p:nvSpPr>
          <p:cNvPr id="162829" name="Text Box 13"/>
          <p:cNvSpPr txBox="1">
            <a:spLocks noChangeArrowheads="1"/>
          </p:cNvSpPr>
          <p:nvPr/>
        </p:nvSpPr>
        <p:spPr bwMode="auto">
          <a:xfrm>
            <a:off x="457200" y="2057400"/>
            <a:ext cx="678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800" b="1" baseline="-25000">
                <a:latin typeface=".VnTime" pitchFamily="34" charset="0"/>
              </a:rPr>
              <a:t>I. Sù kh¸c biÖt gi÷a lµng quª vµ ®« thÞ </a:t>
            </a:r>
          </a:p>
        </p:txBody>
      </p:sp>
      <p:sp>
        <p:nvSpPr>
          <p:cNvPr id="162830" name="Text Box 14"/>
          <p:cNvSpPr txBox="1">
            <a:spLocks noChangeArrowheads="1"/>
          </p:cNvSpPr>
          <p:nvPr/>
        </p:nvSpPr>
        <p:spPr bwMode="auto">
          <a:xfrm>
            <a:off x="533400" y="28956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 sz="4800" b="1" baseline="-25000">
              <a:latin typeface="Times New Roman" pitchFamily="18" charset="0"/>
            </a:endParaRPr>
          </a:p>
        </p:txBody>
      </p:sp>
      <p:sp>
        <p:nvSpPr>
          <p:cNvPr id="162831" name="Rectangle 15"/>
          <p:cNvSpPr>
            <a:spLocks noChangeArrowheads="1"/>
          </p:cNvSpPr>
          <p:nvPr/>
        </p:nvSpPr>
        <p:spPr bwMode="auto">
          <a:xfrm>
            <a:off x="685800" y="2895600"/>
            <a:ext cx="807720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Ở làng quê, xung quanh nhà thường có  vườn cây, chuồng trại … ; đường làng nhỏ, ít người và xe cộ qua lại.</a:t>
            </a:r>
          </a:p>
          <a:p>
            <a:r>
              <a:rPr lang="en-US" altLang="vi-VN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Ở đô thị, nhà ở tập  trung san sát; đường phố có nhiều người và xe cộ đi lại.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2" fill="hold"/>
                                        <p:tgtEl>
                                          <p:spTgt spid="1628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32" fill="hold"/>
                                        <p:tgtEl>
                                          <p:spTgt spid="1628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62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2824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2825"/>
                </p:tgtEl>
              </p:cMediaNode>
            </p:audio>
          </p:childTnLst>
        </p:cTn>
      </p:par>
    </p:tnLst>
    <p:bldLst>
      <p:bldP spid="1628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 descr="CopyofIMG_00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8800" cy="74676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203" name="MOV00221.MPG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448800" cy="7391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204" name="Picture 4" descr="17175628_banaue_rice_terraces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8800" cy="73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20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88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9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920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CopyofIMG_00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2766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63" name="MOV00221.MPG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76200"/>
            <a:ext cx="4572000" cy="32004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5650"/>
            <a:ext cx="4572000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66" name="Picture 6" descr="17175628_banaue_rice_terraces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76600"/>
            <a:ext cx="4572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13" fill="hold"/>
                                        <p:tgtEl>
                                          <p:spTgt spid="1433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336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thanhphohatinh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299" name="Picture 3" descr="Nha12tang-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300" name="Picture 4" descr="df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7"/>
          <a:stretch>
            <a:fillRect/>
          </a:stretch>
        </p:blipFill>
        <p:spPr bwMode="auto">
          <a:xfrm>
            <a:off x="0" y="0"/>
            <a:ext cx="9372600" cy="838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301" name="Picture 5" descr="Hnhnh0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2964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17504"/>
  <p:tag name="VIOLETTITLE" val="Làng quê và Đô thị"/>
  <p:tag name="VIOLETLESSON" val="29"/>
  <p:tag name="VIOLETCATID" val="8049775"/>
  <p:tag name="VIOLETSUBJECT" val="Tự nhiên và xã hội 3"/>
  <p:tag name="VIOLETAUTHORID" val="1288034"/>
  <p:tag name="VIOLETAUTHORNAME" val="Lê Minh Hiệp"/>
  <p:tag name="VIOLETAUTHORAVATAR" val="no_avatar.jpg"/>
  <p:tag name="VIOLETAUTHORADDRESS" val="Trường TH Trương Vĩnh Ký - Bình Thuận"/>
  <p:tag name="VIOLETAUTHORHOMEPAGE" val="http://violet.vn/minhhiep_ij"/>
  <p:tag name="VIOLETDATE" val="2013-12-31 11:25:35"/>
  <p:tag name="VIOLETHIT" val="263"/>
  <p:tag name="VIOLETLIKE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1271</TotalTime>
  <Words>731</Words>
  <Application>Microsoft Office PowerPoint</Application>
  <PresentationFormat>On-screen Show (4:3)</PresentationFormat>
  <Paragraphs>89</Paragraphs>
  <Slides>21</Slides>
  <Notes>2</Notes>
  <HiddenSlides>0</HiddenSlides>
  <MMClips>18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.VnAvant</vt:lpstr>
      <vt:lpstr>.VnTime</vt:lpstr>
      <vt:lpstr>Arial</vt:lpstr>
      <vt:lpstr>Calibri</vt:lpstr>
      <vt:lpstr>Times New Roman</vt:lpstr>
      <vt:lpstr>Verdana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Mai</cp:lastModifiedBy>
  <cp:revision>88</cp:revision>
  <dcterms:created xsi:type="dcterms:W3CDTF">2008-12-10T05:39:10Z</dcterms:created>
  <dcterms:modified xsi:type="dcterms:W3CDTF">2020-12-22T14:48:28Z</dcterms:modified>
</cp:coreProperties>
</file>