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268" r:id="rId3"/>
    <p:sldId id="260" r:id="rId4"/>
    <p:sldId id="262" r:id="rId5"/>
    <p:sldId id="264" r:id="rId6"/>
    <p:sldId id="263" r:id="rId7"/>
    <p:sldId id="269" r:id="rId8"/>
    <p:sldId id="274" r:id="rId9"/>
    <p:sldId id="287" r:id="rId10"/>
    <p:sldId id="267" r:id="rId11"/>
    <p:sldId id="275" r:id="rId12"/>
    <p:sldId id="276" r:id="rId13"/>
    <p:sldId id="277" r:id="rId14"/>
    <p:sldId id="278" r:id="rId15"/>
    <p:sldId id="279" r:id="rId16"/>
    <p:sldId id="280" r:id="rId17"/>
    <p:sldId id="288" r:id="rId18"/>
    <p:sldId id="281" r:id="rId19"/>
    <p:sldId id="285" r:id="rId20"/>
    <p:sldId id="290" r:id="rId21"/>
    <p:sldId id="291" r:id="rId22"/>
    <p:sldId id="289" r:id="rId23"/>
    <p:sldId id="298" r:id="rId24"/>
    <p:sldId id="299" r:id="rId25"/>
    <p:sldId id="303" r:id="rId26"/>
    <p:sldId id="311" r:id="rId27"/>
    <p:sldId id="304" r:id="rId28"/>
    <p:sldId id="305" r:id="rId29"/>
    <p:sldId id="312" r:id="rId30"/>
    <p:sldId id="313" r:id="rId31"/>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7C8191-281C-4B61-9B64-C715A5A35301}" type="datetimeFigureOut">
              <a:rPr lang="en-US"/>
              <a:pPr>
                <a:defRPr/>
              </a:pPr>
              <a:t>11/29/2020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5E58A-4CAF-4DDE-BCA5-9603E3D8D728}" type="slidenum">
              <a:rPr lang="en-US"/>
              <a:pPr>
                <a:defRPr/>
              </a:pPr>
              <a:t>‹#›</a:t>
            </a:fld>
            <a:endParaRPr lang="en-US"/>
          </a:p>
        </p:txBody>
      </p:sp>
    </p:spTree>
    <p:extLst>
      <p:ext uri="{BB962C8B-B14F-4D97-AF65-F5344CB8AC3E}">
        <p14:creationId xmlns:p14="http://schemas.microsoft.com/office/powerpoint/2010/main" val="80418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6D1573-6E2F-41AA-A934-446979B90AC8}" type="datetimeFigureOut">
              <a:rPr lang="en-US"/>
              <a:pPr>
                <a:defRPr/>
              </a:pPr>
              <a:t>11/29/2020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9D9A00-69FC-4DED-90BD-0C9263177C0F}" type="slidenum">
              <a:rPr lang="en-US"/>
              <a:pPr>
                <a:defRPr/>
              </a:pPr>
              <a:t>‹#›</a:t>
            </a:fld>
            <a:endParaRPr lang="en-US"/>
          </a:p>
        </p:txBody>
      </p:sp>
    </p:spTree>
    <p:extLst>
      <p:ext uri="{BB962C8B-B14F-4D97-AF65-F5344CB8AC3E}">
        <p14:creationId xmlns:p14="http://schemas.microsoft.com/office/powerpoint/2010/main" val="60228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D8AA05-B9E8-4EFD-A2F8-845A8F40FF29}" type="datetimeFigureOut">
              <a:rPr lang="en-US"/>
              <a:pPr>
                <a:defRPr/>
              </a:pPr>
              <a:t>11/29/2020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2E0BD-40BE-439B-B954-BA5C7565DC97}" type="slidenum">
              <a:rPr lang="en-US"/>
              <a:pPr>
                <a:defRPr/>
              </a:pPr>
              <a:t>‹#›</a:t>
            </a:fld>
            <a:endParaRPr lang="en-US"/>
          </a:p>
        </p:txBody>
      </p:sp>
    </p:spTree>
    <p:extLst>
      <p:ext uri="{BB962C8B-B14F-4D97-AF65-F5344CB8AC3E}">
        <p14:creationId xmlns:p14="http://schemas.microsoft.com/office/powerpoint/2010/main" val="50293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D82BE2-BB39-4BB6-AB89-142B4BC6CA0E}" type="datetimeFigureOut">
              <a:rPr lang="en-US"/>
              <a:pPr>
                <a:defRPr/>
              </a:pPr>
              <a:t>11/29/2020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88CFE-1E81-42CC-8E12-6DADF4A9E587}" type="slidenum">
              <a:rPr lang="en-US"/>
              <a:pPr>
                <a:defRPr/>
              </a:pPr>
              <a:t>‹#›</a:t>
            </a:fld>
            <a:endParaRPr lang="en-US"/>
          </a:p>
        </p:txBody>
      </p:sp>
    </p:spTree>
    <p:extLst>
      <p:ext uri="{BB962C8B-B14F-4D97-AF65-F5344CB8AC3E}">
        <p14:creationId xmlns:p14="http://schemas.microsoft.com/office/powerpoint/2010/main" val="276432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11792A-C716-4E4C-95F1-978DA1AC2F31}" type="datetimeFigureOut">
              <a:rPr lang="en-US"/>
              <a:pPr>
                <a:defRPr/>
              </a:pPr>
              <a:t>11/29/2020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5F524-53BE-480A-BFB0-1A9E54822C07}" type="slidenum">
              <a:rPr lang="en-US"/>
              <a:pPr>
                <a:defRPr/>
              </a:pPr>
              <a:t>‹#›</a:t>
            </a:fld>
            <a:endParaRPr lang="en-US"/>
          </a:p>
        </p:txBody>
      </p:sp>
    </p:spTree>
    <p:extLst>
      <p:ext uri="{BB962C8B-B14F-4D97-AF65-F5344CB8AC3E}">
        <p14:creationId xmlns:p14="http://schemas.microsoft.com/office/powerpoint/2010/main" val="65801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C785FE-A496-4ABC-A0A2-C36EBF67C89A}" type="datetimeFigureOut">
              <a:rPr lang="en-US"/>
              <a:pPr>
                <a:defRPr/>
              </a:pPr>
              <a:t>11/29/2020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2C2CEC-8BA4-40F6-94CC-63483ED59F00}" type="slidenum">
              <a:rPr lang="en-US"/>
              <a:pPr>
                <a:defRPr/>
              </a:pPr>
              <a:t>‹#›</a:t>
            </a:fld>
            <a:endParaRPr lang="en-US"/>
          </a:p>
        </p:txBody>
      </p:sp>
    </p:spTree>
    <p:extLst>
      <p:ext uri="{BB962C8B-B14F-4D97-AF65-F5344CB8AC3E}">
        <p14:creationId xmlns:p14="http://schemas.microsoft.com/office/powerpoint/2010/main" val="221824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1F5311-01F1-4A90-8A06-65BED8A3C669}" type="datetimeFigureOut">
              <a:rPr lang="en-US"/>
              <a:pPr>
                <a:defRPr/>
              </a:pPr>
              <a:t>11/29/2020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78D9BA-BA33-420A-8D62-01D55A341712}" type="slidenum">
              <a:rPr lang="en-US"/>
              <a:pPr>
                <a:defRPr/>
              </a:pPr>
              <a:t>‹#›</a:t>
            </a:fld>
            <a:endParaRPr lang="en-US"/>
          </a:p>
        </p:txBody>
      </p:sp>
    </p:spTree>
    <p:extLst>
      <p:ext uri="{BB962C8B-B14F-4D97-AF65-F5344CB8AC3E}">
        <p14:creationId xmlns:p14="http://schemas.microsoft.com/office/powerpoint/2010/main" val="2723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A5CB9B-127E-450B-B482-0F9C179B1ED9}" type="datetimeFigureOut">
              <a:rPr lang="en-US"/>
              <a:pPr>
                <a:defRPr/>
              </a:pPr>
              <a:t>11/29/2020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708D31-02A6-44E9-9BD8-7A7DF7471AC9}" type="slidenum">
              <a:rPr lang="en-US"/>
              <a:pPr>
                <a:defRPr/>
              </a:pPr>
              <a:t>‹#›</a:t>
            </a:fld>
            <a:endParaRPr lang="en-US"/>
          </a:p>
        </p:txBody>
      </p:sp>
    </p:spTree>
    <p:extLst>
      <p:ext uri="{BB962C8B-B14F-4D97-AF65-F5344CB8AC3E}">
        <p14:creationId xmlns:p14="http://schemas.microsoft.com/office/powerpoint/2010/main" val="7688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3192B0-8470-4603-A891-5DCADCFC6876}" type="datetimeFigureOut">
              <a:rPr lang="en-US"/>
              <a:pPr>
                <a:defRPr/>
              </a:pPr>
              <a:t>11/29/2020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14E910-960A-495C-8A02-428E2B119A08}" type="slidenum">
              <a:rPr lang="en-US"/>
              <a:pPr>
                <a:defRPr/>
              </a:pPr>
              <a:t>‹#›</a:t>
            </a:fld>
            <a:endParaRPr lang="en-US"/>
          </a:p>
        </p:txBody>
      </p:sp>
    </p:spTree>
    <p:extLst>
      <p:ext uri="{BB962C8B-B14F-4D97-AF65-F5344CB8AC3E}">
        <p14:creationId xmlns:p14="http://schemas.microsoft.com/office/powerpoint/2010/main" val="11391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E31C4-F760-46BF-8F84-EB92C4CE54E5}" type="datetimeFigureOut">
              <a:rPr lang="en-US"/>
              <a:pPr>
                <a:defRPr/>
              </a:pPr>
              <a:t>11/29/2020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9B0FC0-5AAB-4CB5-AE0E-B37DD24FB0D1}" type="slidenum">
              <a:rPr lang="en-US"/>
              <a:pPr>
                <a:defRPr/>
              </a:pPr>
              <a:t>‹#›</a:t>
            </a:fld>
            <a:endParaRPr lang="en-US"/>
          </a:p>
        </p:txBody>
      </p:sp>
    </p:spTree>
    <p:extLst>
      <p:ext uri="{BB962C8B-B14F-4D97-AF65-F5344CB8AC3E}">
        <p14:creationId xmlns:p14="http://schemas.microsoft.com/office/powerpoint/2010/main" val="92923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C6A626-69A1-47CA-9979-0303F7BA9274}" type="datetimeFigureOut">
              <a:rPr lang="en-US"/>
              <a:pPr>
                <a:defRPr/>
              </a:pPr>
              <a:t>11/29/2020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F8894-E032-4D44-A2FC-02FB8DFDB22C}" type="slidenum">
              <a:rPr lang="en-US"/>
              <a:pPr>
                <a:defRPr/>
              </a:pPr>
              <a:t>‹#›</a:t>
            </a:fld>
            <a:endParaRPr lang="en-US"/>
          </a:p>
        </p:txBody>
      </p:sp>
    </p:spTree>
    <p:extLst>
      <p:ext uri="{BB962C8B-B14F-4D97-AF65-F5344CB8AC3E}">
        <p14:creationId xmlns:p14="http://schemas.microsoft.com/office/powerpoint/2010/main" val="42610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F6C222-5338-4339-9A66-CED14FB6D70B}" type="datetimeFigureOut">
              <a:rPr lang="en-US"/>
              <a:pPr>
                <a:defRPr/>
              </a:pPr>
              <a:t>11/29/2020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D0C228-453B-43DA-8612-D70E2AD6A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image" Target="../media/image5.gif"/><Relationship Id="rId2" Type="http://schemas.openxmlformats.org/officeDocument/2006/relationships/audio" Target="file:///F:\Hai%20VL%20Chuyen%20de%20%205\bai%20ca%20gv1.wma" TargetMode="Externa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7.gif"/><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C:\Users\Tam\Desktop\gio%20ra%20choi.mp3" TargetMode="External"/><Relationship Id="rId1" Type="http://schemas.openxmlformats.org/officeDocument/2006/relationships/audio" Target="file:///E:\lop%203.2\BAI%20GIANG%20DIEN%20TU\tuan%2013\Khong%20dam%20dau.mp3" TargetMode="Externa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roc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79600"/>
            <a:ext cx="13335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0"/>
            <a:ext cx="1995487" cy="1801813"/>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2385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71600" y="-137160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245350" y="96838"/>
            <a:ext cx="1995488" cy="1801812"/>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4450" y="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129213"/>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129213"/>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126038"/>
            <a:ext cx="1728788" cy="1724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043" name="Object 11"/>
          <p:cNvGraphicFramePr>
            <a:graphicFrameLocks noChangeAspect="1"/>
          </p:cNvGraphicFramePr>
          <p:nvPr/>
        </p:nvGraphicFramePr>
        <p:xfrm>
          <a:off x="-17463" y="-26988"/>
          <a:ext cx="1479551" cy="1600201"/>
        </p:xfrm>
        <a:graphic>
          <a:graphicData uri="http://schemas.openxmlformats.org/presentationml/2006/ole">
            <mc:AlternateContent xmlns:mc="http://schemas.openxmlformats.org/markup-compatibility/2006">
              <mc:Choice xmlns:v="urn:schemas-microsoft-com:vml" Requires="v">
                <p:oleObj spid="_x0000_s44087" name="Clip" r:id="rId8" imgW="1278360" imgH="1274040" progId="MS_ClipArt_Gallery.2">
                  <p:embed/>
                </p:oleObj>
              </mc:Choice>
              <mc:Fallback>
                <p:oleObj name="Clip" r:id="rId8" imgW="1278360" imgH="1274040" progId="MS_ClipArt_Gallery.2">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3" y="-26988"/>
                        <a:ext cx="1479551" cy="16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4044" name="Group 12"/>
          <p:cNvGrpSpPr>
            <a:grpSpLocks/>
          </p:cNvGrpSpPr>
          <p:nvPr/>
        </p:nvGrpSpPr>
        <p:grpSpPr bwMode="auto">
          <a:xfrm rot="14307890" flipH="1">
            <a:off x="2963862" y="-2506662"/>
            <a:ext cx="3276601" cy="5257800"/>
            <a:chOff x="96" y="1200"/>
            <a:chExt cx="1804" cy="1761"/>
          </a:xfrm>
        </p:grpSpPr>
        <p:sp>
          <p:nvSpPr>
            <p:cNvPr id="44045" name="Freeform 13"/>
            <p:cNvSpPr>
              <a:spLocks/>
            </p:cNvSpPr>
            <p:nvPr/>
          </p:nvSpPr>
          <p:spPr bwMode="auto">
            <a:xfrm rot="16200000">
              <a:off x="117" y="117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6" name="Freeform 14"/>
            <p:cNvSpPr>
              <a:spLocks/>
            </p:cNvSpPr>
            <p:nvPr/>
          </p:nvSpPr>
          <p:spPr bwMode="auto">
            <a:xfrm rot="16200000">
              <a:off x="213" y="127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7" name="Freeform 15"/>
            <p:cNvSpPr>
              <a:spLocks/>
            </p:cNvSpPr>
            <p:nvPr/>
          </p:nvSpPr>
          <p:spPr bwMode="auto">
            <a:xfrm rot="16200000">
              <a:off x="309" y="137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8" name="Freeform 16"/>
            <p:cNvSpPr>
              <a:spLocks/>
            </p:cNvSpPr>
            <p:nvPr/>
          </p:nvSpPr>
          <p:spPr bwMode="auto">
            <a:xfrm rot="16200000">
              <a:off x="405" y="146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9" name="Freeform 17"/>
            <p:cNvSpPr>
              <a:spLocks/>
            </p:cNvSpPr>
            <p:nvPr/>
          </p:nvSpPr>
          <p:spPr bwMode="auto">
            <a:xfrm rot="16200000">
              <a:off x="501" y="156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0" name="Freeform 18"/>
            <p:cNvSpPr>
              <a:spLocks/>
            </p:cNvSpPr>
            <p:nvPr/>
          </p:nvSpPr>
          <p:spPr bwMode="auto">
            <a:xfrm rot="16200000">
              <a:off x="597" y="165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1" name="Freeform 19"/>
            <p:cNvSpPr>
              <a:spLocks/>
            </p:cNvSpPr>
            <p:nvPr/>
          </p:nvSpPr>
          <p:spPr bwMode="auto">
            <a:xfrm rot="16200000">
              <a:off x="693" y="175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2" name="Freeform 20"/>
            <p:cNvSpPr>
              <a:spLocks/>
            </p:cNvSpPr>
            <p:nvPr/>
          </p:nvSpPr>
          <p:spPr bwMode="auto">
            <a:xfrm rot="16200000">
              <a:off x="789" y="185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3" name="Freeform 21"/>
            <p:cNvSpPr>
              <a:spLocks/>
            </p:cNvSpPr>
            <p:nvPr/>
          </p:nvSpPr>
          <p:spPr bwMode="auto">
            <a:xfrm rot="16200000">
              <a:off x="885" y="194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4" name="Freeform 22"/>
            <p:cNvSpPr>
              <a:spLocks/>
            </p:cNvSpPr>
            <p:nvPr/>
          </p:nvSpPr>
          <p:spPr bwMode="auto">
            <a:xfrm rot="16200000">
              <a:off x="981" y="204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5" name="Freeform 23"/>
            <p:cNvSpPr>
              <a:spLocks/>
            </p:cNvSpPr>
            <p:nvPr/>
          </p:nvSpPr>
          <p:spPr bwMode="auto">
            <a:xfrm rot="16200000">
              <a:off x="1077" y="213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6" name="Freeform 24"/>
            <p:cNvSpPr>
              <a:spLocks/>
            </p:cNvSpPr>
            <p:nvPr/>
          </p:nvSpPr>
          <p:spPr bwMode="auto">
            <a:xfrm rot="16200000">
              <a:off x="1173" y="223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7" name="Freeform 25"/>
            <p:cNvSpPr>
              <a:spLocks/>
            </p:cNvSpPr>
            <p:nvPr/>
          </p:nvSpPr>
          <p:spPr bwMode="auto">
            <a:xfrm rot="16200000">
              <a:off x="1269" y="233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8" name="Freeform 26"/>
            <p:cNvSpPr>
              <a:spLocks/>
            </p:cNvSpPr>
            <p:nvPr/>
          </p:nvSpPr>
          <p:spPr bwMode="auto">
            <a:xfrm rot="16200000">
              <a:off x="1365" y="242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9" name="Freeform 27"/>
            <p:cNvSpPr>
              <a:spLocks/>
            </p:cNvSpPr>
            <p:nvPr/>
          </p:nvSpPr>
          <p:spPr bwMode="auto">
            <a:xfrm rot="16200000">
              <a:off x="1461" y="252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0" name="Freeform 28"/>
            <p:cNvSpPr>
              <a:spLocks/>
            </p:cNvSpPr>
            <p:nvPr/>
          </p:nvSpPr>
          <p:spPr bwMode="auto">
            <a:xfrm rot="16200000">
              <a:off x="1557" y="261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1" name="Freeform 29"/>
            <p:cNvSpPr>
              <a:spLocks/>
            </p:cNvSpPr>
            <p:nvPr/>
          </p:nvSpPr>
          <p:spPr bwMode="auto">
            <a:xfrm rot="16200000">
              <a:off x="1653" y="271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2" name="Freeform 30"/>
            <p:cNvSpPr>
              <a:spLocks/>
            </p:cNvSpPr>
            <p:nvPr/>
          </p:nvSpPr>
          <p:spPr bwMode="auto">
            <a:xfrm rot="16200000">
              <a:off x="1749" y="281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44063" name="Picture 31"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129213"/>
            <a:ext cx="2209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4" name="Picture 32"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129213"/>
            <a:ext cx="17287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5" name="bai ca gv1.wma">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8459788" y="5857875"/>
            <a:ext cx="684212" cy="684213"/>
          </a:xfrm>
          <a:prstGeom prst="rect">
            <a:avLst/>
          </a:prstGeom>
          <a:noFill/>
          <a:extLst>
            <a:ext uri="{909E8E84-426E-40DD-AFC4-6F175D3DCCD1}">
              <a14:hiddenFill xmlns:a14="http://schemas.microsoft.com/office/drawing/2010/main">
                <a:solidFill>
                  <a:srgbClr val="FFFFFF"/>
                </a:solidFill>
              </a14:hiddenFill>
            </a:ext>
          </a:extLst>
        </p:spPr>
      </p:pic>
      <p:sp>
        <p:nvSpPr>
          <p:cNvPr id="44066" name="AutoShape 34"/>
          <p:cNvSpPr>
            <a:spLocks noChangeArrowheads="1"/>
          </p:cNvSpPr>
          <p:nvPr/>
        </p:nvSpPr>
        <p:spPr bwMode="auto">
          <a:xfrm>
            <a:off x="1692275" y="2205038"/>
            <a:ext cx="2447925" cy="2087562"/>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67" name="AutoShape 35"/>
          <p:cNvSpPr>
            <a:spLocks noChangeArrowheads="1"/>
          </p:cNvSpPr>
          <p:nvPr/>
        </p:nvSpPr>
        <p:spPr bwMode="auto">
          <a:xfrm rot="16200000">
            <a:off x="6980237" y="1020763"/>
            <a:ext cx="1628775" cy="19812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70" name="Text Box 8"/>
          <p:cNvSpPr txBox="1">
            <a:spLocks noChangeArrowheads="1"/>
          </p:cNvSpPr>
          <p:nvPr/>
        </p:nvSpPr>
        <p:spPr bwMode="auto">
          <a:xfrm>
            <a:off x="1066800" y="2438400"/>
            <a:ext cx="70580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3600" b="1" dirty="0">
                <a:solidFill>
                  <a:srgbClr val="FF0000"/>
                </a:solidFill>
                <a:latin typeface="Times New Roman" pitchFamily="18" charset="0"/>
              </a:rPr>
              <a:t>BÀI KHÔNG CHƠI CÁC TRÒ CHƠI NGUY HIỂM</a:t>
            </a:r>
            <a:endParaRPr lang="en-US" altLang="vi-VN" dirty="0">
              <a:solidFill>
                <a:srgbClr val="FF0000"/>
              </a:solidFill>
            </a:endParaRPr>
          </a:p>
        </p:txBody>
      </p:sp>
      <p:sp>
        <p:nvSpPr>
          <p:cNvPr id="44071" name="Text Box 7"/>
          <p:cNvSpPr txBox="1">
            <a:spLocks noChangeArrowheads="1"/>
          </p:cNvSpPr>
          <p:nvPr/>
        </p:nvSpPr>
        <p:spPr bwMode="auto">
          <a:xfrm>
            <a:off x="1676400" y="1371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2400" b="1">
                <a:solidFill>
                  <a:srgbClr val="FF3300"/>
                </a:solidFill>
                <a:latin typeface="Times New Roman" pitchFamily="18" charset="0"/>
              </a:rPr>
              <a:t>MÔN TỰ NHIÊN XÃ HỘI LỚP BA</a:t>
            </a:r>
            <a:endParaRPr lang="en-US" altLang="vi-VN" sz="1400"/>
          </a:p>
        </p:txBody>
      </p:sp>
      <p:grpSp>
        <p:nvGrpSpPr>
          <p:cNvPr id="2" name="Group 6"/>
          <p:cNvGrpSpPr>
            <a:grpSpLocks/>
          </p:cNvGrpSpPr>
          <p:nvPr/>
        </p:nvGrpSpPr>
        <p:grpSpPr bwMode="auto">
          <a:xfrm>
            <a:off x="-76200" y="3200400"/>
            <a:ext cx="1447800" cy="2514600"/>
            <a:chOff x="1968" y="1152"/>
            <a:chExt cx="1829" cy="2688"/>
          </a:xfrm>
        </p:grpSpPr>
        <p:pic>
          <p:nvPicPr>
            <p:cNvPr id="44073"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74" name="Group 8"/>
            <p:cNvGrpSpPr>
              <a:grpSpLocks/>
            </p:cNvGrpSpPr>
            <p:nvPr/>
          </p:nvGrpSpPr>
          <p:grpSpPr bwMode="auto">
            <a:xfrm>
              <a:off x="1968" y="1296"/>
              <a:ext cx="1829" cy="2256"/>
              <a:chOff x="1968" y="1296"/>
              <a:chExt cx="1829" cy="2256"/>
            </a:xfrm>
          </p:grpSpPr>
          <p:pic>
            <p:nvPicPr>
              <p:cNvPr id="44075"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6"/>
          <p:cNvGrpSpPr>
            <a:grpSpLocks/>
          </p:cNvGrpSpPr>
          <p:nvPr/>
        </p:nvGrpSpPr>
        <p:grpSpPr bwMode="auto">
          <a:xfrm>
            <a:off x="7848600" y="3200400"/>
            <a:ext cx="1371600" cy="2514600"/>
            <a:chOff x="1968" y="1152"/>
            <a:chExt cx="1829" cy="2688"/>
          </a:xfrm>
        </p:grpSpPr>
        <p:pic>
          <p:nvPicPr>
            <p:cNvPr id="44080"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1" name="Group 8"/>
            <p:cNvGrpSpPr>
              <a:grpSpLocks/>
            </p:cNvGrpSpPr>
            <p:nvPr/>
          </p:nvGrpSpPr>
          <p:grpSpPr bwMode="auto">
            <a:xfrm>
              <a:off x="1968" y="1296"/>
              <a:ext cx="1829" cy="2256"/>
              <a:chOff x="1968" y="1296"/>
              <a:chExt cx="1829" cy="2256"/>
            </a:xfrm>
          </p:grpSpPr>
          <p:pic>
            <p:nvPicPr>
              <p:cNvPr id="44082"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7181" fill="hold"/>
                                        <p:tgtEl>
                                          <p:spTgt spid="44065"/>
                                        </p:tgtEl>
                                      </p:cBhvr>
                                    </p:cmd>
                                  </p:childTnLst>
                                </p:cTn>
                              </p:par>
                              <p:par>
                                <p:cTn id="7" presetID="23" presetClass="entr" presetSubtype="528" repeatCount="indefinite" fill="hold" grpId="0" nodeType="withEffect">
                                  <p:stCondLst>
                                    <p:cond delay="0"/>
                                  </p:stCondLst>
                                  <p:childTnLst>
                                    <p:set>
                                      <p:cBhvr>
                                        <p:cTn id="8" dur="1" fill="hold">
                                          <p:stCondLst>
                                            <p:cond delay="0"/>
                                          </p:stCondLst>
                                        </p:cTn>
                                        <p:tgtEl>
                                          <p:spTgt spid="44067"/>
                                        </p:tgtEl>
                                        <p:attrNameLst>
                                          <p:attrName>style.visibility</p:attrName>
                                        </p:attrNameLst>
                                      </p:cBhvr>
                                      <p:to>
                                        <p:strVal val="visible"/>
                                      </p:to>
                                    </p:set>
                                    <p:anim calcmode="lin" valueType="num">
                                      <p:cBhvr>
                                        <p:cTn id="9" dur="1000" fill="hold"/>
                                        <p:tgtEl>
                                          <p:spTgt spid="44067"/>
                                        </p:tgtEl>
                                        <p:attrNameLst>
                                          <p:attrName>ppt_w</p:attrName>
                                        </p:attrNameLst>
                                      </p:cBhvr>
                                      <p:tavLst>
                                        <p:tav tm="0">
                                          <p:val>
                                            <p:fltVal val="0"/>
                                          </p:val>
                                        </p:tav>
                                        <p:tav tm="100000">
                                          <p:val>
                                            <p:strVal val="#ppt_w"/>
                                          </p:val>
                                        </p:tav>
                                      </p:tavLst>
                                    </p:anim>
                                    <p:anim calcmode="lin" valueType="num">
                                      <p:cBhvr>
                                        <p:cTn id="10" dur="1000" fill="hold"/>
                                        <p:tgtEl>
                                          <p:spTgt spid="44067"/>
                                        </p:tgtEl>
                                        <p:attrNameLst>
                                          <p:attrName>ppt_h</p:attrName>
                                        </p:attrNameLst>
                                      </p:cBhvr>
                                      <p:tavLst>
                                        <p:tav tm="0">
                                          <p:val>
                                            <p:fltVal val="0"/>
                                          </p:val>
                                        </p:tav>
                                        <p:tav tm="100000">
                                          <p:val>
                                            <p:strVal val="#ppt_h"/>
                                          </p:val>
                                        </p:tav>
                                      </p:tavLst>
                                    </p:anim>
                                    <p:anim calcmode="lin" valueType="num">
                                      <p:cBhvr>
                                        <p:cTn id="11" dur="1000" fill="hold"/>
                                        <p:tgtEl>
                                          <p:spTgt spid="44067"/>
                                        </p:tgtEl>
                                        <p:attrNameLst>
                                          <p:attrName>ppt_x</p:attrName>
                                        </p:attrNameLst>
                                      </p:cBhvr>
                                      <p:tavLst>
                                        <p:tav tm="0">
                                          <p:val>
                                            <p:fltVal val="0.5"/>
                                          </p:val>
                                        </p:tav>
                                        <p:tav tm="100000">
                                          <p:val>
                                            <p:strVal val="#ppt_x"/>
                                          </p:val>
                                        </p:tav>
                                      </p:tavLst>
                                    </p:anim>
                                    <p:anim calcmode="lin" valueType="num">
                                      <p:cBhvr>
                                        <p:cTn id="12" dur="1000" fill="hold"/>
                                        <p:tgtEl>
                                          <p:spTgt spid="44067"/>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44066"/>
                                        </p:tgtEl>
                                        <p:attrNameLst>
                                          <p:attrName>style.visibility</p:attrName>
                                        </p:attrNameLst>
                                      </p:cBhvr>
                                      <p:to>
                                        <p:strVal val="visible"/>
                                      </p:to>
                                    </p:set>
                                    <p:anim calcmode="lin" valueType="num">
                                      <p:cBhvr>
                                        <p:cTn id="15" dur="1000" fill="hold"/>
                                        <p:tgtEl>
                                          <p:spTgt spid="44066"/>
                                        </p:tgtEl>
                                        <p:attrNameLst>
                                          <p:attrName>ppt_w</p:attrName>
                                        </p:attrNameLst>
                                      </p:cBhvr>
                                      <p:tavLst>
                                        <p:tav tm="0">
                                          <p:val>
                                            <p:fltVal val="0"/>
                                          </p:val>
                                        </p:tav>
                                        <p:tav tm="100000">
                                          <p:val>
                                            <p:strVal val="#ppt_w"/>
                                          </p:val>
                                        </p:tav>
                                      </p:tavLst>
                                    </p:anim>
                                    <p:anim calcmode="lin" valueType="num">
                                      <p:cBhvr>
                                        <p:cTn id="16" dur="1000" fill="hold"/>
                                        <p:tgtEl>
                                          <p:spTgt spid="44066"/>
                                        </p:tgtEl>
                                        <p:attrNameLst>
                                          <p:attrName>ppt_h</p:attrName>
                                        </p:attrNameLst>
                                      </p:cBhvr>
                                      <p:tavLst>
                                        <p:tav tm="0">
                                          <p:val>
                                            <p:fltVal val="0"/>
                                          </p:val>
                                        </p:tav>
                                        <p:tav tm="100000">
                                          <p:val>
                                            <p:strVal val="#ppt_h"/>
                                          </p:val>
                                        </p:tav>
                                      </p:tavLst>
                                    </p:anim>
                                    <p:anim calcmode="lin" valueType="num">
                                      <p:cBhvr>
                                        <p:cTn id="17" dur="1000" fill="hold"/>
                                        <p:tgtEl>
                                          <p:spTgt spid="44066"/>
                                        </p:tgtEl>
                                        <p:attrNameLst>
                                          <p:attrName>ppt_x</p:attrName>
                                        </p:attrNameLst>
                                      </p:cBhvr>
                                      <p:tavLst>
                                        <p:tav tm="0">
                                          <p:val>
                                            <p:fltVal val="0.5"/>
                                          </p:val>
                                        </p:tav>
                                        <p:tav tm="100000">
                                          <p:val>
                                            <p:strVal val="#ppt_x"/>
                                          </p:val>
                                        </p:tav>
                                      </p:tavLst>
                                    </p:anim>
                                    <p:anim calcmode="lin" valueType="num">
                                      <p:cBhvr>
                                        <p:cTn id="18" dur="1000" fill="hold"/>
                                        <p:tgtEl>
                                          <p:spTgt spid="44066"/>
                                        </p:tgtEl>
                                        <p:attrNameLst>
                                          <p:attrName>ppt_y</p:attrName>
                                        </p:attrNameLst>
                                      </p:cBhvr>
                                      <p:tavLst>
                                        <p:tav tm="0">
                                          <p:val>
                                            <p:fltVal val="0.5"/>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2000"/>
                                        <p:tgtEl>
                                          <p:spTgt spid="2"/>
                                        </p:tgtEl>
                                      </p:cBhvr>
                                    </p:animEffect>
                                  </p:childTnLst>
                                </p:cTn>
                              </p:par>
                              <p:par>
                                <p:cTn id="22" presetID="2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44065"/>
                </p:tgtEl>
              </p:cMediaNode>
            </p:audio>
          </p:childTnLst>
        </p:cTn>
      </p:par>
    </p:tnLst>
    <p:bldLst>
      <p:bldP spid="44066" grpId="0" animBg="1"/>
      <p:bldP spid="44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52400" y="1608138"/>
            <a:ext cx="8915400" cy="48006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Clr>
                <a:schemeClr val="hlink"/>
              </a:buClr>
              <a:buFont typeface="Wingdings" pitchFamily="2" charset="2"/>
              <a:buNone/>
            </a:pPr>
            <a:r>
              <a:rPr lang="en-US" altLang="vi-VN" sz="4800" b="1">
                <a:solidFill>
                  <a:schemeClr val="bg1"/>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Trong giờ ra chơi, để thư giãn chúng ta có thể chơi nhiều trò chơi khác nhau. Tuy nhiên chúng ta cần chú ý những trò chơi nguy hiểm.</a:t>
            </a:r>
            <a:endParaRPr lang="en-US" altLang="vi-VN" sz="4800">
              <a:solidFill>
                <a:schemeClr val="bg1"/>
              </a:solidFill>
              <a:latin typeface="Times New Roman" pitchFamily="18" charset="0"/>
              <a:cs typeface="Times New Roman" pitchFamily="18" charset="0"/>
            </a:endParaRPr>
          </a:p>
        </p:txBody>
      </p:sp>
      <p:sp>
        <p:nvSpPr>
          <p:cNvPr id="11267" name="Text Box 5"/>
          <p:cNvSpPr txBox="1">
            <a:spLocks noChangeArrowheads="1"/>
          </p:cNvSpPr>
          <p:nvPr/>
        </p:nvSpPr>
        <p:spPr bwMode="auto">
          <a:xfrm>
            <a:off x="209550" y="476250"/>
            <a:ext cx="4343400" cy="923925"/>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5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229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Nên và không nên chơi</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những trò chơi nào?</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295400" y="76200"/>
            <a:ext cx="657225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4400" b="1">
                <a:solidFill>
                  <a:srgbClr val="FF0000"/>
                </a:solidFill>
                <a:latin typeface="Times New Roman" pitchFamily="18" charset="0"/>
                <a:cs typeface="Times New Roman" pitchFamily="18" charset="0"/>
              </a:rPr>
              <a:t>Phiếu thảo luận</a:t>
            </a:r>
          </a:p>
        </p:txBody>
      </p:sp>
      <p:graphicFrame>
        <p:nvGraphicFramePr>
          <p:cNvPr id="5" name="Table 4"/>
          <p:cNvGraphicFramePr>
            <a:graphicFrameLocks noGrp="1"/>
          </p:cNvGraphicFramePr>
          <p:nvPr/>
        </p:nvGraphicFramePr>
        <p:xfrm>
          <a:off x="381000" y="1143000"/>
          <a:ext cx="8229600" cy="4572000"/>
        </p:xfrm>
        <a:graphic>
          <a:graphicData uri="http://schemas.openxmlformats.org/drawingml/2006/table">
            <a:tbl>
              <a:tblPr firstRow="1" bandRow="1">
                <a:tableStyleId>{2D5ABB26-0587-4C30-8999-92F81FD0307C}</a:tableStyleId>
              </a:tblPr>
              <a:tblGrid>
                <a:gridCol w="2057400"/>
                <a:gridCol w="2057400"/>
                <a:gridCol w="2057400"/>
                <a:gridCol w="2057400"/>
              </a:tblGrid>
              <a:tr h="762000">
                <a:tc>
                  <a:txBody>
                    <a:bodyPr/>
                    <a:lstStyle/>
                    <a:p>
                      <a:pPr algn="ctr"/>
                      <a:r>
                        <a:rPr lang="en-US" sz="3600" dirty="0" err="1" smtClean="0">
                          <a:latin typeface="Times New Roman" pitchFamily="18" charset="0"/>
                          <a:cs typeface="Times New Roman" pitchFamily="18" charset="0"/>
                        </a:rPr>
                        <a:t>Tên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trò</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smtClean="0">
                          <a:latin typeface="Times New Roman" pitchFamily="18" charset="0"/>
                          <a:cs typeface="Times New Roman" pitchFamily="18" charset="0"/>
                        </a:rPr>
                        <a:t>Nên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nên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smtClean="0">
                          <a:latin typeface="Times New Roman" pitchFamily="18" charset="0"/>
                          <a:cs typeface="Times New Roman" pitchFamily="18" charset="0"/>
                        </a:rPr>
                        <a:t>Vì</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sao</a:t>
                      </a:r>
                      <a:r>
                        <a:rPr lang="en-US" sz="3600" baseline="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0" y="0"/>
            <a:ext cx="9144000" cy="6858000"/>
          </a:xfrm>
          <a:prstGeom prst="rect">
            <a:avLst/>
          </a:prstGeom>
          <a:noFill/>
          <a:ln>
            <a:solidFill>
              <a:srgbClr val="00B0F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76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Clr>
                <a:schemeClr val="hlink"/>
              </a:buClr>
              <a:buFont typeface="Wingdings" pitchFamily="2" charset="2"/>
              <a:buNone/>
            </a:pPr>
            <a:r>
              <a:rPr lang="en-US" altLang="vi-VN" sz="4000" b="1">
                <a:solidFill>
                  <a:schemeClr val="bg1"/>
                </a:solidFill>
                <a:latin typeface="Times New Roman" pitchFamily="18" charset="0"/>
                <a:cs typeface="Times New Roman" pitchFamily="18" charset="0"/>
              </a:rPr>
              <a:t>         </a:t>
            </a:r>
            <a:r>
              <a:rPr lang="en-US" altLang="vi-VN" sz="4000" b="1">
                <a:solidFill>
                  <a:srgbClr val="800000"/>
                </a:solidFill>
                <a:latin typeface="Times New Roman" pitchFamily="18" charset="0"/>
                <a:cs typeface="Times New Roman" pitchFamily="18" charset="0"/>
              </a:rPr>
              <a:t>Khi ở trường, chúng ta nên chơi các trò chơi lành mạnh, không gây nguy hiểm, nhẹ nhàng. Không nên chơi các trò chơi nguy hiểm. Có như vậy mới bảo vệ mình và không gây nguy hiểm cho bản thân cũng như cho những người khác.</a:t>
            </a:r>
            <a:endParaRPr lang="en-US" altLang="vi-VN" sz="4000">
              <a:solidFill>
                <a:schemeClr val="bg1"/>
              </a:solidFill>
              <a:latin typeface="Times New Roman" pitchFamily="18" charset="0"/>
              <a:cs typeface="Times New Roman" pitchFamily="18" charset="0"/>
            </a:endParaRPr>
          </a:p>
        </p:txBody>
      </p:sp>
      <p:sp>
        <p:nvSpPr>
          <p:cNvPr id="14339" name="Text Box 5"/>
          <p:cNvSpPr txBox="1">
            <a:spLocks noChangeArrowheads="1"/>
          </p:cNvSpPr>
          <p:nvPr/>
        </p:nvSpPr>
        <p:spPr bwMode="auto">
          <a:xfrm>
            <a:off x="228600" y="152400"/>
            <a:ext cx="434340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3200" b="1">
                <a:solidFill>
                  <a:srgbClr val="FF0066"/>
                </a:solidFill>
                <a:latin typeface="Times New Roman" pitchFamily="18" charset="0"/>
                <a:cs typeface="Times New Roman" pitchFamily="18" charset="0"/>
              </a:rPr>
              <a:t>Thứ  sáu , ngày  18  tháng 11 năm 2011</a:t>
            </a:r>
          </a:p>
        </p:txBody>
      </p:sp>
      <p:sp>
        <p:nvSpPr>
          <p:cNvPr id="7171" name="Text Box 4"/>
          <p:cNvSpPr txBox="1">
            <a:spLocks noChangeArrowheads="1"/>
          </p:cNvSpPr>
          <p:nvPr/>
        </p:nvSpPr>
        <p:spPr bwMode="auto">
          <a:xfrm>
            <a:off x="685800" y="1219200"/>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15364"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15365"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15366"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3</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THỰC HÀNH</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1638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Làm gì khi thấy bạn khác</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chơi trò chơi nguy hiểm</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6363" y="152400"/>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nhìn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quay </a:t>
            </a:r>
            <a:r>
              <a:rPr lang="en-US" sz="3200" b="1" dirty="0" err="1">
                <a:solidFill>
                  <a:srgbClr val="0000FF"/>
                </a:solidFill>
                <a:latin typeface="Times New Roman" pitchFamily="18" charset="0"/>
                <a:cs typeface="Times New Roman" pitchFamily="18" charset="0"/>
              </a:rPr>
              <a:t>gụ</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3152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x@u X¡'"/>
          <p:cNvSpPr>
            <a:spLocks noChangeArrowheads="1"/>
          </p:cNvSpPr>
          <p:nvPr/>
        </p:nvSpPr>
        <p:spPr bwMode="auto">
          <a:xfrm>
            <a:off x="685800" y="1371600"/>
            <a:ext cx="8001000" cy="5486400"/>
          </a:xfrm>
          <a:prstGeom prst="rect">
            <a:avLst/>
          </a:prstGeom>
          <a:blipFill dpi="0" rotWithShape="1">
            <a:blip r:embed="rId2"/>
            <a:srcRect/>
            <a:stretch>
              <a:fillRect/>
            </a:stretch>
          </a:blip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a:latin typeface="Calibri" pitchFamily="34" charset="0"/>
            </a:endParaRPr>
          </a:p>
        </p:txBody>
      </p:sp>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dây</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15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leo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trèo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53"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400925"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đánh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đũa</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813" y="296863"/>
            <a:ext cx="2643187" cy="693737"/>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u="sng">
                <a:solidFill>
                  <a:srgbClr val="FF0000"/>
                </a:solidFill>
                <a:latin typeface="Times New Roman" pitchFamily="18" charset="0"/>
                <a:cs typeface="Times New Roman" pitchFamily="18" charset="0"/>
              </a:rPr>
              <a:t>Tự nhiên xã hội</a:t>
            </a:r>
            <a:r>
              <a:rPr lang="en-US" sz="2400" b="1">
                <a:solidFill>
                  <a:srgbClr val="FF0000"/>
                </a:solidFill>
                <a:latin typeface="Times New Roman" pitchFamily="18" charset="0"/>
                <a:cs typeface="Times New Roman" pitchFamily="18" charset="0"/>
              </a:rPr>
              <a:t>:</a:t>
            </a:r>
          </a:p>
        </p:txBody>
      </p:sp>
      <p:sp>
        <p:nvSpPr>
          <p:cNvPr id="5" name="Rounded Rectangle 4"/>
          <p:cNvSpPr/>
          <p:nvPr/>
        </p:nvSpPr>
        <p:spPr>
          <a:xfrm>
            <a:off x="838200" y="2209800"/>
            <a:ext cx="7848600" cy="1752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Hãy</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nêu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một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số</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trường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học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em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biết</a:t>
            </a:r>
            <a:r>
              <a:rPr lang="en-US" sz="4800" b="1" dirty="0">
                <a:solidFill>
                  <a:srgbClr val="0000FF"/>
                </a:solidFill>
                <a:latin typeface="Times New Roman" pitchFamily="18" charset="0"/>
                <a:cs typeface="Times New Roman" pitchFamily="18" charset="0"/>
              </a:rPr>
              <a:t> ?</a:t>
            </a:r>
          </a:p>
        </p:txBody>
      </p:sp>
      <p:sp>
        <p:nvSpPr>
          <p:cNvPr id="7" name="Rounded Rectangle 6"/>
          <p:cNvSpPr/>
          <p:nvPr/>
        </p:nvSpPr>
        <p:spPr>
          <a:xfrm>
            <a:off x="914400" y="4419600"/>
            <a:ext cx="7696200" cy="1600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2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Tham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gia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các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lợi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ích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gì</a:t>
            </a:r>
            <a:r>
              <a:rPr lang="en-US" sz="4800" b="1" dirty="0">
                <a:solidFill>
                  <a:srgbClr val="0000FF"/>
                </a:solidFill>
                <a:latin typeface="Times New Roman" pitchFamily="18" charset="0"/>
                <a:cs typeface="Times New Roman" pitchFamily="18" charset="0"/>
              </a:rPr>
              <a:t>?</a:t>
            </a:r>
          </a:p>
        </p:txBody>
      </p:sp>
      <p:pic>
        <p:nvPicPr>
          <p:cNvPr id="3079" name="Picture 8" descr="ques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85800"/>
            <a:ext cx="1419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003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71538"/>
            <a:ext cx="107791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http://d2.violet.vn/uploads/thumbnails/508/thumbnails2/TRO_CHOI_DAN_GIAN.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467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ô </a:t>
            </a:r>
            <a:r>
              <a:rPr lang="en-US" sz="4400" b="1" dirty="0" err="1">
                <a:solidFill>
                  <a:srgbClr val="0000FF"/>
                </a:solidFill>
                <a:latin typeface="Times New Roman" pitchFamily="18" charset="0"/>
                <a:cs typeface="Times New Roman" pitchFamily="18" charset="0"/>
              </a:rPr>
              <a:t>ăn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quan</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66838"/>
            <a:ext cx="75438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đuổi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bắt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nhau</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685800" y="1219200"/>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23556"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23557"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23558"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4</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VẬN DỤNG</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6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1946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1000"/>
                                        <p:tgtEl>
                                          <p:spTgt spid="19460"/>
                                        </p:tgtEl>
                                      </p:cBhvr>
                                    </p:animEffect>
                                    <p:anim calcmode="lin" valueType="num">
                                      <p:cBhvr>
                                        <p:cTn id="16" dur="1000" fill="hold"/>
                                        <p:tgtEl>
                                          <p:spTgt spid="19460"/>
                                        </p:tgtEl>
                                        <p:attrNameLst>
                                          <p:attrName>ppt_x</p:attrName>
                                        </p:attrNameLst>
                                      </p:cBhvr>
                                      <p:tavLst>
                                        <p:tav tm="0">
                                          <p:val>
                                            <p:strVal val="#ppt_x"/>
                                          </p:val>
                                        </p:tav>
                                        <p:tav tm="100000">
                                          <p:val>
                                            <p:strVal val="#ppt_x"/>
                                          </p:val>
                                        </p:tav>
                                      </p:tavLst>
                                    </p:anim>
                                    <p:anim calcmode="lin" valueType="num">
                                      <p:cBhvr>
                                        <p:cTn id="17"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500" fill="hold"/>
                                        <p:tgtEl>
                                          <p:spTgt spid="19464"/>
                                        </p:tgtEl>
                                        <p:attrNameLst>
                                          <p:attrName>ppt_w</p:attrName>
                                        </p:attrNameLst>
                                      </p:cBhvr>
                                      <p:tavLst>
                                        <p:tav tm="0">
                                          <p:val>
                                            <p:fltVal val="0"/>
                                          </p:val>
                                        </p:tav>
                                        <p:tav tm="100000">
                                          <p:val>
                                            <p:strVal val="#ppt_w"/>
                                          </p:val>
                                        </p:tav>
                                      </p:tavLst>
                                    </p:anim>
                                    <p:anim calcmode="lin" valueType="num">
                                      <p:cBhvr>
                                        <p:cTn id="16" dur="500" fill="hold"/>
                                        <p:tgtEl>
                                          <p:spTgt spid="19464"/>
                                        </p:tgtEl>
                                        <p:attrNameLst>
                                          <p:attrName>ppt_h</p:attrName>
                                        </p:attrNameLst>
                                      </p:cBhvr>
                                      <p:tavLst>
                                        <p:tav tm="0">
                                          <p:val>
                                            <p:fltVal val="0"/>
                                          </p:val>
                                        </p:tav>
                                        <p:tav tm="100000">
                                          <p:val>
                                            <p:strVal val="#ppt_h"/>
                                          </p:val>
                                        </p:tav>
                                      </p:tavLst>
                                    </p:anim>
                                    <p:animEffect transition="in" filter="fade">
                                      <p:cBhvr>
                                        <p:cTn id="1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5" name="Picture 6" descr="http://taiiwin.com/wp-content/plugins/wordpress-mobile-pack/plugins/wpmp_transcoder/c/763a5c2cdde63fd5b3856601680fb33b.450.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058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 name="Picture 4" descr="http://www.yeutretho.com/anh-tre-tho/2011/02/25/1297653589saot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676400"/>
            <a:ext cx="876458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8914" name="Picture 2" descr="http://4.bp.blogspot.com/-19iqrbrEB_0/TnF5unoGt0I/AAAAAAAAAT4/n6Vny7wM3pc/s320/hoc%2Bco%2Bvua%2Bnhan%2Bday%2Bkem%2Btai%2B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01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diamond(in)">
                                      <p:cBhvr>
                                        <p:cTn id="15"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7898" name="Picture 10" descr="http://th-minhdao-tphcm.edu.vn/Home/uploads/Photos/images/1263310163_Ph%C3%B2ng%20%C4%91%E1%BB%8Dc%20s%C3%A1ch%20C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additive="base">
                                        <p:cTn id="15" dur="500" fill="hold"/>
                                        <p:tgtEl>
                                          <p:spTgt spid="37898"/>
                                        </p:tgtEl>
                                        <p:attrNameLst>
                                          <p:attrName>ppt_x</p:attrName>
                                        </p:attrNameLst>
                                      </p:cBhvr>
                                      <p:tavLst>
                                        <p:tav tm="0">
                                          <p:val>
                                            <p:strVal val="#ppt_x"/>
                                          </p:val>
                                        </p:tav>
                                        <p:tav tm="100000">
                                          <p:val>
                                            <p:strVal val="#ppt_x"/>
                                          </p:val>
                                        </p:tav>
                                      </p:tavLst>
                                    </p:anim>
                                    <p:anim calcmode="lin" valueType="num">
                                      <p:cBhvr additive="base">
                                        <p:cTn id="16"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11288"/>
            <a:ext cx="73152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4100"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4101"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4102"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371600"/>
            <a:ext cx="5562600" cy="2590800"/>
          </a:xfrm>
          <a:prstGeom prst="rect">
            <a:avLst/>
          </a:prstGeom>
          <a:blipFill>
            <a:blip r:embed="rId4"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5"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hong dam dau.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086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533400" y="4130675"/>
            <a:ext cx="8153400" cy="1524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a:solidFill>
                  <a:srgbClr val="0000FF"/>
                </a:solidFill>
                <a:latin typeface="Times New Roman" pitchFamily="18" charset="0"/>
                <a:cs typeface="Times New Roman" pitchFamily="18" charset="0"/>
              </a:rPr>
              <a:t>- Hãy kể tên các trò chơi mà em biết hoặc em đã từng tham gia ?</a:t>
            </a:r>
          </a:p>
        </p:txBody>
      </p:sp>
      <p:pic>
        <p:nvPicPr>
          <p:cNvPr id="4111" name="gio ra choi.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3962400" y="601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25)">
                                      <p:cBhvr>
                                        <p:cTn id="17" dur="190400" fill="hold"/>
                                        <p:tgtEl>
                                          <p:spTgt spid="12"/>
                                        </p:tgtEl>
                                      </p:cBhvr>
                                    </p:cmd>
                                  </p:childTnLst>
                                </p:cTn>
                              </p:par>
                            </p:childTnLst>
                          </p:cTn>
                        </p:par>
                      </p:childTnLst>
                    </p:cTn>
                  </p:par>
                </p:childTnLst>
              </p:cTn>
              <p:nextCondLst>
                <p:cond evt="onClick" delay="0">
                  <p:tgtEl>
                    <p:spTgt spid="12"/>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9" restart="whenNotActive" fill="hold" evtFilter="cancelBubble" nodeType="interactiveSeq">
                <p:stCondLst>
                  <p:cond evt="onClick" delay="0">
                    <p:tgtEl>
                      <p:spTgt spid="411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9)">
                                      <p:cBhvr>
                                        <p:cTn id="23" dur="120807" fill="hold"/>
                                        <p:tgtEl>
                                          <p:spTgt spid="4111"/>
                                        </p:tgtEl>
                                      </p:cBhvr>
                                    </p:cmd>
                                  </p:childTnLst>
                                </p:cTn>
                              </p:par>
                            </p:childTnLst>
                          </p:cTn>
                        </p:par>
                      </p:childTnLst>
                    </p:cTn>
                  </p:par>
                </p:childTnLst>
              </p:cTn>
              <p:nextCondLst>
                <p:cond evt="onClick" delay="0">
                  <p:tgtEl>
                    <p:spTgt spid="4111"/>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11"/>
                </p:tgtEl>
              </p:cMediaNode>
            </p:audio>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28600" y="4343400"/>
            <a:ext cx="2438400" cy="2514600"/>
            <a:chOff x="1968" y="1152"/>
            <a:chExt cx="1829" cy="2688"/>
          </a:xfrm>
        </p:grpSpPr>
        <p:pic>
          <p:nvPicPr>
            <p:cNvPr id="31770" name="Picture 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1" name="Group 8"/>
            <p:cNvGrpSpPr>
              <a:grpSpLocks/>
            </p:cNvGrpSpPr>
            <p:nvPr/>
          </p:nvGrpSpPr>
          <p:grpSpPr bwMode="auto">
            <a:xfrm>
              <a:off x="1968" y="1296"/>
              <a:ext cx="1829" cy="2256"/>
              <a:chOff x="1968" y="1296"/>
              <a:chExt cx="1829" cy="2256"/>
            </a:xfrm>
          </p:grpSpPr>
          <p:pic>
            <p:nvPicPr>
              <p:cNvPr id="31772" name="Picture 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1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1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3"/>
          <p:cNvGrpSpPr>
            <a:grpSpLocks/>
          </p:cNvGrpSpPr>
          <p:nvPr/>
        </p:nvGrpSpPr>
        <p:grpSpPr bwMode="auto">
          <a:xfrm>
            <a:off x="6705600" y="0"/>
            <a:ext cx="2438400" cy="2514600"/>
            <a:chOff x="1968" y="1152"/>
            <a:chExt cx="1829" cy="2688"/>
          </a:xfrm>
        </p:grpSpPr>
        <p:pic>
          <p:nvPicPr>
            <p:cNvPr id="31764" name="Picture 1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5" name="Group 15"/>
            <p:cNvGrpSpPr>
              <a:grpSpLocks/>
            </p:cNvGrpSpPr>
            <p:nvPr/>
          </p:nvGrpSpPr>
          <p:grpSpPr bwMode="auto">
            <a:xfrm>
              <a:off x="1968" y="1296"/>
              <a:ext cx="1829" cy="2256"/>
              <a:chOff x="1968" y="1296"/>
              <a:chExt cx="1829" cy="2256"/>
            </a:xfrm>
          </p:grpSpPr>
          <p:pic>
            <p:nvPicPr>
              <p:cNvPr id="31766" name="Picture 1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1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1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20"/>
          <p:cNvGrpSpPr>
            <a:grpSpLocks/>
          </p:cNvGrpSpPr>
          <p:nvPr/>
        </p:nvGrpSpPr>
        <p:grpSpPr bwMode="auto">
          <a:xfrm>
            <a:off x="6705600" y="4343400"/>
            <a:ext cx="2438400" cy="2514600"/>
            <a:chOff x="1968" y="1152"/>
            <a:chExt cx="1829" cy="2688"/>
          </a:xfrm>
        </p:grpSpPr>
        <p:pic>
          <p:nvPicPr>
            <p:cNvPr id="31758" name="Picture 2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9" name="Group 22"/>
            <p:cNvGrpSpPr>
              <a:grpSpLocks/>
            </p:cNvGrpSpPr>
            <p:nvPr/>
          </p:nvGrpSpPr>
          <p:grpSpPr bwMode="auto">
            <a:xfrm>
              <a:off x="1968" y="1296"/>
              <a:ext cx="1829" cy="2256"/>
              <a:chOff x="1968" y="1296"/>
              <a:chExt cx="1829" cy="2256"/>
            </a:xfrm>
          </p:grpSpPr>
          <p:pic>
            <p:nvPicPr>
              <p:cNvPr id="31760" name="Picture 2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2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Group 27"/>
          <p:cNvGrpSpPr>
            <a:grpSpLocks/>
          </p:cNvGrpSpPr>
          <p:nvPr/>
        </p:nvGrpSpPr>
        <p:grpSpPr bwMode="auto">
          <a:xfrm>
            <a:off x="0" y="0"/>
            <a:ext cx="2438400" cy="2514600"/>
            <a:chOff x="1968" y="1152"/>
            <a:chExt cx="1829" cy="2688"/>
          </a:xfrm>
        </p:grpSpPr>
        <p:pic>
          <p:nvPicPr>
            <p:cNvPr id="31752" name="Picture 2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Group 29"/>
            <p:cNvGrpSpPr>
              <a:grpSpLocks/>
            </p:cNvGrpSpPr>
            <p:nvPr/>
          </p:nvGrpSpPr>
          <p:grpSpPr bwMode="auto">
            <a:xfrm>
              <a:off x="1968" y="1296"/>
              <a:ext cx="1829" cy="2256"/>
              <a:chOff x="1968" y="1296"/>
              <a:chExt cx="1829" cy="2256"/>
            </a:xfrm>
          </p:grpSpPr>
          <p:pic>
            <p:nvPicPr>
              <p:cNvPr id="31754" name="Picture 3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3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601" name="WordArt 41"/>
          <p:cNvSpPr>
            <a:spLocks noChangeArrowheads="1" noChangeShapeType="1" noTextEdit="1"/>
          </p:cNvSpPr>
          <p:nvPr/>
        </p:nvSpPr>
        <p:spPr bwMode="auto">
          <a:xfrm>
            <a:off x="1276350" y="1885950"/>
            <a:ext cx="6553200" cy="266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CÁM ƠN CÔ</a:t>
            </a:r>
          </a:p>
          <a:p>
            <a:pPr algn="ct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VÀ CÁC EM HỌC SINH!</a:t>
            </a:r>
          </a:p>
        </p:txBody>
      </p:sp>
      <p:sp>
        <p:nvSpPr>
          <p:cNvPr id="31751" name="Rectangle 42"/>
          <p:cNvSpPr>
            <a:spLocks noChangeArrowheads="1"/>
          </p:cNvSpPr>
          <p:nvPr/>
        </p:nvSpPr>
        <p:spPr bwMode="auto">
          <a:xfrm>
            <a:off x="0" y="0"/>
            <a:ext cx="9144000" cy="6858000"/>
          </a:xfrm>
          <a:prstGeom prst="rect">
            <a:avLst/>
          </a:prstGeom>
          <a:noFill/>
          <a:ln w="7620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6601"/>
                                        </p:tgtEl>
                                        <p:attrNameLst>
                                          <p:attrName>style.visibility</p:attrName>
                                        </p:attrNameLst>
                                      </p:cBhvr>
                                      <p:to>
                                        <p:strVal val="visible"/>
                                      </p:to>
                                    </p:set>
                                    <p:animEffect transition="in" filter="wedge">
                                      <p:cBhvr>
                                        <p:cTn id="7" dur="500"/>
                                        <p:tgtEl>
                                          <p:spTgt spid="6660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p:spPr>
        <p:txBody>
          <a:bodyPr/>
          <a:lstStyle/>
          <a:p>
            <a:pPr algn="ctr" eaLnBrk="1" hangingPunct="1">
              <a:buFontTx/>
              <a:buNone/>
            </a:pPr>
            <a:r>
              <a:rPr lang="en-US" altLang="vi-VN" sz="3600" u="sng" dirty="0" err="1" smtClean="0">
                <a:latin typeface="Times New Roman" pitchFamily="18" charset="0"/>
              </a:rPr>
              <a:t>Tự</a:t>
            </a:r>
            <a:r>
              <a:rPr lang="en-US" altLang="vi-VN" sz="3600" u="sng" dirty="0" smtClean="0">
                <a:latin typeface="Times New Roman" pitchFamily="18" charset="0"/>
              </a:rPr>
              <a:t> </a:t>
            </a:r>
            <a:r>
              <a:rPr lang="en-US" altLang="vi-VN" sz="3600" u="sng" dirty="0" err="1" smtClean="0">
                <a:latin typeface="Times New Roman" pitchFamily="18" charset="0"/>
              </a:rPr>
              <a:t>nhiên</a:t>
            </a:r>
            <a:r>
              <a:rPr lang="en-US" altLang="vi-VN" sz="3600" u="sng" dirty="0" smtClean="0">
                <a:latin typeface="Times New Roman" pitchFamily="18" charset="0"/>
              </a:rPr>
              <a:t> </a:t>
            </a:r>
            <a:r>
              <a:rPr lang="en-US" altLang="vi-VN" sz="3600" u="sng" dirty="0" err="1" smtClean="0">
                <a:latin typeface="Times New Roman" pitchFamily="18" charset="0"/>
              </a:rPr>
              <a:t>xã</a:t>
            </a:r>
            <a:r>
              <a:rPr lang="en-US" altLang="vi-VN" sz="3600" u="sng" dirty="0" smtClean="0">
                <a:latin typeface="Times New Roman" pitchFamily="18" charset="0"/>
              </a:rPr>
              <a:t> </a:t>
            </a:r>
            <a:r>
              <a:rPr lang="en-US" altLang="vi-VN" sz="3600" u="sng" dirty="0" err="1" smtClean="0">
                <a:latin typeface="Times New Roman" pitchFamily="18" charset="0"/>
              </a:rPr>
              <a:t>hội</a:t>
            </a:r>
            <a:endParaRPr lang="en-US" altLang="vi-VN" sz="3600" u="sng" dirty="0" smtClean="0">
              <a:latin typeface="Times New Roman" pitchFamily="18" charset="0"/>
            </a:endParaRPr>
          </a:p>
          <a:p>
            <a:pPr algn="ctr" eaLnBrk="1" hangingPunct="1">
              <a:buFontTx/>
              <a:buNone/>
            </a:pPr>
            <a:r>
              <a:rPr lang="en-US" altLang="vi-VN" sz="5400" b="1" dirty="0" smtClean="0">
                <a:solidFill>
                  <a:srgbClr val="990099"/>
                </a:solidFill>
                <a:latin typeface="Times New Roman" pitchFamily="18" charset="0"/>
              </a:rPr>
              <a:t>KHÔNG CHƠI CÁC TRÒ CHƠI NGUY HIỂM</a:t>
            </a:r>
          </a:p>
        </p:txBody>
      </p:sp>
      <p:sp>
        <p:nvSpPr>
          <p:cNvPr id="5123" name="Rectangle 4"/>
          <p:cNvSpPr>
            <a:spLocks noChangeArrowheads="1"/>
          </p:cNvSpPr>
          <p:nvPr/>
        </p:nvSpPr>
        <p:spPr bwMode="auto">
          <a:xfrm>
            <a:off x="0" y="0"/>
            <a:ext cx="9144000" cy="6858000"/>
          </a:xfrm>
          <a:prstGeom prst="rect">
            <a:avLst/>
          </a:prstGeom>
          <a:noFill/>
          <a:ln w="76200" cap="rnd">
            <a:solidFill>
              <a:srgbClr val="FF33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vi-VN" altLang="vi-VN">
              <a:solidFill>
                <a:srgbClr val="FF33CC"/>
              </a:solidFill>
              <a:latin typeface="Calibri" pitchFamily="34" charset="0"/>
            </a:endParaRPr>
          </a:p>
        </p:txBody>
      </p:sp>
      <p:pic>
        <p:nvPicPr>
          <p:cNvPr id="4101" name="Picture 5" descr="Copy of bonghongxa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02658">
            <a:off x="2895600" y="3886200"/>
            <a:ext cx="25828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TULIP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343400"/>
            <a:ext cx="15113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46_6886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09738">
            <a:off x="990600" y="3733800"/>
            <a:ext cx="838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1000"/>
                                        <p:tgtEl>
                                          <p:spTgt spid="4099">
                                            <p:txEl>
                                              <p:pRg st="0" end="0"/>
                                            </p:txEl>
                                          </p:spTgt>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iterate type="lt">
                                    <p:tmPct val="0"/>
                                  </p:iterate>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circle(in)">
                                      <p:cBhvr>
                                        <p:cTn id="11" dur="500"/>
                                        <p:tgtEl>
                                          <p:spTgt spid="4099">
                                            <p:txEl>
                                              <p:pRg st="1" end="1"/>
                                            </p:txEl>
                                          </p:spTgt>
                                        </p:tgtEl>
                                      </p:cBhvr>
                                    </p:animEffect>
                                  </p:childTnLst>
                                </p:cTn>
                              </p:par>
                            </p:childTnLst>
                          </p:cTn>
                        </p:par>
                        <p:par>
                          <p:cTn id="12" fill="hold" nodeType="afterGroup">
                            <p:stCondLst>
                              <p:cond delay="1500"/>
                            </p:stCondLst>
                            <p:childTnLst>
                              <p:par>
                                <p:cTn id="13" presetID="23" presetClass="emph" presetSubtype="0" repeatCount="indefinite" fill="hold" nodeType="afterEffect">
                                  <p:stCondLst>
                                    <p:cond delay="0"/>
                                  </p:stCondLst>
                                  <p:iterate type="lt">
                                    <p:tmPct val="10000"/>
                                  </p:iterate>
                                  <p:childTnLst>
                                    <p:animClr clrSpc="hsl" dir="cw">
                                      <p:cBhvr override="childStyle">
                                        <p:cTn id="14" dur="500" fill="hold"/>
                                        <p:tgtEl>
                                          <p:spTgt spid="4099">
                                            <p:txEl>
                                              <p:pRg st="1" end="1"/>
                                            </p:txEl>
                                          </p:spTgt>
                                        </p:tgtEl>
                                        <p:attrNameLst>
                                          <p:attrName>style.color</p:attrName>
                                        </p:attrNameLst>
                                      </p:cBhvr>
                                      <p:by>
                                        <p:hsl h="10842353" s="0" l="0"/>
                                      </p:by>
                                    </p:animClr>
                                    <p:animClr clrSpc="hsl" dir="cw">
                                      <p:cBhvr>
                                        <p:cTn id="15" dur="500" fill="hold"/>
                                        <p:tgtEl>
                                          <p:spTgt spid="4099">
                                            <p:txEl>
                                              <p:pRg st="1" end="1"/>
                                            </p:txEl>
                                          </p:spTgt>
                                        </p:tgtEl>
                                        <p:attrNameLst>
                                          <p:attrName>fillcolor</p:attrName>
                                        </p:attrNameLst>
                                      </p:cBhvr>
                                      <p:by>
                                        <p:hsl h="10842353" s="0" l="0"/>
                                      </p:by>
                                    </p:animClr>
                                    <p:animClr clrSpc="hsl" dir="cw">
                                      <p:cBhvr>
                                        <p:cTn id="16" dur="500" fill="hold"/>
                                        <p:tgtEl>
                                          <p:spTgt spid="4099">
                                            <p:txEl>
                                              <p:pRg st="1" end="1"/>
                                            </p:txEl>
                                          </p:spTgt>
                                        </p:tgtEl>
                                        <p:attrNameLst>
                                          <p:attrName>stroke.color</p:attrName>
                                        </p:attrNameLst>
                                      </p:cBhvr>
                                      <p:by>
                                        <p:hsl h="10842353" s="0" l="0"/>
                                      </p:by>
                                    </p:animClr>
                                    <p:set>
                                      <p:cBhvr>
                                        <p:cTn id="17" dur="500" fill="hold"/>
                                        <p:tgtEl>
                                          <p:spTgt spid="4099">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4099">
                                            <p:txEl>
                                              <p:pRg st="1" end="1"/>
                                            </p:txEl>
                                          </p:spTgt>
                                        </p:tgtEl>
                                        <p:attrNameLst>
                                          <p:attrName>ppt_c</p:attrName>
                                        </p:attrNameLst>
                                      </p:cBhvr>
                                      <p:to>
                                        <a:srgbClr val="FF3300"/>
                                      </p:to>
                                    </p:animClr>
                                  </p:subTnLst>
                                </p:cTn>
                              </p:par>
                              <p:par>
                                <p:cTn id="18" presetID="16" presetClass="entr" presetSubtype="26"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barn(inHorizontal)">
                                      <p:cBhvr>
                                        <p:cTn id="20" dur="1000"/>
                                        <p:tgtEl>
                                          <p:spTgt spid="4101"/>
                                        </p:tgtEl>
                                      </p:cBhvr>
                                    </p:animEffect>
                                  </p:childTnLst>
                                </p:cTn>
                              </p:par>
                              <p:par>
                                <p:cTn id="21" presetID="16" presetClass="entr" presetSubtype="26" fill="hold"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Horizontal)">
                                      <p:cBhvr>
                                        <p:cTn id="23" dur="1000"/>
                                        <p:tgtEl>
                                          <p:spTgt spid="4103"/>
                                        </p:tgtEl>
                                      </p:cBhvr>
                                    </p:animEffect>
                                  </p:childTnLst>
                                </p:cTn>
                              </p:par>
                              <p:par>
                                <p:cTn id="24" presetID="16" presetClass="entr" presetSubtype="26"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barn(inHorizontal)">
                                      <p:cBhvr>
                                        <p:cTn id="26"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685800" y="1219200"/>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6148"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6149"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6150"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3"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717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Quan sát hình trong </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sách giáo khoa.</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92163" y="60325"/>
            <a:ext cx="7848600" cy="5651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tranh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vẽ</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gì</a:t>
            </a:r>
            <a:r>
              <a:rPr lang="en-US" sz="4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8" presetClass="entr" presetSubtype="0" accel="50000" fill="hold" grpId="0" nodeType="clickEffect">
                                  <p:stCondLst>
                                    <p:cond delay="0"/>
                                  </p:stCondLst>
                                  <p:iterate type="wd">
                                    <p:tmPct val="50000"/>
                                  </p:iterate>
                                  <p:childTnLst>
                                    <p:set>
                                      <p:cBhvr>
                                        <p:cTn id="13" dur="1" fill="hold">
                                          <p:stCondLst>
                                            <p:cond delay="0"/>
                                          </p:stCondLst>
                                        </p:cTn>
                                        <p:tgtEl>
                                          <p:spTgt spid="8"/>
                                        </p:tgtEl>
                                        <p:attrNameLst>
                                          <p:attrName>style.visibility</p:attrName>
                                        </p:attrNameLst>
                                      </p:cBhvr>
                                      <p:to>
                                        <p:strVal val="visible"/>
                                      </p:to>
                                    </p:set>
                                    <p:set>
                                      <p:cBhvr>
                                        <p:cTn id="14" dur="455" fill="hold">
                                          <p:stCondLst>
                                            <p:cond delay="0"/>
                                          </p:stCondLst>
                                        </p:cTn>
                                        <p:tgtEl>
                                          <p:spTgt spid="8"/>
                                        </p:tgtEl>
                                        <p:attrNameLst>
                                          <p:attrName>style.rotation</p:attrName>
                                        </p:attrNameLst>
                                      </p:cBhvr>
                                      <p:to>
                                        <p:strVal val="-45.0"/>
                                      </p:to>
                                    </p:set>
                                    <p:anim calcmode="lin" valueType="num">
                                      <p:cBhvr>
                                        <p:cTn id="1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58763" y="304800"/>
            <a:ext cx="8763000" cy="10668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p>
        </p:txBody>
      </p:sp>
      <p:sp>
        <p:nvSpPr>
          <p:cNvPr id="9" name="Oval 8"/>
          <p:cNvSpPr/>
          <p:nvPr/>
        </p:nvSpPr>
        <p:spPr>
          <a:xfrm>
            <a:off x="7086600" y="5867400"/>
            <a:ext cx="2057400" cy="9906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33400" y="5040313"/>
            <a:ext cx="2514600" cy="1819275"/>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477000" y="4191000"/>
            <a:ext cx="2667000" cy="16002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2667000" y="3363913"/>
            <a:ext cx="1600200" cy="1284287"/>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0163" y="2667000"/>
            <a:ext cx="1820863" cy="17145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7315200" y="2535238"/>
            <a:ext cx="1819275" cy="1655762"/>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rot="20737726">
            <a:off x="-69850" y="3619500"/>
            <a:ext cx="3119438" cy="19256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048000" y="4762500"/>
            <a:ext cx="2133600" cy="20574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895600" y="2438400"/>
            <a:ext cx="1752600" cy="13922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5410200" y="5334000"/>
            <a:ext cx="1676400" cy="15240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le 18"/>
          <p:cNvSpPr/>
          <p:nvPr/>
        </p:nvSpPr>
        <p:spPr>
          <a:xfrm>
            <a:off x="23813" y="2209800"/>
            <a:ext cx="2295525"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Chơi ô ăn quan</a:t>
            </a:r>
          </a:p>
        </p:txBody>
      </p:sp>
      <p:sp>
        <p:nvSpPr>
          <p:cNvPr id="20" name="Rounded Rectangle 19"/>
          <p:cNvSpPr/>
          <p:nvPr/>
        </p:nvSpPr>
        <p:spPr>
          <a:xfrm>
            <a:off x="1200150" y="318293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Nhảy dây</a:t>
            </a:r>
          </a:p>
        </p:txBody>
      </p:sp>
      <p:sp>
        <p:nvSpPr>
          <p:cNvPr id="21" name="Rounded Rectangle 20"/>
          <p:cNvSpPr/>
          <p:nvPr/>
        </p:nvSpPr>
        <p:spPr>
          <a:xfrm>
            <a:off x="1200150" y="4583113"/>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 bóng</a:t>
            </a:r>
          </a:p>
        </p:txBody>
      </p:sp>
      <p:sp>
        <p:nvSpPr>
          <p:cNvPr id="22" name="Rounded Rectangle 21"/>
          <p:cNvSpPr/>
          <p:nvPr/>
        </p:nvSpPr>
        <p:spPr>
          <a:xfrm>
            <a:off x="3238500" y="1905000"/>
            <a:ext cx="14859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 cầu</a:t>
            </a:r>
          </a:p>
        </p:txBody>
      </p:sp>
      <p:sp>
        <p:nvSpPr>
          <p:cNvPr id="23" name="Rounded Rectangle 22"/>
          <p:cNvSpPr/>
          <p:nvPr/>
        </p:nvSpPr>
        <p:spPr>
          <a:xfrm>
            <a:off x="2765425" y="280828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Đuổi bắt</a:t>
            </a:r>
          </a:p>
        </p:txBody>
      </p:sp>
      <p:sp>
        <p:nvSpPr>
          <p:cNvPr id="24" name="Rounded Rectangle 23"/>
          <p:cNvSpPr/>
          <p:nvPr/>
        </p:nvSpPr>
        <p:spPr>
          <a:xfrm>
            <a:off x="3467100" y="4252913"/>
            <a:ext cx="11811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Bắn bi</a:t>
            </a:r>
          </a:p>
        </p:txBody>
      </p:sp>
      <p:sp>
        <p:nvSpPr>
          <p:cNvPr id="25" name="Rounded Rectangle 24"/>
          <p:cNvSpPr/>
          <p:nvPr/>
        </p:nvSpPr>
        <p:spPr>
          <a:xfrm>
            <a:off x="6477000" y="1981200"/>
            <a:ext cx="25908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Thảy bóng vào lỗ</a:t>
            </a:r>
          </a:p>
        </p:txBody>
      </p:sp>
      <p:sp>
        <p:nvSpPr>
          <p:cNvPr id="26" name="Rounded Rectangle 25"/>
          <p:cNvSpPr/>
          <p:nvPr/>
        </p:nvSpPr>
        <p:spPr>
          <a:xfrm>
            <a:off x="7086600" y="3638550"/>
            <a:ext cx="16764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Đánh quay</a:t>
            </a:r>
          </a:p>
        </p:txBody>
      </p:sp>
      <p:sp>
        <p:nvSpPr>
          <p:cNvPr id="27" name="Rounded Rectangle 26"/>
          <p:cNvSpPr/>
          <p:nvPr/>
        </p:nvSpPr>
        <p:spPr>
          <a:xfrm>
            <a:off x="5334000" y="4797425"/>
            <a:ext cx="19050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Xem truyện</a:t>
            </a:r>
          </a:p>
        </p:txBody>
      </p:sp>
      <p:sp>
        <p:nvSpPr>
          <p:cNvPr id="28" name="Rounded Rectangle 27"/>
          <p:cNvSpPr/>
          <p:nvPr/>
        </p:nvSpPr>
        <p:spPr>
          <a:xfrm>
            <a:off x="7086600" y="5326063"/>
            <a:ext cx="19812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Đánh nhau</a:t>
            </a:r>
          </a:p>
        </p:txBody>
      </p:sp>
      <p:sp>
        <p:nvSpPr>
          <p:cNvPr id="29" name="Rounded Rectangle 28"/>
          <p:cNvSpPr/>
          <p:nvPr/>
        </p:nvSpPr>
        <p:spPr>
          <a:xfrm>
            <a:off x="381000" y="381000"/>
            <a:ext cx="8763000" cy="533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dễ</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hiểm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khác</a:t>
            </a:r>
            <a:r>
              <a:rPr lang="en-US" sz="40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ssolve">
                                      <p:cBhvr>
                                        <p:cTn id="10" dur="500"/>
                                        <p:tgtEl>
                                          <p:spTgt spid="184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FF3300"/>
                                      </p:to>
                                    </p:animClr>
                                  </p:sub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FF3300"/>
                                      </p:to>
                                    </p:animClr>
                                  </p:subTnLst>
                                </p:cTn>
                              </p:par>
                              <p:par>
                                <p:cTn id="48" presetID="9"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FF3300"/>
                                      </p:to>
                                    </p:animClr>
                                  </p:subTnLst>
                                </p:cTn>
                              </p:par>
                              <p:par>
                                <p:cTn id="72" presetID="9"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0" presetID="9"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3300"/>
                                      </p:to>
                                    </p:animClr>
                                  </p:subTnLst>
                                </p:cTn>
                              </p:par>
                              <p:par>
                                <p:cTn id="88" presetID="9"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1" nodeType="clickEffect">
                                  <p:stCondLst>
                                    <p:cond delay="0"/>
                                  </p:stCondLst>
                                  <p:childTnLst>
                                    <p:animEffect transition="out" filter="box(in)">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ox(in)">
                                      <p:cBhvr>
                                        <p:cTn id="1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304800"/>
            <a:ext cx="86106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xảy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đó</a:t>
            </a:r>
            <a:r>
              <a:rPr lang="en-US" sz="3600" b="1" dirty="0">
                <a:solidFill>
                  <a:srgbClr val="0000FF"/>
                </a:solidFill>
                <a:latin typeface="Times New Roman" pitchFamily="18" charset="0"/>
                <a:cs typeface="Times New Roman" pitchFamily="18" charset="0"/>
              </a:rPr>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24063"/>
            <a:ext cx="65532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6765925" y="1798638"/>
            <a:ext cx="2286000" cy="4667250"/>
          </a:xfrm>
          <a:prstGeom prst="roundRect">
            <a:avLst>
              <a:gd name="adj" fmla="val 6314"/>
            </a:avLst>
          </a:prstGeom>
        </p:spPr>
        <p:style>
          <a:lnRef idx="2">
            <a:schemeClr val="accent2"/>
          </a:lnRef>
          <a:fillRef idx="1">
            <a:schemeClr val="lt1"/>
          </a:fillRef>
          <a:effectRef idx="0">
            <a:schemeClr val="accent2"/>
          </a:effectRef>
          <a:fontRef idx="minor">
            <a:schemeClr val="dk1"/>
          </a:fontRef>
        </p:style>
        <p:txBody>
          <a:bodyPr anchor="ctr"/>
          <a:lstStyle/>
          <a:p>
            <a:pPr algn="just">
              <a:buFontTx/>
              <a:buChar char="-"/>
              <a:defRPr/>
            </a:pPr>
            <a:r>
              <a:rPr lang="en-US" sz="2400" b="1"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Bong </a:t>
            </a:r>
            <a:r>
              <a:rPr lang="en-US" sz="4000" b="1" dirty="0" err="1">
                <a:solidFill>
                  <a:srgbClr val="0000FF"/>
                </a:solidFill>
                <a:latin typeface="Times New Roman" pitchFamily="18" charset="0"/>
                <a:cs typeface="Times New Roman" pitchFamily="18" charset="0"/>
              </a:rPr>
              <a:t>gân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khớp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cổ</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hoặc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gãy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p>
          <a:p>
            <a:pPr algn="just">
              <a:defRPr/>
            </a:pPr>
            <a:endParaRPr lang="en-US" sz="4000" b="1" dirty="0">
              <a:solidFill>
                <a:srgbClr val="0000FF"/>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22475"/>
            <a:ext cx="6564313"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6765925" y="1965325"/>
            <a:ext cx="2286000" cy="4667250"/>
          </a:xfrm>
          <a:prstGeom prst="roundRect">
            <a:avLst>
              <a:gd name="adj" fmla="val 6797"/>
            </a:avLst>
          </a:prstGeom>
        </p:spPr>
        <p:style>
          <a:lnRef idx="2">
            <a:schemeClr val="accent2"/>
          </a:lnRef>
          <a:fillRef idx="1">
            <a:schemeClr val="lt1"/>
          </a:fillRef>
          <a:effectRef idx="0">
            <a:schemeClr val="accent2"/>
          </a:effectRef>
          <a:fontRef idx="minor">
            <a:schemeClr val="dk1"/>
          </a:fontRef>
        </p:style>
        <p:txBody>
          <a:bodyPr anchor="ctr"/>
          <a:lstStyle/>
          <a:p>
            <a:pPr algn="just">
              <a:buFontTx/>
              <a:buChar char="-"/>
              <a:defRPr/>
            </a:pPr>
            <a:r>
              <a:rPr lang="en-US" sz="3200" b="1" dirty="0" err="1">
                <a:solidFill>
                  <a:srgbClr val="0000FF"/>
                </a:solidFill>
                <a:latin typeface="Times New Roman" pitchFamily="18" charset="0"/>
                <a:cs typeface="Times New Roman" pitchFamily="18" charset="0"/>
              </a:rPr>
              <a:t>Va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thịt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xương</a:t>
            </a:r>
            <a:r>
              <a:rPr lang="en-US" sz="3200" b="1" dirty="0">
                <a:solidFill>
                  <a:srgbClr val="0000FF"/>
                </a:solidFill>
                <a:latin typeface="Times New Roman" pitchFamily="18" charset="0"/>
                <a:cs typeface="Times New Roman" pitchFamily="18" charset="0"/>
              </a:rPr>
              <a:t>, …</a:t>
            </a:r>
          </a:p>
          <a:p>
            <a:pPr>
              <a:buFontTx/>
              <a:buChar char="-"/>
              <a:defRPr/>
            </a:pPr>
            <a:endParaRPr lang="en-US" sz="2400" b="1" dirty="0">
              <a:solidFill>
                <a:srgbClr val="0000FF"/>
              </a:solidFill>
              <a:latin typeface="Times New Roman" pitchFamily="18" charset="0"/>
              <a:cs typeface="Times New Roman" pitchFamily="18"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24063"/>
            <a:ext cx="6611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6751638" y="1981200"/>
            <a:ext cx="2286000" cy="4638675"/>
          </a:xfrm>
          <a:prstGeom prst="roundRect">
            <a:avLst>
              <a:gd name="adj" fmla="val 4719"/>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24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sút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dây</a:t>
            </a:r>
            <a:r>
              <a:rPr lang="en-US" sz="3600" b="1" dirty="0">
                <a:solidFill>
                  <a:srgbClr val="0000FF"/>
                </a:solidFill>
                <a:latin typeface="Times New Roman" pitchFamily="18" charset="0"/>
                <a:cs typeface="Times New Roman" pitchFamily="18" charset="0"/>
              </a:rPr>
              <a:t> con quay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nhọn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cắm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024063"/>
            <a:ext cx="65881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6878638" y="1524000"/>
            <a:ext cx="2265362" cy="5334000"/>
          </a:xfrm>
          <a:prstGeom prst="roundRect">
            <a:avLst>
              <a:gd name="adj" fmla="val 3558"/>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vi-VN" sz="2400" b="1">
              <a:solidFill>
                <a:srgbClr val="0000FF"/>
              </a:solidFill>
              <a:latin typeface="Times New Roman" pitchFamily="18" charset="0"/>
              <a:cs typeface="Times New Roman" pitchFamily="18" charset="0"/>
            </a:endParaRPr>
          </a:p>
          <a:p>
            <a:pPr eaLnBrk="1" hangingPunct="1"/>
            <a:endParaRPr lang="en-US" altLang="vi-VN" sz="2400" b="1">
              <a:solidFill>
                <a:srgbClr val="0000FF"/>
              </a:solidFill>
              <a:latin typeface="Times New Roman" pitchFamily="18" charset="0"/>
              <a:cs typeface="Times New Roman" pitchFamily="18" charset="0"/>
            </a:endParaRPr>
          </a:p>
          <a:p>
            <a:pPr eaLnBrk="1" hangingPunct="1"/>
            <a:r>
              <a:rPr lang="en-US" altLang="vi-VN" sz="3600" b="1">
                <a:solidFill>
                  <a:srgbClr val="0000FF"/>
                </a:solidFill>
                <a:latin typeface="Times New Roman" pitchFamily="18" charset="0"/>
                <a:cs typeface="Times New Roman" pitchFamily="18" charset="0"/>
              </a:rPr>
              <a:t>Nhẹ thì sưng bầm, nặng thì chảy máu, gãy xương,</a:t>
            </a:r>
          </a:p>
          <a:p>
            <a:pPr eaLnBrk="1" hangingPunct="1"/>
            <a:r>
              <a:rPr lang="en-US" altLang="vi-VN" sz="3600" b="1">
                <a:solidFill>
                  <a:srgbClr val="0000FF"/>
                </a:solidFill>
                <a:latin typeface="Times New Roman" pitchFamily="18" charset="0"/>
                <a:cs typeface="Times New Roman" pitchFamily="18" charset="0"/>
              </a:rPr>
              <a:t>mất đoàn kết.</a:t>
            </a:r>
          </a:p>
          <a:p>
            <a:pPr eaLnBrk="1" hangingPunct="1"/>
            <a:endParaRPr lang="en-US" altLang="vi-VN" sz="3200" b="1">
              <a:solidFill>
                <a:srgbClr val="0000FF"/>
              </a:solidFill>
              <a:latin typeface="Times New Roman" pitchFamily="18" charset="0"/>
              <a:cs typeface="Times New Roman" pitchFamily="18" charset="0"/>
            </a:endParaRPr>
          </a:p>
          <a:p>
            <a:pPr eaLnBrk="1" hangingPunct="1"/>
            <a:endParaRPr lang="en-US" altLang="vi-VN"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414"/>
  <p:tag name="VIOLETTITLE" val="Tuan 13 khong choi ccac tro choi nguy hiem"/>
  <p:tag name="VIOLETLESSON" val="24"/>
  <p:tag name="VIOLETCATID" val="8049775"/>
  <p:tag name="VIOLETSUBJECT" val="Tự nhiên và xã hội 3"/>
  <p:tag name="VIOLETAUTHORID" val="6194761"/>
  <p:tag name="VIOLETAUTHORNAME" val="Mai Thị Thúy Lanh"/>
  <p:tag name="VIOLETAUTHORAVATAR" val="6/194/761/avatar.jpg"/>
  <p:tag name="VIOLETAUTHORADDRESS" val="Tiểu học An Sơn - Hải Phòng"/>
  <p:tag name="VIOLETDATE" val="2012-11-12 12:30:26"/>
  <p:tag name="VIOLETHIT" val="422"/>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837</Words>
  <Application>Microsoft Office PowerPoint</Application>
  <PresentationFormat>On-screen Show (4:3)</PresentationFormat>
  <Paragraphs>95</Paragraphs>
  <Slides>30</Slides>
  <Notes>0</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.VnTimeH</vt:lpstr>
      <vt:lpstr>Arial</vt:lpstr>
      <vt:lpstr>Calibri</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PHONGKYTHUAT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PHONGVU</dc:creator>
  <cp:lastModifiedBy>GiaThuy</cp:lastModifiedBy>
  <cp:revision>68</cp:revision>
  <dcterms:created xsi:type="dcterms:W3CDTF">2011-11-13T09:21:07Z</dcterms:created>
  <dcterms:modified xsi:type="dcterms:W3CDTF">2020-11-30T05:51:15Z</dcterms:modified>
</cp:coreProperties>
</file>