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8" r:id="rId2"/>
    <p:sldId id="301" r:id="rId3"/>
    <p:sldId id="259" r:id="rId4"/>
    <p:sldId id="260" r:id="rId5"/>
    <p:sldId id="261" r:id="rId6"/>
    <p:sldId id="281" r:id="rId7"/>
    <p:sldId id="262" r:id="rId8"/>
    <p:sldId id="264" r:id="rId9"/>
    <p:sldId id="283" r:id="rId10"/>
    <p:sldId id="284" r:id="rId11"/>
    <p:sldId id="266" r:id="rId12"/>
    <p:sldId id="267" r:id="rId13"/>
    <p:sldId id="300" r:id="rId14"/>
    <p:sldId id="268" r:id="rId15"/>
    <p:sldId id="270" r:id="rId16"/>
    <p:sldId id="302" r:id="rId17"/>
    <p:sldId id="303" r:id="rId18"/>
    <p:sldId id="299" r:id="rId19"/>
    <p:sldId id="275" r:id="rId20"/>
    <p:sldId id="29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0000"/>
    <a:srgbClr val="3333FF"/>
    <a:srgbClr val="99FFCC"/>
    <a:srgbClr val="66FFFF"/>
    <a:srgbClr val="0000FF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5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vi-VN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4C27F61-A955-4E93-91D3-55D6BB7959F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48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6861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686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6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6861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861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6861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61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861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6862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6862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2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6862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2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2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686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2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6863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3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3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6863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3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6863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3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3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6863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4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4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6864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4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6864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4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4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6864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4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5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6865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5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5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6865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5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5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6865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5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5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6866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6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6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6866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6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6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6866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6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6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6866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7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7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6867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7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7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6867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7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7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6867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7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8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6868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8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6868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68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686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6868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8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8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6868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9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9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6869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9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9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6869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9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69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6869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69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0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6870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0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0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6870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0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0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6870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0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0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6871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1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1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6871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1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71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871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871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6871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6871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6872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872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872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6872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6872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3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4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4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74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6874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6874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6874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874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874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5C0990-85EB-4364-9B3B-5C18E716C58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C325-8423-49D7-BD87-D267F3E262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33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3D474-56ED-4B54-9BF9-9939B4286A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775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46E3C-4C2A-4489-BB66-4EC3BF203D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45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AC8DB-D123-48FE-BA93-5E50CEC1EA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343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27082-ADA5-48B2-937C-79FE011F658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399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72E2-C77D-4279-9C95-23FC87AE55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1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933C-68B9-4588-99F5-47934C115E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3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74DF2-6BA3-4B58-B375-31ACD9A7C0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9543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E8427-4AE6-440F-AD2A-F62AB754AB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742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FC4A8-1638-4A19-8050-AA89BB218D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024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6758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58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6759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759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6759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759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6759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6759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759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grpSp>
            <p:nvGrpSpPr>
              <p:cNvPr id="6760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6760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6760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0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0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6760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0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0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6760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0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1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6761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1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6761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1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1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6761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1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1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6762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2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2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6762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2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2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6762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2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2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6762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3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3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676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3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6763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3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3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6763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3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4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6764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4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4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6764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4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4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6764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4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4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6765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5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5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6765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5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5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6765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5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5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6765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6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6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6766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6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766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766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766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6766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6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6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6767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7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7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6767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7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7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6767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7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7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6767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8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8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6768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8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8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6768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8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8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6768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8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9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6769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9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9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6769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9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769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6769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6769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6769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0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1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72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6772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772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772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772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vi-VN"/>
          </a:p>
        </p:txBody>
      </p:sp>
      <p:sp>
        <p:nvSpPr>
          <p:cNvPr id="6772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79AFB50-F591-4BCD-87FD-C3B23FADB9E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google.com/imgres?imgurl=http://www.tuanvietnam.net/Library/Images/64/2007/11/phatthanh.jpg&amp;imgrefurl=http://www.nghebao.com/BC/modules.php%3Fname%3DNews%26op%3Dviewcat%26catid%3D4%26page%3D45&amp;usg=__r1nvp7G00yNrO3_xlxHdwWMGaJ4=&amp;h=301&amp;w=400&amp;sz=28&amp;hl=en&amp;start=17&amp;um=1&amp;tbnid=43cJ8zo7vMNtfM:&amp;tbnh=93&amp;tbnw=124&amp;prev=/images%3Fq%3D%25C4%2591%25E1%25BB%258Dc%2Bphat%2Bthanh%26um%3D1%26hl%3Den%26rlz%3D1T4GPEA_enVN293VN294%26sa%3D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springvale.tinlanh.org.au/sites/default/files/active/0/118_small.jpg&amp;imgrefurl=http://springvale.tinlanh.org.au/node/118&amp;usg=__RNwwnpTUD3nNe1VOHzvHz_puNZY=&amp;h=360&amp;w=480&amp;sz=29&amp;hl=en&amp;start=13&amp;um=1&amp;tbnid=XeGMs3PJJB-HhM:&amp;tbnh=97&amp;tbnw=129&amp;prev=/images%3Fq%3Dph%25E1%25BB%258Fng%2Bv%25E1%25BA%25A5n%26um%3D1%26hl%3Den%26rlz%3D1T4GPEA_enVN293VN294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vtv.vn/HTML/Data/resources/Original/Image/2007/8/19/200781916375_200769145356_quay-phim.jpg&amp;imgrefurl=http://www.vtv.vn/VN/TrangChu/TinTuc/GocQuaTang/2007/8/19/119750/&amp;usg=__POXVdM-I-rhLRyyDxoPT-GR_qvY=&amp;h=310&amp;w=400&amp;sz=67&amp;hl=en&amp;start=3&amp;um=1&amp;tbnid=X4fmjyIMO22haM:&amp;tbnh=96&amp;tbnw=124&amp;prev=/images%3Fq%3Dquay%2Bphim%26um%3D1%26hl%3Den%26rlz%3D1T4GPEA_enVN293VN29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E0E1-8A2E-454A-BA44-078498042A7C}" type="slidenum">
              <a:rPr lang="en-US" altLang="vi-VN"/>
              <a:pPr/>
              <a:t>1</a:t>
            </a:fld>
            <a:endParaRPr lang="en-US" altLang="vi-VN"/>
          </a:p>
        </p:txBody>
      </p:sp>
      <p:pic>
        <p:nvPicPr>
          <p:cNvPr id="19493" name="Picture 37" descr="4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381000" y="381000"/>
            <a:ext cx="8382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Chµo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mõng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c¸c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thÇy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c«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gi¸o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vÒ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dù</a:t>
            </a:r>
            <a:r>
              <a:rPr lang="en-US" altLang="vi-VN" sz="7200" b="1" dirty="0">
                <a:solidFill>
                  <a:srgbClr val="CC3300"/>
                </a:solidFill>
                <a:latin typeface=".VnAristote" pitchFamily="34" charset="0"/>
              </a:rPr>
              <a:t> </a:t>
            </a:r>
            <a:r>
              <a:rPr lang="en-US" altLang="vi-VN" sz="7200" b="1" dirty="0" err="1">
                <a:solidFill>
                  <a:srgbClr val="CC3300"/>
                </a:solidFill>
                <a:latin typeface=".VnAristote" pitchFamily="34" charset="0"/>
              </a:rPr>
              <a:t>giê</a:t>
            </a:r>
            <a:r>
              <a:rPr lang="en-US" altLang="vi-VN" sz="7200" b="1" dirty="0">
                <a:latin typeface=".VnAristote" pitchFamily="34" charset="0"/>
              </a:rPr>
              <a:t>         </a:t>
            </a:r>
            <a:r>
              <a:rPr lang="en-US" altLang="vi-VN" sz="7200" b="1" dirty="0" err="1">
                <a:solidFill>
                  <a:srgbClr val="006600"/>
                </a:solidFill>
                <a:latin typeface=".VnAristote" pitchFamily="34" charset="0"/>
              </a:rPr>
              <a:t>Líp</a:t>
            </a:r>
            <a:r>
              <a:rPr lang="en-US" altLang="vi-VN" sz="7200" b="1" dirty="0">
                <a:solidFill>
                  <a:srgbClr val="006600"/>
                </a:solidFill>
                <a:latin typeface=".VnAristote" pitchFamily="34" charset="0"/>
              </a:rPr>
              <a:t> </a:t>
            </a:r>
            <a:r>
              <a:rPr lang="en-US" altLang="vi-VN" sz="7200" b="1" dirty="0" smtClean="0">
                <a:solidFill>
                  <a:srgbClr val="006600"/>
                </a:solidFill>
                <a:latin typeface=".VnAristote" pitchFamily="34" charset="0"/>
              </a:rPr>
              <a:t>3A</a:t>
            </a:r>
            <a:endParaRPr lang="en-US" altLang="vi-VN" sz="7200" b="1" dirty="0">
              <a:solidFill>
                <a:srgbClr val="006600"/>
              </a:solidFill>
              <a:latin typeface=".VnAristote" pitchFamily="34" charset="0"/>
            </a:endParaRPr>
          </a:p>
        </p:txBody>
      </p:sp>
      <p:pic>
        <p:nvPicPr>
          <p:cNvPr id="19495" name="Picture 39" descr="xsgs_9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04800"/>
            <a:ext cx="13144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6" name="Picture 40" descr="xsgs_905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3144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7" name="Picture 35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810000"/>
            <a:ext cx="81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36" descr="0307_1j_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99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5" descr="stars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0" name="Picture 5" descr="stars"/>
          <p:cNvPicPr>
            <a:picLocks noChangeAspect="1" noChangeArrowheads="1" noCrop="1"/>
          </p:cNvPicPr>
          <p:nvPr/>
        </p:nvPicPr>
        <p:blipFill>
          <a:blip r:embed="rId6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5" name="WordArt 49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6629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M«n: Tù nhiªn vµ X· héi</a:t>
            </a:r>
            <a:endParaRPr lang="vi-VN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4" grpId="0" build="allAtOnce"/>
      <p:bldP spid="19494" grpId="1" build="allAtOnce"/>
      <p:bldP spid="195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AFEF-84D8-4F62-8A0F-224D0EDD6758}" type="slidenum">
              <a:rPr lang="en-US" altLang="vi-VN"/>
              <a:pPr/>
              <a:t>10</a:t>
            </a:fld>
            <a:endParaRPr lang="en-US" altLang="vi-VN"/>
          </a:p>
        </p:txBody>
      </p:sp>
      <p:pic>
        <p:nvPicPr>
          <p:cNvPr id="47108" name="Picture 4" descr="6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6002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14800" cy="472440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8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FCFF5-F484-47BF-A285-9158A5D54CFC}" type="slidenum">
              <a:rPr lang="en-US" altLang="vi-VN"/>
              <a:pPr/>
              <a:t>11</a:t>
            </a:fld>
            <a:endParaRPr lang="en-US" altLang="vi-V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362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438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715000" y="4038600"/>
            <a:ext cx="266700" cy="300038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2870200" y="6248400"/>
            <a:ext cx="266700" cy="300038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28600" y="1371600"/>
            <a:ext cx="7394575" cy="833438"/>
          </a:xfrm>
          <a:prstGeom prst="rect">
            <a:avLst/>
          </a:prstGeom>
          <a:noFill/>
          <a:ln w="36720">
            <a:noFill/>
            <a:prstDash val="sysDot"/>
            <a:round/>
            <a:headEnd/>
            <a:tailEnd/>
          </a:ln>
          <a:effectLst/>
        </p:spPr>
        <p:txBody>
          <a:bodyPr lIns="18000" tIns="18000" rIns="18000" bIns="180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vi-VN" altLang="vi-VN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vi-VN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vi-V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vi-VN" sz="28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về hoạt động phát thanh, truyền hình.</a:t>
            </a:r>
            <a:endParaRPr lang="en-GB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1339850" y="2209800"/>
            <a:ext cx="10483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800" b="1">
                <a:solidFill>
                  <a:srgbClr val="0000FF"/>
                </a:solidFill>
                <a:latin typeface=".VnTime" pitchFamily="34" charset="0"/>
              </a:rPr>
              <a:t>Quan s¸t, gäi tªn vµ nªu vai trß cña </a:t>
            </a:r>
          </a:p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800" b="1">
                <a:solidFill>
                  <a:srgbClr val="0000FF"/>
                </a:solidFill>
                <a:latin typeface=".VnTime" pitchFamily="34" charset="0"/>
              </a:rPr>
              <a:t>tõng ph­¬ng tiÖn trong c¸c tranh sau:</a:t>
            </a:r>
          </a:p>
        </p:txBody>
      </p:sp>
      <p:pic>
        <p:nvPicPr>
          <p:cNvPr id="11279" name="Picture 15" descr="l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0"/>
          <p:cNvSpPr>
            <a:spLocks noChangeArrowheads="1"/>
          </p:cNvSpPr>
          <p:nvPr/>
        </p:nvSpPr>
        <p:spPr bwMode="auto">
          <a:xfrm>
            <a:off x="8382000" y="6248400"/>
            <a:ext cx="266700" cy="300038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281" name="Picture 17" descr="may cas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362200" cy="16002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2819400" y="4191000"/>
            <a:ext cx="266700" cy="300038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8382000" y="4038600"/>
            <a:ext cx="266700" cy="300038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5240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pic>
        <p:nvPicPr>
          <p:cNvPr id="11289" name="Picture 25" descr="6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800600"/>
            <a:ext cx="2362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1" name="Picture 27" descr="_Djh66fRtUYOR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DDED-4FD3-49A9-B941-EBC16CFF1D02}" type="slidenum">
              <a:rPr lang="en-US" altLang="vi-VN"/>
              <a:pPr/>
              <a:t>12</a:t>
            </a:fld>
            <a:endParaRPr lang="en-US" altLang="vi-VN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324600" y="4572000"/>
            <a:ext cx="693738" cy="692150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914400" y="2095500"/>
            <a:ext cx="6934200" cy="990600"/>
          </a:xfrm>
          <a:prstGeom prst="cloudCallout">
            <a:avLst>
              <a:gd name="adj1" fmla="val -19162"/>
              <a:gd name="adj2" fmla="val 120032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</a:rPr>
              <a:t>Máy thu hình (Ti vi)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676400" y="11430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60198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altLang="vi-VN" sz="3200" b="1">
                <a:solidFill>
                  <a:srgbClr val="FF0000"/>
                </a:solidFill>
                <a:cs typeface="Arial" charset="0"/>
              </a:rPr>
              <a:t>Thu và </a:t>
            </a:r>
            <a:r>
              <a:rPr lang="en-GB" altLang="vi-VN" sz="36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ph¸t</a:t>
            </a:r>
            <a:r>
              <a:rPr lang="en-GB" altLang="vi-VN" sz="3200" b="1">
                <a:solidFill>
                  <a:srgbClr val="FF0000"/>
                </a:solidFill>
                <a:cs typeface="Arial" charset="0"/>
              </a:rPr>
              <a:t> các chương trình truyền hình</a:t>
            </a:r>
          </a:p>
        </p:txBody>
      </p:sp>
      <p:pic>
        <p:nvPicPr>
          <p:cNvPr id="10254" name="Picture 14" descr="_Djh66fRtUY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C436-655A-405B-8518-4A45D1021606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6705600" y="4343400"/>
            <a:ext cx="693738" cy="692150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09600" y="2057400"/>
            <a:ext cx="7467600" cy="1143000"/>
          </a:xfrm>
          <a:prstGeom prst="cloudCallout">
            <a:avLst>
              <a:gd name="adj1" fmla="val -21366"/>
              <a:gd name="adj2" fmla="val 97361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</a:rPr>
              <a:t>Máy thu thanh (Ra-đi-ô)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5257800"/>
            <a:ext cx="8939213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Thu,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GB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676400" y="11430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pic>
        <p:nvPicPr>
          <p:cNvPr id="69640" name="Picture 8" descr="may cas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733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10E9E-BA1C-41AE-90CB-1BECC979E9DD}" type="slidenum">
              <a:rPr lang="en-US" altLang="vi-VN"/>
              <a:pPr/>
              <a:t>14</a:t>
            </a:fld>
            <a:endParaRPr lang="en-US" altLang="vi-VN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7200" y="57912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4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altLang="vi-VN" sz="3200" b="1">
                <a:solidFill>
                  <a:srgbClr val="FF0000"/>
                </a:solidFill>
                <a:cs typeface="Arial" charset="0"/>
              </a:rPr>
              <a:t>Phát sóng các chương trình truyền hình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47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7924800" y="5029200"/>
            <a:ext cx="685800" cy="627063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685800" y="1371600"/>
            <a:ext cx="8077200" cy="914400"/>
          </a:xfrm>
          <a:prstGeom prst="cloudCallout">
            <a:avLst>
              <a:gd name="adj1" fmla="val -35120"/>
              <a:gd name="adj2" fmla="val 72569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000" b="1">
                <a:solidFill>
                  <a:srgbClr val="FF0000"/>
                </a:solidFill>
              </a:rPr>
              <a:t>Đài Truyền hình Việt Nam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8288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E453-0AB9-4460-9A18-F7FDDF670BB6}" type="slidenum">
              <a:rPr lang="en-US" altLang="vi-VN"/>
              <a:pPr/>
              <a:t>15</a:t>
            </a:fld>
            <a:endParaRPr lang="en-US" altLang="vi-VN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057400" y="1371600"/>
            <a:ext cx="5105400" cy="457200"/>
          </a:xfrm>
          <a:prstGeom prst="cloudCallout">
            <a:avLst>
              <a:gd name="adj1" fmla="val 0"/>
              <a:gd name="adj2" fmla="val 173264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</a:rPr>
              <a:t>Máy điện thoại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579938" y="4922838"/>
            <a:ext cx="601662" cy="555625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2400" y="6065838"/>
            <a:ext cx="937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altLang="vi-VN" sz="3200" b="1">
                <a:solidFill>
                  <a:srgbClr val="FF0000"/>
                </a:solidFill>
                <a:cs typeface="Arial" charset="0"/>
              </a:rPr>
              <a:t>Để liên lạc, trao đổi thông tin với nhau</a:t>
            </a:r>
          </a:p>
        </p:txBody>
      </p:sp>
      <p:pic>
        <p:nvPicPr>
          <p:cNvPr id="7179" name="Picture 11" descr="6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352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5240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EDB0-3D8E-4AC8-9E7C-D0507835E72E}" type="slidenum">
              <a:rPr lang="en-US" altLang="vi-VN"/>
              <a:pPr/>
              <a:t>16</a:t>
            </a:fld>
            <a:endParaRPr lang="en-US" altLang="vi-VN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219200" y="1828800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 altLang="vi-VN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057400" y="61722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latin typeface="Arial" charset="0"/>
              </a:rPr>
              <a:t>Dùng để truyền thông tin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09800" y="17526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latin typeface=".VnTime" pitchFamily="34" charset="0"/>
              </a:rPr>
              <a:t>        Loa ph¸t thanh</a:t>
            </a:r>
          </a:p>
        </p:txBody>
      </p:sp>
      <p:pic>
        <p:nvPicPr>
          <p:cNvPr id="71685" name="Picture 5" descr="l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94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7010400" y="4572000"/>
            <a:ext cx="601663" cy="555625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600200" y="7620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pic>
        <p:nvPicPr>
          <p:cNvPr id="71689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4099-776E-40EB-A71F-BCA764AE8F9A}" type="slidenum">
              <a:rPr lang="en-US" altLang="vi-VN"/>
              <a:pPr/>
              <a:t>17</a:t>
            </a:fld>
            <a:endParaRPr lang="en-US" altLang="vi-VN"/>
          </a:p>
        </p:txBody>
      </p:sp>
      <p:pic>
        <p:nvPicPr>
          <p:cNvPr id="72708" name="Picture 4" descr="phatthan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86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200781916375_200769145356_quay-phi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118_smal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590800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828800" y="762000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-457200" y="2133600"/>
            <a:ext cx="9296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Mét sè ho¹t ®éng ph¸t thanh,</a:t>
            </a:r>
          </a:p>
          <a:p>
            <a:pPr algn="ctr"/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 truyÒn h×nh:</a:t>
            </a:r>
            <a:endParaRPr lang="en-US" altLang="vi-VN" sz="4000" b="1" u="sng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52400" y="3581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000" b="1">
                <a:solidFill>
                  <a:srgbClr val="FF0000"/>
                </a:solidFill>
                <a:latin typeface=".VnTime" pitchFamily="34" charset="0"/>
              </a:rPr>
              <a:t>      </a:t>
            </a:r>
            <a:r>
              <a:rPr lang="en-GB" altLang="vi-VN" sz="2400" b="1">
                <a:solidFill>
                  <a:srgbClr val="FF0000"/>
                </a:solidFill>
                <a:latin typeface=".VnTime" pitchFamily="34" charset="0"/>
              </a:rPr>
              <a:t>§äc tin tøc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733800" y="3505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400" b="1">
                <a:solidFill>
                  <a:srgbClr val="FF0000"/>
                </a:solidFill>
                <a:latin typeface=".VnTime" pitchFamily="34" charset="0"/>
              </a:rPr>
              <a:t>Quay phim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6858000" y="3505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400" b="1">
                <a:solidFill>
                  <a:srgbClr val="FF0000"/>
                </a:solidFill>
                <a:latin typeface=".VnTime" pitchFamily="34" charset="0"/>
              </a:rPr>
              <a:t>Pháng vÊn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/>
      <p:bldP spid="727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ADBD-B499-44B6-96C0-315444B1234F}" type="slidenum">
              <a:rPr lang="en-US" altLang="vi-VN"/>
              <a:pPr/>
              <a:t>18</a:t>
            </a:fld>
            <a:endParaRPr lang="en-US" altLang="vi-VN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600200" y="7620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1371600"/>
            <a:ext cx="830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Nªu nhiÖm vô vµ Ých lîi cña ho¹t ®éng </a:t>
            </a:r>
          </a:p>
          <a:p>
            <a:pPr algn="ctr"/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ph¸t thanh, truyÒn h×nh?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38200" y="2438400"/>
            <a:ext cx="7772400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-§µi truyÒn h×nh, ®µi ph¸t thanh lµ</a:t>
            </a:r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nh÷ng c¬ së</a:t>
            </a: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th«ng tin liªn l¹c cã nhiÖm vô ph¸t tin tøc trong n­íc vµ ngoµi n­íc.</a:t>
            </a:r>
          </a:p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.VnTime" pitchFamily="34" charset="0"/>
              </a:rPr>
              <a:t>-Ho¹t ®éng ph¸t thanh, truyÒn h×nh gióp chóng ta biÕt ®­îc nh÷ng th«ng                                   tin vÒ v¨n hãa, gi¸o dôc, kinh tÕ…</a:t>
            </a:r>
          </a:p>
        </p:txBody>
      </p:sp>
      <p:pic>
        <p:nvPicPr>
          <p:cNvPr id="6452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4800" y="4876800"/>
            <a:ext cx="1219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2400" y="53340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3C22-42A8-4589-BBA4-9CF61C359FEF}" type="slidenum">
              <a:rPr lang="en-US" altLang="vi-VN"/>
              <a:pPr/>
              <a:t>19</a:t>
            </a:fld>
            <a:endParaRPr lang="en-US" altLang="vi-VN"/>
          </a:p>
        </p:txBody>
      </p:sp>
      <p:pic>
        <p:nvPicPr>
          <p:cNvPr id="30722" name="Picture 2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90600" y="2209800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360" tIns="63360" rIns="108360" bIns="63360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    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Bưu điện, đài truyền hình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,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đài phát thanh, ... là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những cơ sở thông tin 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l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iên lạc làm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nhiệm vụ nhận, chuyển, phát tin tức, thư tín, bưu phẩm,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giữa các địa 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p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hương trong</a:t>
            </a:r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vi-VN" altLang="vi-VN" sz="3600" b="1">
                <a:solidFill>
                  <a:srgbClr val="FF0000"/>
                </a:solidFill>
                <a:cs typeface="Arial" charset="0"/>
              </a:rPr>
              <a:t>nước và giữa trong nước với nước ngoài.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889000" cy="1066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828800" y="762000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B0C1-B725-415D-8A00-06784D63B70D}" type="slidenum">
              <a:rPr lang="en-US" altLang="vi-VN"/>
              <a:pPr/>
              <a:t>2</a:t>
            </a:fld>
            <a:endParaRPr lang="en-US" alt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0" y="749300"/>
            <a:ext cx="662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6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19200" y="1689100"/>
            <a:ext cx="6629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4400" b="1" u="sng">
                <a:solidFill>
                  <a:srgbClr val="FF0000"/>
                </a:solidFill>
                <a:latin typeface=".VnTime" pitchFamily="34" charset="0"/>
                <a:cs typeface="Times New Roman" pitchFamily="18" charset="0"/>
              </a:rPr>
              <a:t>Bµi 29: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2286000"/>
            <a:ext cx="7467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4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hoạt động thông tin </a:t>
            </a:r>
          </a:p>
          <a:p>
            <a:pPr algn="ctr" eaLnBrk="1" hangingPunct="1">
              <a:lnSpc>
                <a:spcPct val="7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4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lạc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600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3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BDE3-E771-44D3-A15C-B3A4228ED6A5}" type="slidenum">
              <a:rPr lang="en-US" altLang="vi-VN"/>
              <a:pPr/>
              <a:t>20</a:t>
            </a:fld>
            <a:endParaRPr lang="en-US" altLang="vi-VN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52400" y="1600200"/>
            <a:ext cx="8991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4400" b="1">
                <a:solidFill>
                  <a:srgbClr val="000099"/>
                </a:solidFill>
                <a:latin typeface=".VnTime" pitchFamily="34" charset="0"/>
              </a:rPr>
              <a:t>Chóc c¸c thÇy c« m¹nh khoÎ, </a:t>
            </a:r>
          </a:p>
          <a:p>
            <a:pPr algn="ctr">
              <a:spcBef>
                <a:spcPct val="50000"/>
              </a:spcBef>
            </a:pPr>
            <a:r>
              <a:rPr lang="en-US" altLang="vi-VN" sz="4400" b="1">
                <a:solidFill>
                  <a:srgbClr val="000099"/>
                </a:solidFill>
                <a:latin typeface=".VnTime" pitchFamily="34" charset="0"/>
              </a:rPr>
              <a:t>chóc c¸c em ch¨m ngoan, häc giái</a:t>
            </a:r>
          </a:p>
        </p:txBody>
      </p:sp>
      <p:pic>
        <p:nvPicPr>
          <p:cNvPr id="5530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6000" y="-177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7" descr="pulsa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4478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D5F8-0D74-43DC-AEA3-6D077EC53563}" type="slidenum">
              <a:rPr lang="en-US" altLang="vi-VN"/>
              <a:pPr/>
              <a:t>3</a:t>
            </a:fld>
            <a:endParaRPr lang="en-US" altLang="vi-VN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82600" y="1397000"/>
            <a:ext cx="8382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" tIns="18000" rIns="18000" bIns="1800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74000"/>
              </a:lnSpc>
            </a:pPr>
            <a:r>
              <a:rPr lang="vi-VN" altLang="vi-VN" sz="3200" b="1" i="1" u="sng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vi-VN" altLang="vi-VN" sz="32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vi-VN" sz="3200" b="1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hiểu hoạt động của Bưu điện</a:t>
            </a:r>
            <a:endParaRPr lang="en-GB" altLang="vi-VN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4724400" y="2209800"/>
            <a:ext cx="3200400" cy="914400"/>
          </a:xfrm>
          <a:prstGeom prst="wedgeRoundRectCallout">
            <a:avLst>
              <a:gd name="adj1" fmla="val -54264"/>
              <a:gd name="adj2" fmla="val 117014"/>
              <a:gd name="adj3" fmla="val 16667"/>
            </a:avLst>
          </a:prstGeom>
          <a:noFill/>
          <a:ln w="2736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9000" tIns="54000" rIns="99000" bIns="5400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9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400" b="1">
                <a:solidFill>
                  <a:srgbClr val="262699"/>
                </a:solidFill>
                <a:latin typeface=".VnTime" pitchFamily="34" charset="0"/>
              </a:rPr>
              <a:t>Quan s¸t tranh, tr¶ lêi c©u hái sau:</a:t>
            </a:r>
            <a:r>
              <a:rPr lang="en-GB" altLang="vi-VN" sz="3200" b="1">
                <a:solidFill>
                  <a:srgbClr val="262699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724400" y="3657600"/>
            <a:ext cx="4038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marL="358775" indent="-358775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>
                <a:solidFill>
                  <a:srgbClr val="FF0000"/>
                </a:solidFill>
                <a:latin typeface="Book Antiqua" pitchFamily="18" charset="0"/>
              </a:rPr>
              <a:t>  - </a:t>
            </a:r>
            <a:r>
              <a:rPr lang="en-GB" altLang="vi-VN" sz="2800" b="1">
                <a:solidFill>
                  <a:srgbClr val="FF0000"/>
                </a:solidFill>
                <a:latin typeface="Book Antiqua" pitchFamily="18" charset="0"/>
              </a:rPr>
              <a:t>Trung tâm giao dịch</a:t>
            </a:r>
          </a:p>
          <a:p>
            <a:pPr algn="ct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latin typeface="Book Antiqua" pitchFamily="18" charset="0"/>
              </a:rPr>
              <a:t>Bưu chính - Viễn thông</a:t>
            </a:r>
          </a:p>
        </p:txBody>
      </p:sp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5105400" y="3581400"/>
            <a:ext cx="2971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marL="358775" indent="-358775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latin typeface=".VnTime" pitchFamily="34" charset="0"/>
              </a:rPr>
              <a:t>- §©y lµ n¬i nµo?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117600" y="4953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4876800" y="4572000"/>
            <a:ext cx="4267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>
            <a:lvl1pPr marL="358775" indent="-358775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800" b="1">
                <a:solidFill>
                  <a:srgbClr val="FF0000"/>
                </a:solidFill>
                <a:latin typeface="Times New Roman" pitchFamily="18" charset="0"/>
              </a:rPr>
              <a:t>- Em đã đến bưu điện bao giờ chưa?</a:t>
            </a:r>
          </a:p>
        </p:txBody>
      </p:sp>
      <p:pic>
        <p:nvPicPr>
          <p:cNvPr id="18449" name="Picture 17" descr="DSC05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990600" y="4038600"/>
            <a:ext cx="2438400" cy="381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58775" indent="-358775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2000" b="1">
                <a:solidFill>
                  <a:srgbClr val="FF0000"/>
                </a:solidFill>
                <a:latin typeface="Book Antiqua" pitchFamily="18" charset="0"/>
              </a:rPr>
              <a:t>Bưu điện </a:t>
            </a:r>
            <a:r>
              <a:rPr lang="en-GB" altLang="vi-VN" sz="2000" b="1">
                <a:solidFill>
                  <a:srgbClr val="FF0000"/>
                </a:solidFill>
                <a:latin typeface=".VnTime" pitchFamily="34" charset="0"/>
              </a:rPr>
              <a:t>DiÔn Ch©u</a:t>
            </a:r>
            <a:endParaRPr lang="en-GB" altLang="vi-VN" sz="2000" b="1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" grpId="0"/>
      <p:bldP spid="2" grpId="0"/>
      <p:bldP spid="2" grpId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C4781-274D-49C2-8F6E-2036F12836F4}" type="slidenum">
              <a:rPr lang="en-US" altLang="vi-VN"/>
              <a:pPr/>
              <a:t>4</a:t>
            </a:fld>
            <a:endParaRPr lang="en-US" altLang="vi-VN"/>
          </a:p>
        </p:txBody>
      </p:sp>
      <p:pic>
        <p:nvPicPr>
          <p:cNvPr id="17410" name="Picture 2" descr="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8800" y="4114800"/>
            <a:ext cx="8153400" cy="1371600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0000FF"/>
            </a:solidFill>
            <a:round/>
            <a:headEnd/>
            <a:tailEnd/>
          </a:ln>
        </p:spPr>
        <p:txBody>
          <a:bodyPr lIns="18360" tIns="18360" rIns="18360" bIns="18360" anchor="ctr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1pPr>
            <a:lvl2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vi-VN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về những hoạt động thông tin </a:t>
            </a:r>
            <a:r>
              <a:rPr lang="en-US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lạc diễn ra ở bưu  điện mà em biết?</a:t>
            </a:r>
            <a:endParaRPr lang="en-GB" altLang="vi-VN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28600" y="2438400"/>
            <a:ext cx="876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vi-VN" sz="3200" b="1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en-US" altLang="vi-VN" sz="3200" b="1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/>
            <a:endParaRPr lang="en-US" altLang="vi-VN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219200" y="29718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vi-VN" altLang="vi-VN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524000" y="10668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62000" y="2209800"/>
            <a:ext cx="7467600" cy="1143000"/>
          </a:xfrm>
          <a:prstGeom prst="cloudCallout">
            <a:avLst>
              <a:gd name="adj1" fmla="val -32333"/>
              <a:gd name="adj2" fmla="val 91111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200" b="1">
                <a:solidFill>
                  <a:srgbClr val="FF0000"/>
                </a:solidFill>
                <a:latin typeface=".VnTime" pitchFamily="34" charset="0"/>
              </a:rPr>
              <a:t>Th¶o luËn nhãm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1742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E70A5-0317-4593-B9D7-188A4094C967}" type="slidenum">
              <a:rPr lang="en-US" altLang="vi-VN"/>
              <a:pPr/>
              <a:t>5</a:t>
            </a:fld>
            <a:endParaRPr lang="en-US" altLang="vi-VN"/>
          </a:p>
        </p:txBody>
      </p:sp>
      <p:pic>
        <p:nvPicPr>
          <p:cNvPr id="16386" name="Picture 2" descr="AN Border 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524000" y="8382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33400" y="1828800"/>
            <a:ext cx="8229600" cy="1524000"/>
          </a:xfrm>
          <a:prstGeom prst="cloudCallout">
            <a:avLst>
              <a:gd name="adj1" fmla="val -29958"/>
              <a:gd name="adj2" fmla="val 84898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000" b="1">
                <a:solidFill>
                  <a:srgbClr val="FF0000"/>
                </a:solidFill>
                <a:latin typeface=".VnTime" pitchFamily="34" charset="0"/>
              </a:rPr>
              <a:t>Nh÷ng ho¹t ®éng th«ng tin liªn</a:t>
            </a:r>
          </a:p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GB" altLang="vi-VN" sz="3000" b="1">
              <a:solidFill>
                <a:srgbClr val="FF0000"/>
              </a:solidFill>
              <a:latin typeface=".VnTime" pitchFamily="34" charset="0"/>
            </a:endParaRPr>
          </a:p>
          <a:p>
            <a:pPr algn="ctr" eaLnBrk="1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3000" b="1">
                <a:solidFill>
                  <a:srgbClr val="FF0000"/>
                </a:solidFill>
                <a:latin typeface=".VnTime" pitchFamily="34" charset="0"/>
              </a:rPr>
              <a:t> l¹c diÔn ra ë b­u ®iÖn: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524000" y="4114800"/>
            <a:ext cx="5791200" cy="1981200"/>
          </a:xfrm>
          <a:prstGeom prst="octagon">
            <a:avLst>
              <a:gd name="adj" fmla="val 2928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vi-VN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2057400" y="42672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Gửi thư, gửi điện tín, </a:t>
            </a:r>
            <a:r>
              <a:rPr lang="en-US" altLang="vi-VN" sz="2400" b="1">
                <a:solidFill>
                  <a:srgbClr val="0000FF"/>
                </a:solidFill>
                <a:latin typeface=".VnTime" pitchFamily="34" charset="0"/>
              </a:rPr>
              <a:t>®iÖn hoa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Gọi điện thoại,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Gửi, nhận bưu phẩm, báo chí,…..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409" grpId="0" animBg="1"/>
      <p:bldP spid="16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8375-B117-455D-8B3E-04EDA8E17FB9}" type="slidenum">
              <a:rPr lang="en-US" altLang="vi-VN"/>
              <a:pPr/>
              <a:t>6</a:t>
            </a:fld>
            <a:endParaRPr lang="en-US" altLang="vi-VN"/>
          </a:p>
        </p:txBody>
      </p:sp>
      <p:pic>
        <p:nvPicPr>
          <p:cNvPr id="41989" name="Picture 5" descr="ANd9GcQSCqa8Nd7vWJzB3PZTKicW13fvDP87NOUeuslCBtpOYuYcxZ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19400" cy="1905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phone_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2876550" cy="17811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3733800"/>
            <a:ext cx="1524000" cy="457200"/>
          </a:xfrm>
        </p:spPr>
        <p:txBody>
          <a:bodyPr/>
          <a:lstStyle/>
          <a:p>
            <a:r>
              <a:rPr lang="en-US" altLang="vi-VN" sz="2400" b="1">
                <a:solidFill>
                  <a:srgbClr val="3333FF"/>
                </a:solidFill>
                <a:latin typeface="Times New Roman" pitchFamily="18" charset="0"/>
              </a:rPr>
              <a:t>Gửi thư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371600" y="6400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 Black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3333FF"/>
                </a:solidFill>
                <a:latin typeface=".VnTime" pitchFamily="34" charset="0"/>
              </a:rPr>
              <a:t>Gäi ®iÖn tho¹i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889500" y="58420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 Black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3333FF"/>
                </a:solidFill>
                <a:latin typeface=".VnTime" pitchFamily="34" charset="0"/>
              </a:rPr>
              <a:t>KiÓm tra vµ ®ãng dÊu b­u phÈm tr­íc khi göi ®i.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6002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876800" y="32766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 Black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3333FF"/>
                </a:solidFill>
                <a:latin typeface=".VnTime" pitchFamily="34" charset="0"/>
              </a:rPr>
              <a:t>LÊy th­ tõ hép th­</a:t>
            </a:r>
          </a:p>
        </p:txBody>
      </p:sp>
      <p:pic>
        <p:nvPicPr>
          <p:cNvPr id="42006" name="Picture 2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00" y="54483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7" name="Picture 2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286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guit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4" grpId="0"/>
      <p:bldP spid="41995" grpId="0"/>
      <p:bldP spid="420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5EDB-9245-4A94-A143-7D594351C6D4}" type="slidenum">
              <a:rPr lang="en-US" altLang="vi-VN"/>
              <a:pPr/>
              <a:t>7</a:t>
            </a:fld>
            <a:endParaRPr lang="en-US" altLang="vi-VN"/>
          </a:p>
        </p:txBody>
      </p:sp>
      <p:pic>
        <p:nvPicPr>
          <p:cNvPr id="15362" name="Picture 2" descr="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088" y="1981200"/>
            <a:ext cx="8153400" cy="812800"/>
          </a:xfrm>
          <a:prstGeom prst="rect">
            <a:avLst/>
          </a:prstGeom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3200" b="1">
                <a:solidFill>
                  <a:srgbClr val="2D2DB9"/>
                </a:solidFill>
                <a:latin typeface=".VnTime" pitchFamily="34" charset="0"/>
                <a:cs typeface="Times New Roman" pitchFamily="18" charset="0"/>
              </a:rPr>
              <a:t>Nªu Ých</a:t>
            </a:r>
            <a:r>
              <a:rPr lang="en-GB" altLang="vi-VN" sz="3200" b="1">
                <a:solidFill>
                  <a:srgbClr val="2D2DB9"/>
                </a:solidFill>
                <a:latin typeface="Times New Roman" pitchFamily="18" charset="0"/>
                <a:cs typeface="Times New Roman" pitchFamily="18" charset="0"/>
              </a:rPr>
              <a:t> lợi của </a:t>
            </a:r>
            <a:r>
              <a:rPr lang="en-GB" altLang="vi-VN" sz="3200" b="1">
                <a:solidFill>
                  <a:srgbClr val="2D2DB9"/>
                </a:solidFill>
                <a:latin typeface=".VnTime" pitchFamily="34" charset="0"/>
                <a:cs typeface="Times New Roman" pitchFamily="18" charset="0"/>
              </a:rPr>
              <a:t>c¸c hoạt</a:t>
            </a:r>
            <a:r>
              <a:rPr lang="en-GB" altLang="vi-VN" sz="3200" b="1">
                <a:solidFill>
                  <a:srgbClr val="2D2DB9"/>
                </a:solidFill>
                <a:latin typeface="Times New Roman" pitchFamily="18" charset="0"/>
                <a:cs typeface="Times New Roman" pitchFamily="18" charset="0"/>
              </a:rPr>
              <a:t> động bưu điện trong đời s</a:t>
            </a:r>
            <a:r>
              <a:rPr lang="en-GB" altLang="vi-VN" sz="3200" b="1">
                <a:solidFill>
                  <a:srgbClr val="2D2DB9"/>
                </a:solidFill>
                <a:latin typeface=".VnTime" pitchFamily="34" charset="0"/>
                <a:cs typeface="Times New Roman" pitchFamily="18" charset="0"/>
              </a:rPr>
              <a:t>èng?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700" y="2971800"/>
            <a:ext cx="8839200" cy="2590800"/>
          </a:xfrm>
          <a:prstGeom prst="rect">
            <a:avLst/>
          </a:prstGeom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4400" b="1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GB" altLang="vi-VN" sz="4000" b="1">
                <a:solidFill>
                  <a:srgbClr val="FF0000"/>
                </a:solidFill>
                <a:cs typeface="Arial" charset="0"/>
              </a:rPr>
              <a:t>Giúp chúng ta chuyển phát tin tức, thư tín, bưu phẩm giữa các địa phương trong nước và trong nước với nước ngoài.</a:t>
            </a:r>
            <a:endParaRPr lang="en-GB" altLang="vi-VN" sz="4000" b="1">
              <a:solidFill>
                <a:srgbClr val="2D2DB9"/>
              </a:solidFill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371600" y="9906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DAFB-CA81-4B85-A582-1A6C98134B1F}" type="slidenum">
              <a:rPr lang="en-US" altLang="vi-VN"/>
              <a:pPr/>
              <a:t>8</a:t>
            </a:fld>
            <a:endParaRPr lang="en-US" altLang="vi-VN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3352800" y="4191000"/>
            <a:ext cx="2667000" cy="533400"/>
          </a:xfrm>
          <a:prstGeom prst="roundRect">
            <a:avLst>
              <a:gd name="adj" fmla="val 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7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7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400" b="1" i="1">
                <a:solidFill>
                  <a:srgbClr val="FF0000"/>
                </a:solidFill>
                <a:latin typeface=".VnTime" pitchFamily="34" charset="0"/>
              </a:rPr>
              <a:t>Hép ®iÖn tho¹i thÎ</a:t>
            </a:r>
            <a:r>
              <a:rPr lang="en-GB" altLang="vi-VN" sz="3200" b="1" i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3329" name="Picture 17" descr="Thap9765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13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6248400" y="4191000"/>
            <a:ext cx="2895600" cy="457200"/>
          </a:xfrm>
          <a:prstGeom prst="roundRect">
            <a:avLst>
              <a:gd name="adj" fmla="val 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7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7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400" b="1" i="1">
                <a:solidFill>
                  <a:srgbClr val="FF0000"/>
                </a:solidFill>
                <a:latin typeface=".VnTime" pitchFamily="34" charset="0"/>
              </a:rPr>
              <a:t>Cét tiÕp vµ ph¸t sãng</a:t>
            </a: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>
            <a:off x="838200" y="4114800"/>
            <a:ext cx="1524000" cy="685800"/>
          </a:xfrm>
          <a:prstGeom prst="roundRect">
            <a:avLst>
              <a:gd name="adj" fmla="val 11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7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54000" rIns="99000" bIns="54000" anchor="ctr" anchorCtr="1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7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vi-VN" sz="2400" b="1" i="1">
                <a:solidFill>
                  <a:srgbClr val="FF0000"/>
                </a:solidFill>
                <a:latin typeface=".VnTime" pitchFamily="34" charset="0"/>
              </a:rPr>
              <a:t>Hép th­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6002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  <a:p>
            <a:pPr algn="ctr"/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Bµi 29:</a:t>
            </a:r>
            <a:r>
              <a:rPr lang="en-US" altLang="vi-VN" sz="2800" b="1" u="sng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>
                <a:solidFill>
                  <a:srgbClr val="000066"/>
                </a:solidFill>
                <a:latin typeface=".VnTime" pitchFamily="34" charset="0"/>
              </a:rPr>
              <a:t>C¸c ho¹t ®éng th«ng tin liªn l¹c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876800"/>
            <a:ext cx="731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3000" b="1">
                <a:solidFill>
                  <a:srgbClr val="FF0000"/>
                </a:solidFill>
                <a:cs typeface="Arial" charset="0"/>
              </a:rPr>
              <a:t>- </a:t>
            </a:r>
            <a:r>
              <a:rPr lang="en-GB" altLang="vi-VN" sz="3000" b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Chóng ta cÇn lµm g</a:t>
            </a:r>
            <a:r>
              <a:rPr lang="en-GB" altLang="vi-VN" sz="2800" b="1">
                <a:solidFill>
                  <a:srgbClr val="FF0000"/>
                </a:solidFill>
              </a:rPr>
              <a:t>ì </a:t>
            </a:r>
            <a:r>
              <a:rPr lang="en-GB" altLang="vi-VN" sz="2800" b="1">
                <a:solidFill>
                  <a:srgbClr val="FF0000"/>
                </a:solidFill>
                <a:latin typeface=".VnTime" pitchFamily="34" charset="0"/>
              </a:rPr>
              <a:t>víi nh÷ng tµi s¶n nµy?</a:t>
            </a:r>
            <a:endParaRPr lang="en-GB" altLang="vi-VN" sz="2800" b="1">
              <a:solidFill>
                <a:srgbClr val="FF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3400" y="5486400"/>
            <a:ext cx="8242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buClr>
                <a:srgbClr val="000000"/>
              </a:buClr>
              <a:buSzPct val="100000"/>
              <a:buFont typeface="Book Antiqua" pitchFamily="18" charset="0"/>
              <a:buNone/>
            </a:pPr>
            <a:r>
              <a:rPr lang="en-GB" altLang="vi-VN" sz="3000" b="1">
                <a:solidFill>
                  <a:srgbClr val="FF0000"/>
                </a:solidFill>
                <a:cs typeface="Arial" charset="0"/>
              </a:rPr>
              <a:t>    </a:t>
            </a:r>
            <a:r>
              <a:rPr lang="en-GB" altLang="vi-VN" sz="2600" b="1">
                <a:solidFill>
                  <a:srgbClr val="0000FF"/>
                </a:solidFill>
                <a:cs typeface="Arial" charset="0"/>
              </a:rPr>
              <a:t>Chúng ta phải sử dụng cẩn thận, bảo vệ và giữ gìn, không phá hỏng, nghịch ngợm.</a:t>
            </a:r>
            <a:endParaRPr lang="en-GB" altLang="vi-VN" sz="2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209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2" grpId="0"/>
      <p:bldP spid="3" grpId="0"/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F377-1FBD-4710-A1D9-59C3B6CD13E6}" type="slidenum">
              <a:rPr lang="en-US" altLang="vi-VN"/>
              <a:pPr/>
              <a:t>9</a:t>
            </a:fld>
            <a:endParaRPr lang="en-US" altLang="vi-VN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534400" cy="533400"/>
          </a:xfrm>
        </p:spPr>
        <p:txBody>
          <a:bodyPr/>
          <a:lstStyle/>
          <a:p>
            <a:r>
              <a:rPr lang="en-US" altLang="vi-VN" sz="2800" b="1">
                <a:solidFill>
                  <a:srgbClr val="336600"/>
                </a:solidFill>
                <a:latin typeface=".VnTime" pitchFamily="34" charset="0"/>
              </a:rPr>
              <a:t>Mét sè trung t©m b­u chÝnh viÔn th«ng trong n­íc: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00200" y="5334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 b="1" dirty="0" err="1">
                <a:solidFill>
                  <a:srgbClr val="CC3300"/>
                </a:solidFill>
                <a:latin typeface="Times New Roman" pitchFamily="18" charset="0"/>
              </a:rPr>
              <a:t>Tự</a:t>
            </a:r>
            <a:r>
              <a:rPr lang="en-US" altLang="vi-VN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itchFamily="18" charset="0"/>
              </a:rPr>
              <a:t>nhiên</a:t>
            </a:r>
            <a:r>
              <a:rPr lang="en-US" altLang="vi-VN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itchFamily="18" charset="0"/>
              </a:rPr>
              <a:t>xã</a:t>
            </a:r>
            <a:r>
              <a:rPr lang="en-US" altLang="vi-VN" sz="28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C3300"/>
                </a:solidFill>
                <a:latin typeface="Times New Roman" pitchFamily="18" charset="0"/>
              </a:rPr>
              <a:t>hội</a:t>
            </a:r>
            <a:endParaRPr lang="en-US" altLang="vi-VN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en-US" altLang="vi-VN" sz="2800" b="1" u="sng" dirty="0" err="1">
                <a:solidFill>
                  <a:srgbClr val="000066"/>
                </a:solidFill>
                <a:latin typeface=".VnTime" pitchFamily="34" charset="0"/>
              </a:rPr>
              <a:t>Bµi</a:t>
            </a:r>
            <a:r>
              <a:rPr lang="en-US" altLang="vi-VN" sz="2800" b="1" u="sng" dirty="0">
                <a:solidFill>
                  <a:srgbClr val="000066"/>
                </a:solidFill>
                <a:latin typeface=".VnTime" pitchFamily="34" charset="0"/>
              </a:rPr>
              <a:t> 29:</a:t>
            </a:r>
            <a:r>
              <a:rPr lang="en-US" altLang="vi-VN" sz="2800" b="1" u="sng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800" b="1" u="sng" dirty="0" err="1">
                <a:solidFill>
                  <a:srgbClr val="000066"/>
                </a:solidFill>
                <a:latin typeface=".VnTime" pitchFamily="34" charset="0"/>
              </a:rPr>
              <a:t>C¸c</a:t>
            </a:r>
            <a:r>
              <a:rPr lang="en-US" altLang="vi-VN" sz="2800" b="1" u="sng" dirty="0">
                <a:solidFill>
                  <a:srgbClr val="000066"/>
                </a:solidFill>
                <a:latin typeface=".VnTime" pitchFamily="34" charset="0"/>
              </a:rPr>
              <a:t> ho¹t ®</a:t>
            </a:r>
            <a:r>
              <a:rPr lang="en-US" altLang="vi-VN" sz="2800" b="1" u="sng" dirty="0" err="1">
                <a:solidFill>
                  <a:srgbClr val="000066"/>
                </a:solidFill>
                <a:latin typeface=".VnTime" pitchFamily="34" charset="0"/>
              </a:rPr>
              <a:t>éng</a:t>
            </a:r>
            <a:r>
              <a:rPr lang="en-US" altLang="vi-VN" sz="2800" b="1" u="sng" dirty="0">
                <a:solidFill>
                  <a:srgbClr val="000066"/>
                </a:solidFill>
                <a:latin typeface=".VnTime" pitchFamily="34" charset="0"/>
              </a:rPr>
              <a:t> </a:t>
            </a:r>
            <a:r>
              <a:rPr lang="en-US" altLang="vi-VN" sz="2800" b="1" u="sng" dirty="0" err="1">
                <a:solidFill>
                  <a:srgbClr val="000066"/>
                </a:solidFill>
                <a:latin typeface=".VnTime" pitchFamily="34" charset="0"/>
              </a:rPr>
              <a:t>th«ng</a:t>
            </a:r>
            <a:r>
              <a:rPr lang="en-US" altLang="vi-VN" sz="2800" b="1" u="sng" dirty="0">
                <a:solidFill>
                  <a:srgbClr val="000066"/>
                </a:solidFill>
                <a:latin typeface=".VnTime" pitchFamily="34" charset="0"/>
              </a:rPr>
              <a:t> tin </a:t>
            </a:r>
            <a:r>
              <a:rPr lang="en-US" altLang="vi-VN" sz="2800" b="1" u="sng" dirty="0" err="1">
                <a:solidFill>
                  <a:srgbClr val="000066"/>
                </a:solidFill>
                <a:latin typeface=".VnTime" pitchFamily="34" charset="0"/>
              </a:rPr>
              <a:t>liªn</a:t>
            </a:r>
            <a:r>
              <a:rPr lang="en-US" altLang="vi-VN" sz="2800" b="1" u="sng" dirty="0">
                <a:solidFill>
                  <a:srgbClr val="000066"/>
                </a:solidFill>
                <a:latin typeface=".VnTime" pitchFamily="34" charset="0"/>
              </a:rPr>
              <a:t> l¹c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733800" cy="4191000"/>
          </a:xfrm>
          <a:prstGeom prst="rect">
            <a:avLst/>
          </a:prstGeom>
          <a:noFill/>
          <a:ln w="38100" cmpd="dbl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400" y="50292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81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48768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buudiennghe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67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431"/>
  <p:tag name="VIOLETTITLE" val="Bài TNXH lớp 3: Các hoạt động thông tin liên lạc"/>
  <p:tag name="VIOLETLESSON" val="26"/>
  <p:tag name="VIOLETCATID" val="8049775"/>
  <p:tag name="VIOLETSUBJECT" val="Tự nhiên và xã hội 3"/>
  <p:tag name="VIOLETAUTHORID" val="3964741"/>
  <p:tag name="VIOLETAUTHORNAME" val="Trần Thị Bích Thủy"/>
  <p:tag name="VIOLETAUTHORAVATAR" val="3/964/741/avatar.jpg"/>
  <p:tag name="VIOLETAUTHORADDRESS" val="Trường Tiểu học Diễn Cát - Nghệ An"/>
  <p:tag name="VIOLETDATE" val="2011-04-06 17:09:07"/>
  <p:tag name="VIOLETHIT" val="671"/>
  <p:tag name="VIOLETLIKE" val="0"/>
</p:tagLst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1229</TotalTime>
  <Words>838</Words>
  <Application>Microsoft Office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.VnAristote</vt:lpstr>
      <vt:lpstr>.Vn3DH</vt:lpstr>
      <vt:lpstr>Book Antiqua</vt:lpstr>
      <vt:lpstr>.VnTime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Gửi thư</vt:lpstr>
      <vt:lpstr>PowerPoint Presentation</vt:lpstr>
      <vt:lpstr>PowerPoint Presentation</vt:lpstr>
      <vt:lpstr>Mét sè trung t©m b­u chÝnh viÔn th«ng trong n­íc: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MyPC</cp:lastModifiedBy>
  <cp:revision>128</cp:revision>
  <dcterms:created xsi:type="dcterms:W3CDTF">2010-12-02T12:02:53Z</dcterms:created>
  <dcterms:modified xsi:type="dcterms:W3CDTF">2017-12-10T13:56:09Z</dcterms:modified>
</cp:coreProperties>
</file>