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61" r:id="rId3"/>
    <p:sldMasterId id="2147483673" r:id="rId4"/>
    <p:sldMasterId id="2147483675" r:id="rId5"/>
    <p:sldMasterId id="2147483679" r:id="rId6"/>
    <p:sldMasterId id="2147483687" r:id="rId7"/>
    <p:sldMasterId id="2147483689" r:id="rId8"/>
    <p:sldMasterId id="2147483691" r:id="rId9"/>
  </p:sldMasterIdLst>
  <p:sldIdLst>
    <p:sldId id="269" r:id="rId10"/>
    <p:sldId id="276" r:id="rId11"/>
    <p:sldId id="267" r:id="rId12"/>
    <p:sldId id="272" r:id="rId13"/>
    <p:sldId id="256" r:id="rId14"/>
    <p:sldId id="257" r:id="rId15"/>
    <p:sldId id="258" r:id="rId16"/>
    <p:sldId id="273" r:id="rId17"/>
    <p:sldId id="259" r:id="rId18"/>
    <p:sldId id="262" r:id="rId19"/>
    <p:sldId id="268" r:id="rId20"/>
    <p:sldId id="260" r:id="rId21"/>
    <p:sldId id="266" r:id="rId22"/>
    <p:sldId id="264" r:id="rId23"/>
    <p:sldId id="263" r:id="rId24"/>
    <p:sldId id="265" r:id="rId25"/>
    <p:sldId id="274" r:id="rId26"/>
    <p:sldId id="275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D95A27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03" autoAdjust="0"/>
    <p:restoredTop sz="94714" autoAdjust="0"/>
  </p:normalViewPr>
  <p:slideViewPr>
    <p:cSldViewPr>
      <p:cViewPr varScale="1">
        <p:scale>
          <a:sx n="70" d="100"/>
          <a:sy n="70" d="100"/>
        </p:scale>
        <p:origin x="8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</p:grpSp>
        </p:grpSp>
      </p:grpSp>
      <p:sp>
        <p:nvSpPr>
          <p:cNvPr id="144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EAD15-AE1F-416C-BDC5-F6FF933E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2D6E-DEEC-43F1-949F-8CAED685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6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8C83-6B34-40F1-8BFA-C84BB8AA8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</p:grpSp>
      <p:sp>
        <p:nvSpPr>
          <p:cNvPr id="2768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DCE1-DD39-408F-B49A-FE577634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9F7F-E74B-4653-AB3C-41107D9F3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50A9-6F1D-4480-B760-CA19CB3E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2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5D82-DFF1-440F-BEFC-ABE7CB5A5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8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FFE8-FB33-4B7B-8E09-5C4EC7CD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E0DA-1941-42BF-8027-35D96CE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44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35D2A-DC6D-457C-8AB5-020AC39BA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0C63-2DB7-4D4C-98D5-3102D9E8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7792D-A152-47D6-B863-966846DB5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00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F59E-84F5-4AC8-B97A-FB0EE7230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9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D79D9-FC2D-49BB-B2A4-915283B59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EC50-39E8-46AF-9B40-C6CDC4601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</p:grpSp>
      <p:sp>
        <p:nvSpPr>
          <p:cNvPr id="471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8E0E-2839-4933-80AE-9CFE22B03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67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F242-0529-4193-9DC0-395E9274D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5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58A4-E63E-46FE-805C-6AAFFF64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2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B7D0-966A-4860-B3E1-2B6641695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6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8D2D-C9F4-4042-8E17-6CE698C44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77E9-58EE-4C6C-9F60-81BC5D26F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22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FAA7-B070-4F72-9201-5237634EF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58CF-0776-4371-83C8-A18C6C709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28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F88E-57F1-4413-9A8F-58632E523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9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EA6A-FF93-44BB-8F49-563AA0D5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5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8EBA-F86D-4FFC-859F-7EB6B3C7F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75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76D5-D32D-4BA2-9952-28BB1CB53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0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</p:grpSp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5027-3F40-4025-972E-A87611BB1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1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4D20C-671B-421E-B97F-E355F2B52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3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C57E-ECCB-4C63-A831-0754806AD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66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11F9-7EE4-47A4-8350-87A4B092C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28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59B1-99E9-4964-947F-E587C1A1F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86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80A99-D64F-4181-89AF-19EAC7738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1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313C-8E58-4E4A-8745-17DC930AE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9E56-7E21-4EA8-B05C-54A55E42F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7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3E535-B78D-44CC-B526-F56BCB757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2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7BCF-9372-4BEB-9DEF-76A48E2EF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9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49C8-4A80-499A-83A3-F61C73EB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48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F1E5-0FC6-4BF7-8269-0C8ED181C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1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</p:grpSp>
      <p:sp>
        <p:nvSpPr>
          <p:cNvPr id="635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5A9B-5DAA-4FEC-9C7A-E961D8B7B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80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B1EA-C5F5-48A7-88D3-7BC69C054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6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A197-8918-4701-9817-9F423C32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0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9254-2C46-4E01-8644-A08236B24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51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08EB-A47E-4D2D-A503-FA97E82C4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3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0EE7-50EF-4AA2-B8E3-733BAE3D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21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C098-21F8-456E-A2BD-E79F84418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6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690D-EA84-41E4-B1AB-830C02850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6E8C-FCAA-4104-A1FE-91C295FC3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9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F0899-9A99-4684-B05C-1011BFBE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2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6FEE-77E5-42A0-809C-DF12984FA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48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1202-D8E2-44E3-A3C3-DEA25556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4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</p:grpSp>
      <p:sp>
        <p:nvSpPr>
          <p:cNvPr id="737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37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C9B26E8-2AFF-4C82-B330-28A6EC9F3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3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91F5-E87A-4CD4-90C5-1269439BB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2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7160-F388-4F7B-B9A0-21B6B809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62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7BA-9CA3-42C8-9AFB-60F10B963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60B6-8455-452A-A6F0-2BFAA8A8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7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AE1D-3C4B-4487-AFD2-7514EF883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38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8625-9C1B-4F5A-81A1-CA8960F3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60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9E2B-9E80-4709-88EE-6128C7595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3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7E2D-28EF-4EC1-AC6A-E8EDA9808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80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E00D-2859-438B-91E1-6323EC99E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4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6BCF-485C-4402-B8F7-D1D1F43E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7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AC72-B6D2-43E5-B769-7BDEDE233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11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4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</p:grpSp>
      <p:sp>
        <p:nvSpPr>
          <p:cNvPr id="9639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39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611E-4093-4AE0-8D29-59D207649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88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025F-34D1-4CBF-9E64-FF3D85798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670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D972-6EB5-497E-820F-A121DE71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3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6C2F-1997-4129-8DDA-01451ECF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9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EF63-EBEE-41F7-9E6D-4BFFBCBF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89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6A8B-2029-4D70-B584-AF520AB9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42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BBA6B-597E-4393-B5E6-DD424A7E5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93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274E-4D87-4387-93AE-8FF07B841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551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1971E-F183-4026-A72B-EF1D847DE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7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50B2-469F-4383-A79A-9B9000243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2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701D-90D6-4FF3-A57A-5A4985FD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46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4BB3-A178-431A-899E-D1BD468C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90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25BC-8ED6-4FB1-A03E-3D20BD0DD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3684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3999-F64E-4257-A6CC-F561A2C2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8811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0529-C664-42B8-876E-8E6C72C8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293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E84E-9912-4246-AADA-26D3E039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565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BCF63-1719-4040-B068-96BC41837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40035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4C14-FD2B-4173-AC0C-F13A53E8E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44707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0D6A-58EB-430E-9059-4A85CBEBA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95195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9AC1-C6B2-48B5-960C-F9DD781C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1794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12B96-E8FF-4DBB-AB86-D11408825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57148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C59F-F268-476C-B91B-24A9C30CC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41978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8324-EF1F-489F-BB01-7552669BD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7925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AFA3-E419-4B07-AF53-9578FFDB7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5290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</p:grpSp>
      <p:sp>
        <p:nvSpPr>
          <p:cNvPr id="1372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2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988A-FA2F-4578-95A2-73524D2A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6B2D-1360-4CCC-A2EF-7ECE530A0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68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DCC1-32FE-4EE0-9D80-5EEC0F29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ED1C-C033-462C-B3BC-0573BA9D4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479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F57F-FF24-4D6E-B10A-0C1D9AED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745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E0EE-58BE-40AE-A71B-484D42126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487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C797B-65C2-4332-B275-00060596D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84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3CFF-45D6-44CB-B2BF-16051578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3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B0FE-7EB2-4EC6-BF1B-E7D3E5342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6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48FA-DA59-4A39-9FD4-3D232168B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79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C53A-F7CC-405E-A945-AF90E1488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8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7A29-96BD-400F-9601-5F6F95C3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3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3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3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133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3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sp>
              <p:nvSpPr>
                <p:cNvPr id="133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sp>
              <p:nvSpPr>
                <p:cNvPr id="133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sp>
              <p:nvSpPr>
                <p:cNvPr id="133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</p:grpSp>
        </p:grpSp>
      </p:grpSp>
      <p:sp>
        <p:nvSpPr>
          <p:cNvPr id="133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E27FA2A-29B5-4E58-B47E-685517DF8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8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664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4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6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6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2666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</p:grpSp>
      <p:sp>
        <p:nvSpPr>
          <p:cNvPr id="266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36F1E9B-37E7-406D-A4EE-7263D7BA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9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608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608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3248E350-9B22-4495-99E1-8BACC39E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vi-VN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Times New Roman" pitchFamily="18" charset="0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Times New Roman" pitchFamily="18" charset="0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5DA1EAD7-EDC8-4073-BBA4-97016D01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42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vi-VN">
              <a:cs typeface="+mn-cs"/>
            </a:endParaRPr>
          </a:p>
        </p:txBody>
      </p:sp>
      <p:sp>
        <p:nvSpPr>
          <p:cNvPr id="6042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vi-VN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24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</p:grpSp>
      <p:sp>
        <p:nvSpPr>
          <p:cNvPr id="624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3560AFA-61C7-4A49-94C6-A6B2E3342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24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615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27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727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27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727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</p:grpSp>
      <p:sp>
        <p:nvSpPr>
          <p:cNvPr id="614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C6B34B5-D200-4486-B3AB-6B209319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9523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2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717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717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24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  <p:grpSp>
          <p:nvGrpSpPr>
            <p:cNvPr id="717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18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9524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sp>
              <p:nvSpPr>
                <p:cNvPr id="9524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</p:grpSp>
          <p:grpSp>
            <p:nvGrpSpPr>
              <p:cNvPr id="718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720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9525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5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0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9525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5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0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9525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5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0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9525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6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0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9526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6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0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9526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6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952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9527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7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9527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7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9527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7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9528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8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9528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8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9528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8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9528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9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9529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9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1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9529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9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2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9529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29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2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9530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0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2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530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0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2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9530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0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2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531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1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sp>
              <p:nvSpPr>
                <p:cNvPr id="9531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sp>
              <p:nvSpPr>
                <p:cNvPr id="9531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cs typeface="+mn-cs"/>
                  </a:endParaRPr>
                </a:p>
              </p:txBody>
            </p:sp>
            <p:grpSp>
              <p:nvGrpSpPr>
                <p:cNvPr id="722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531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1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2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531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1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2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532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2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3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532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2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3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532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2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3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533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3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3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533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3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3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533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3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3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533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4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3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534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4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grpSp>
              <p:nvGrpSpPr>
                <p:cNvPr id="723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534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9534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</p:grpSp>
          <p:sp>
            <p:nvSpPr>
              <p:cNvPr id="9534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4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4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5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9536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</p:grpSp>
      </p:grpSp>
      <p:sp>
        <p:nvSpPr>
          <p:cNvPr id="717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717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9537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37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37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74F6E76-E2F3-46C0-9EF5-3E56ACC4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126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cs typeface="+mn-cs"/>
              </a:endParaRPr>
            </a:p>
          </p:txBody>
        </p:sp>
        <p:pic>
          <p:nvPicPr>
            <p:cNvPr id="8201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1121A5B-3D70-4F9A-9EB2-D0B8ACBD0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3619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  <p:sp>
          <p:nvSpPr>
            <p:cNvPr id="13619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  <p:sp>
          <p:nvSpPr>
            <p:cNvPr id="1361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23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26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2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3620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  <p:sp>
                  <p:nvSpPr>
                    <p:cNvPr id="13620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>
                        <a:cs typeface="+mn-cs"/>
                      </a:endParaRPr>
                    </a:p>
                  </p:txBody>
                </p:sp>
              </p:grpSp>
              <p:sp>
                <p:nvSpPr>
                  <p:cNvPr id="1362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136205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136206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136207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136208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  <p:sp>
                <p:nvSpPr>
                  <p:cNvPr id="13620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>
                      <a:cs typeface="+mn-cs"/>
                    </a:endParaRPr>
                  </a:p>
                </p:txBody>
              </p:sp>
            </p:grpSp>
            <p:pic>
              <p:nvPicPr>
                <p:cNvPr id="926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4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24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3623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4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4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4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4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4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  <p:sp>
          <p:nvSpPr>
            <p:cNvPr id="1362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3624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vi-VN">
                <a:cs typeface="+mn-cs"/>
              </a:endParaRPr>
            </a:p>
          </p:txBody>
        </p:sp>
      </p:grpSp>
      <p:sp>
        <p:nvSpPr>
          <p:cNvPr id="921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922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362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0E7932AF-9676-4C40-BFFB-87C30675E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9144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AG001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2406650"/>
            <a:ext cx="10668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0600" y="304800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24800" y="152400"/>
            <a:ext cx="84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9888"/>
            <a:ext cx="91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19600" y="762000"/>
            <a:ext cx="80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21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3962400"/>
            <a:ext cx="13858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21c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3000" y="4724400"/>
            <a:ext cx="13096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21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84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52400" y="1128713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FF"/>
                </a:solidFill>
              </a:rPr>
              <a:t>CHÚNG EM KÍNH CHÀO THẦY CÔ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FF"/>
                </a:solidFill>
              </a:rPr>
              <a:t>ĐẾN DỰ GIỜ </a:t>
            </a:r>
            <a:r>
              <a:rPr lang="en-US" altLang="vi-VN" sz="2400" b="1" i="1">
                <a:solidFill>
                  <a:srgbClr val="0000FF"/>
                </a:solidFill>
              </a:rPr>
              <a:t>LỚP </a:t>
            </a:r>
            <a:r>
              <a:rPr lang="en-US" altLang="vi-VN" sz="2400" b="1" i="1" smtClean="0">
                <a:solidFill>
                  <a:srgbClr val="0000FF"/>
                </a:solidFill>
              </a:rPr>
              <a:t>3</a:t>
            </a:r>
            <a:endParaRPr lang="en-US" altLang="vi-VN" sz="2400" b="1" i="1" baseline="-25000" dirty="0">
              <a:solidFill>
                <a:srgbClr val="0000FF"/>
              </a:solidFill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2535238" y="2743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2"/>
                </a:solidFill>
              </a:rPr>
              <a:t>MÔN ĐẠO ĐỨC (TiẾT 12)</a:t>
            </a:r>
            <a:endParaRPr lang="vi-VN" altLang="vi-VN" sz="2400" b="1">
              <a:solidFill>
                <a:schemeClr val="bg2"/>
              </a:solidFill>
            </a:endParaRPr>
          </a:p>
        </p:txBody>
      </p:sp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457200" y="33655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</a:rPr>
              <a:t>BÀI 6 : TÍCH CỰC THAM GIA ViỆC LỚP, ViỆC TRƯỜNG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676400" y="304800"/>
            <a:ext cx="542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219200" y="457200"/>
            <a:ext cx="7240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D95A27"/>
                </a:solidFill>
                <a:latin typeface="VNI-Times" pitchFamily="2" charset="0"/>
              </a:rPr>
              <a:t>Baøi taäp 2</a:t>
            </a:r>
          </a:p>
          <a:p>
            <a:pPr eaLnBrk="1" hangingPunct="1"/>
            <a:r>
              <a:rPr lang="en-US" altLang="vi-VN" b="1" i="1">
                <a:latin typeface="VNI-Times" pitchFamily="2" charset="0"/>
              </a:rPr>
              <a:t>Em coù nhaän xeùt gì veà vieäc laøm cuûa caùc baïn nhoû trong moãi tranh döôùi ñaây :</a:t>
            </a: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1371600" y="2209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16"/>
          <p:cNvSpPr txBox="1">
            <a:spLocks noChangeArrowheads="1"/>
          </p:cNvSpPr>
          <p:nvPr/>
        </p:nvSpPr>
        <p:spPr bwMode="auto">
          <a:xfrm>
            <a:off x="4953000" y="2133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1242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1371600" y="4724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778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895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4724400" y="4419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778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124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2809875" y="96838"/>
            <a:ext cx="412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u="sng"/>
              <a:t> </a:t>
            </a:r>
            <a:r>
              <a:rPr lang="en-US" altLang="vi-VN" sz="2000" b="1" u="sng">
                <a:solidFill>
                  <a:srgbClr val="002060"/>
                </a:solidFill>
              </a:rPr>
              <a:t>Hoạt động  </a:t>
            </a:r>
            <a:r>
              <a:rPr lang="en-US" altLang="vi-VN" sz="2000" b="1">
                <a:solidFill>
                  <a:srgbClr val="002060"/>
                </a:solidFill>
              </a:rPr>
              <a:t>2: Đánh giá hành vi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38" y="0"/>
            <a:ext cx="685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</a:rPr>
              <a:t>S/20</a:t>
            </a:r>
            <a:endParaRPr lang="vi-VN" alt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b="1" smtClean="0">
                <a:solidFill>
                  <a:srgbClr val="D95A27"/>
                </a:solidFill>
                <a:latin typeface="VNI-Times" pitchFamily="2" charset="0"/>
              </a:rPr>
              <a:t>PHIEÁU BAØI TAÄP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6962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300" b="1" i="1">
                <a:latin typeface="VNI-Times" pitchFamily="2" charset="0"/>
              </a:rPr>
              <a:t>Em haõy ghi vaøo oâ </a:t>
            </a:r>
            <a:r>
              <a:rPr lang="en-US" altLang="vi-VN" sz="2300" b="1">
                <a:solidFill>
                  <a:schemeClr val="hlink"/>
                </a:solidFill>
                <a:latin typeface="VNI-Times" pitchFamily="2" charset="0"/>
                <a:sym typeface="Symbol" pitchFamily="18" charset="2"/>
              </a:rPr>
              <a:t></a:t>
            </a:r>
            <a:r>
              <a:rPr lang="en-US" altLang="vi-VN" sz="2300" b="1" i="1">
                <a:latin typeface="VNI-Times" pitchFamily="2" charset="0"/>
              </a:rPr>
              <a:t> chöõ </a:t>
            </a:r>
            <a:r>
              <a:rPr lang="en-US" altLang="vi-VN" sz="2300" b="1">
                <a:solidFill>
                  <a:srgbClr val="D95A27"/>
                </a:solidFill>
                <a:latin typeface="VNI-Times" pitchFamily="2" charset="0"/>
              </a:rPr>
              <a:t>Ñ</a:t>
            </a:r>
            <a:r>
              <a:rPr lang="en-US" altLang="vi-VN" sz="2300" b="1" i="1">
                <a:latin typeface="VNI-Times" pitchFamily="2" charset="0"/>
              </a:rPr>
              <a:t> tröôùc caùch öùng xöû ñuùng vaø chöõ  </a:t>
            </a:r>
            <a:r>
              <a:rPr lang="en-US" altLang="vi-VN" sz="2300" b="1">
                <a:solidFill>
                  <a:srgbClr val="D95A27"/>
                </a:solidFill>
                <a:latin typeface="VNI-Times" pitchFamily="2" charset="0"/>
              </a:rPr>
              <a:t>S</a:t>
            </a:r>
            <a:r>
              <a:rPr lang="en-US" altLang="vi-VN" sz="2300" b="1" i="1">
                <a:latin typeface="VNI-Times" pitchFamily="2" charset="0"/>
              </a:rPr>
              <a:t> tröôùc caùch öùng xöû sai</a:t>
            </a:r>
            <a:endParaRPr lang="en-US" altLang="vi-VN" sz="2300" b="1" i="1">
              <a:latin typeface="VNI-Times" pitchFamily="2" charset="0"/>
              <a:sym typeface="Symbol" pitchFamily="18" charset="2"/>
            </a:endParaRPr>
          </a:p>
          <a:p>
            <a:pPr eaLnBrk="1" hangingPunct="1"/>
            <a:r>
              <a:rPr lang="en-US" altLang="vi-VN" sz="2000">
                <a:latin typeface="VNI-Times" pitchFamily="2" charset="0"/>
              </a:rPr>
              <a:t>Trong khi caû lôùp ñang baøn vieäc toå chöùc kæ nieäm 20 thaùng 11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thì Nam boû ra ngoaøi chôi.</a:t>
            </a:r>
            <a:endParaRPr lang="en-US" altLang="vi-VN" sz="2000">
              <a:latin typeface="VNI-Times" pitchFamily="2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2000">
                <a:latin typeface="VNI-Times" pitchFamily="2" charset="0"/>
              </a:rPr>
              <a:t>Minh vaø Tuaán laûng ra moät goùc chôi ñaù caàu trong khi caû lôùp ñang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laøm veä sinh saân tröôøng .</a:t>
            </a:r>
            <a:endParaRPr lang="en-US" altLang="vi-VN" sz="2000">
              <a:latin typeface="VNI-Times" pitchFamily="2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2000">
                <a:latin typeface="VNI-Times" pitchFamily="2" charset="0"/>
              </a:rPr>
              <a:t>Nhaân ngaøy 8 thaùng 3 , Huøng vaø caùc baïn trai ruû nhau chuaån bò   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nhöõng moùn quaø nhoû ñeå chuùc möøng coâ giaùo vaø caùc baïn gaùi trong lôùp. </a:t>
            </a:r>
            <a:endParaRPr lang="en-US" altLang="vi-VN" sz="2000">
              <a:latin typeface="VNI-Times" pitchFamily="2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2000">
                <a:latin typeface="VNI-Times" pitchFamily="2" charset="0"/>
              </a:rPr>
              <a:t>Nhaân dòp Lieân ñoäi tröôøng phaùt ñoäng phong traøo “Ñieåm 10 taëng thaày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coâ nhaân ngaøy 20 thaùng 11 “ , Haø xung phong nhaän giuùp moät baïn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trong lôùp .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09600" y="24384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609600" y="30480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609600" y="36576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chemeClr val="bg1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609600" y="42672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chemeClr val="bg1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2809875" y="96838"/>
            <a:ext cx="412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u="sng"/>
              <a:t> </a:t>
            </a:r>
            <a:r>
              <a:rPr lang="en-US" altLang="vi-VN" sz="2000" b="1" u="sng">
                <a:solidFill>
                  <a:srgbClr val="002060"/>
                </a:solidFill>
              </a:rPr>
              <a:t>Hoạt động  </a:t>
            </a:r>
            <a:r>
              <a:rPr lang="en-US" altLang="vi-VN" sz="2000" b="1">
                <a:solidFill>
                  <a:srgbClr val="002060"/>
                </a:solidFill>
              </a:rPr>
              <a:t>2: Đánh giá hành vi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b="1" smtClean="0">
                <a:solidFill>
                  <a:srgbClr val="D95A27"/>
                </a:solidFill>
                <a:latin typeface="VNI-Times" pitchFamily="2" charset="0"/>
              </a:rPr>
              <a:t>PHIEÁU BAØI TAÄP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6962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300" b="1" i="1">
                <a:latin typeface="VNI-Times" pitchFamily="2" charset="0"/>
              </a:rPr>
              <a:t>Em haõy ghi vaøo oâ </a:t>
            </a:r>
            <a:r>
              <a:rPr lang="en-US" altLang="vi-VN" sz="2300" b="1">
                <a:solidFill>
                  <a:schemeClr val="hlink"/>
                </a:solidFill>
                <a:latin typeface="VNI-Times" pitchFamily="2" charset="0"/>
                <a:sym typeface="Symbol" pitchFamily="18" charset="2"/>
              </a:rPr>
              <a:t></a:t>
            </a:r>
            <a:r>
              <a:rPr lang="en-US" altLang="vi-VN" sz="2300" b="1" i="1">
                <a:latin typeface="VNI-Times" pitchFamily="2" charset="0"/>
              </a:rPr>
              <a:t> chöõ </a:t>
            </a:r>
            <a:r>
              <a:rPr lang="en-US" altLang="vi-VN" sz="2300" b="1">
                <a:solidFill>
                  <a:srgbClr val="D95A27"/>
                </a:solidFill>
                <a:latin typeface="VNI-Times" pitchFamily="2" charset="0"/>
              </a:rPr>
              <a:t>Ñ</a:t>
            </a:r>
            <a:r>
              <a:rPr lang="en-US" altLang="vi-VN" sz="2300" b="1" i="1">
                <a:latin typeface="VNI-Times" pitchFamily="2" charset="0"/>
              </a:rPr>
              <a:t> tröôùc caùch öùng xöû ñuùng vaø chöõ  </a:t>
            </a:r>
            <a:r>
              <a:rPr lang="en-US" altLang="vi-VN" sz="2300" b="1">
                <a:solidFill>
                  <a:srgbClr val="D95A27"/>
                </a:solidFill>
                <a:latin typeface="VNI-Times" pitchFamily="2" charset="0"/>
              </a:rPr>
              <a:t>S</a:t>
            </a:r>
            <a:r>
              <a:rPr lang="en-US" altLang="vi-VN" sz="2300" b="1" i="1">
                <a:latin typeface="VNI-Times" pitchFamily="2" charset="0"/>
              </a:rPr>
              <a:t> tröôùc caùch öùng xöû sai</a:t>
            </a:r>
            <a:endParaRPr lang="en-US" altLang="vi-VN" sz="2300" b="1" i="1">
              <a:latin typeface="VNI-Times" pitchFamily="2" charset="0"/>
              <a:sym typeface="Symbol" pitchFamily="18" charset="2"/>
            </a:endParaRPr>
          </a:p>
          <a:p>
            <a:pPr eaLnBrk="1" hangingPunct="1"/>
            <a:r>
              <a:rPr lang="en-US" altLang="vi-VN" sz="2000">
                <a:latin typeface="VNI-Times" pitchFamily="2" charset="0"/>
              </a:rPr>
              <a:t>Trong khi caû lôùp ñang baøn vieäc toå chöùc kæ nieäm 20 thaùng 11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thì Nam boû ra ngoaøi chôi.</a:t>
            </a:r>
            <a:endParaRPr lang="en-US" altLang="vi-VN" sz="2000">
              <a:latin typeface="VNI-Times" pitchFamily="2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2000">
                <a:latin typeface="VNI-Times" pitchFamily="2" charset="0"/>
              </a:rPr>
              <a:t>Minh vaø Tuaán laûng ra moät goùc chôi ñaù caàu trong khi caû lôùp ñang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laøm veä sinh saân tröôøng .</a:t>
            </a:r>
            <a:endParaRPr lang="en-US" altLang="vi-VN" sz="2000">
              <a:latin typeface="VNI-Times" pitchFamily="2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2000">
                <a:latin typeface="VNI-Times" pitchFamily="2" charset="0"/>
              </a:rPr>
              <a:t>Nhaân ngaøy 8 thaùng 3 , Huøng vaø caùc baïn trai ruû nhau chuaån bò   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nhöõng moùn quaø nhoû ñeå chuùc möøng coâ giaùo vaø caùc baïn gaùi trong lôùp. </a:t>
            </a:r>
            <a:endParaRPr lang="en-US" altLang="vi-VN" sz="2000">
              <a:latin typeface="VNI-Times" pitchFamily="2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2000">
                <a:latin typeface="VNI-Times" pitchFamily="2" charset="0"/>
              </a:rPr>
              <a:t>Nhaân dòp Lieân ñoäi tröôøng phaùt ñoäng phong traøo “Ñieåm 10 taëng thaày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coâ nhaân ngaøy 20 thaùng 11 “ , Haø xung phong nhaän giuùp moät baïn </a:t>
            </a:r>
            <a:br>
              <a:rPr lang="en-US" altLang="vi-VN" sz="2000">
                <a:latin typeface="VNI-Times" pitchFamily="2" charset="0"/>
              </a:rPr>
            </a:br>
            <a:r>
              <a:rPr lang="en-US" altLang="vi-VN" sz="2000">
                <a:latin typeface="VNI-Times" pitchFamily="2" charset="0"/>
              </a:rPr>
              <a:t>trong lôùp 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09600" y="24384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09600" y="30480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09600" y="36576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chemeClr val="bg1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09600" y="42672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chemeClr val="bg1"/>
                </a:solidFill>
                <a:latin typeface="VNI-Times" pitchFamily="2" charset="0"/>
              </a:rPr>
              <a:t>Ñ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31242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2895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3124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2" name="TextBox 11"/>
          <p:cNvSpPr txBox="1">
            <a:spLocks noChangeArrowheads="1"/>
          </p:cNvSpPr>
          <p:nvPr/>
        </p:nvSpPr>
        <p:spPr bwMode="auto">
          <a:xfrm>
            <a:off x="2809875" y="96838"/>
            <a:ext cx="412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u="sng"/>
              <a:t> </a:t>
            </a:r>
            <a:r>
              <a:rPr lang="en-US" altLang="vi-VN" sz="2000" b="1" u="sng">
                <a:solidFill>
                  <a:srgbClr val="002060"/>
                </a:solidFill>
              </a:rPr>
              <a:t>Hoạt động  </a:t>
            </a:r>
            <a:r>
              <a:rPr lang="en-US" altLang="vi-VN" sz="2000" b="1">
                <a:solidFill>
                  <a:srgbClr val="002060"/>
                </a:solidFill>
              </a:rPr>
              <a:t>2: Đánh giá hành vi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89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0.7 0.0055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89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68208E-6 L 0.8625 0.0194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25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389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7746E-6 L 1.06667 0.0166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33" y="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389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625 0.0111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7" grpId="1"/>
      <p:bldP spid="38918" grpId="0" animBg="1"/>
      <p:bldP spid="38918" grpId="1"/>
      <p:bldP spid="38919" grpId="0" animBg="1"/>
      <p:bldP spid="38919" grpId="1"/>
      <p:bldP spid="389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altLang="vi-VN" sz="2400" smtClean="0">
                <a:solidFill>
                  <a:srgbClr val="D95A27"/>
                </a:solidFill>
                <a:latin typeface="VNI-Times" pitchFamily="2" charset="0"/>
              </a:rPr>
              <a:t>Baøi taäp 3</a:t>
            </a:r>
            <a:r>
              <a:rPr lang="en-US" altLang="vi-VN" sz="2400" smtClean="0">
                <a:latin typeface="VNI-Times" pitchFamily="2" charset="0"/>
              </a:rPr>
              <a:t> </a:t>
            </a:r>
            <a:br>
              <a:rPr lang="en-US" altLang="vi-VN" sz="2400" smtClean="0">
                <a:latin typeface="VNI-Times" pitchFamily="2" charset="0"/>
              </a:rPr>
            </a:br>
            <a:r>
              <a:rPr lang="en-US" altLang="vi-VN" sz="2400" i="1" smtClean="0">
                <a:latin typeface="VNI-Times" pitchFamily="2" charset="0"/>
              </a:rPr>
              <a:t>Haõy baøy toû söï ñaùnh giaù cuûa em veà caùc yù kieán döôùi ñaây </a:t>
            </a:r>
            <a:br>
              <a:rPr lang="en-US" altLang="vi-VN" sz="2400" i="1" smtClean="0">
                <a:latin typeface="VNI-Times" pitchFamily="2" charset="0"/>
              </a:rPr>
            </a:br>
            <a:r>
              <a:rPr lang="en-US" altLang="vi-VN" sz="2400" i="1" smtClean="0">
                <a:latin typeface="VNI-Times" pitchFamily="2" charset="0"/>
              </a:rPr>
              <a:t>vaø giaûi thích lí do: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7620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>
                <a:latin typeface="VNI-Times" pitchFamily="2" charset="0"/>
              </a:rPr>
              <a:t>a.  Treû em coù </a:t>
            </a:r>
            <a:r>
              <a:rPr lang="en-US" altLang="vi-VN" sz="2400" u="sng">
                <a:latin typeface="VNI-Times" pitchFamily="2" charset="0"/>
              </a:rPr>
              <a:t>quyeàn</a:t>
            </a:r>
            <a:r>
              <a:rPr lang="en-US" altLang="vi-VN" sz="2400">
                <a:latin typeface="VNI-Times" pitchFamily="2" charset="0"/>
              </a:rPr>
              <a:t> ñöôïc tham gia laøm nhöõng coâng vieäc 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>
                <a:latin typeface="VNI-Times" pitchFamily="2" charset="0"/>
              </a:rPr>
              <a:t>     cuûa tröôøng mình, lôùp mình.</a:t>
            </a:r>
          </a:p>
          <a:p>
            <a:pPr eaLnBrk="1" hangingPunct="1"/>
            <a:endParaRPr lang="en-US" altLang="vi-VN" sz="2400">
              <a:latin typeface="VNI-Times" pitchFamily="2" charset="0"/>
            </a:endParaRPr>
          </a:p>
          <a:p>
            <a:pPr eaLnBrk="1" hangingPunct="1"/>
            <a:r>
              <a:rPr lang="en-US" altLang="vi-VN" sz="2400">
                <a:latin typeface="VNI-Times" pitchFamily="2" charset="0"/>
              </a:rPr>
              <a:t>b.  Tham gia vieäc lôùp , vieäc tröôøng mang laïi </a:t>
            </a:r>
            <a:r>
              <a:rPr lang="en-US" altLang="vi-VN" sz="2400" u="sng">
                <a:latin typeface="VNI-Times" pitchFamily="2" charset="0"/>
              </a:rPr>
              <a:t>nieàm vui </a:t>
            </a:r>
            <a:r>
              <a:rPr lang="en-US" altLang="vi-VN" sz="2400">
                <a:latin typeface="VNI-Times" pitchFamily="2" charset="0"/>
              </a:rPr>
              <a:t>cho  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>
                <a:latin typeface="VNI-Times" pitchFamily="2" charset="0"/>
              </a:rPr>
              <a:t>     em.</a:t>
            </a:r>
          </a:p>
          <a:p>
            <a:pPr eaLnBrk="1" hangingPunct="1"/>
            <a:endParaRPr lang="en-US" altLang="vi-VN" sz="2400">
              <a:latin typeface="VNI-Times" pitchFamily="2" charset="0"/>
            </a:endParaRPr>
          </a:p>
          <a:p>
            <a:pPr eaLnBrk="1" hangingPunct="1"/>
            <a:r>
              <a:rPr lang="en-US" altLang="vi-VN" sz="2400">
                <a:latin typeface="VNI-Times" pitchFamily="2" charset="0"/>
              </a:rPr>
              <a:t>c.  Chæ neân laøm nhöõng vieäc lôùp , vieäc tröôøng ñaõ ñöôïc phaân 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>
                <a:latin typeface="VNI-Times" pitchFamily="2" charset="0"/>
              </a:rPr>
              <a:t>     coâng , coøn nhöõng vieäc khaùc khoâng caàn thieát .</a:t>
            </a:r>
          </a:p>
          <a:p>
            <a:pPr eaLnBrk="1" hangingPunct="1"/>
            <a:endParaRPr lang="en-US" altLang="vi-VN" sz="2400">
              <a:latin typeface="VNI-Times" pitchFamily="2" charset="0"/>
            </a:endParaRPr>
          </a:p>
          <a:p>
            <a:pPr eaLnBrk="1" hangingPunct="1"/>
            <a:r>
              <a:rPr lang="en-US" altLang="vi-VN" sz="2400">
                <a:latin typeface="VNI-Times" pitchFamily="2" charset="0"/>
              </a:rPr>
              <a:t>d. Tích cöïc tham gia vieäc lôùp , vieäc tröôøng laø </a:t>
            </a:r>
            <a:r>
              <a:rPr lang="en-US" altLang="vi-VN" sz="2400" u="sng">
                <a:latin typeface="VNI-Times" pitchFamily="2" charset="0"/>
              </a:rPr>
              <a:t>töï giaùc </a:t>
            </a:r>
            <a:r>
              <a:rPr lang="en-US" altLang="vi-VN" sz="2400">
                <a:latin typeface="VNI-Times" pitchFamily="2" charset="0"/>
              </a:rPr>
              <a:t>laøm 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>
                <a:latin typeface="VNI-Times" pitchFamily="2" charset="0"/>
              </a:rPr>
              <a:t>    vaø laøm toát nhöõng coâng vieäc cuûa lôùp , cuûa tröôøng phuø        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>
                <a:latin typeface="VNI-Times" pitchFamily="2" charset="0"/>
              </a:rPr>
              <a:t>    hôïp vôùi khaû naêng.</a:t>
            </a:r>
            <a:r>
              <a:rPr lang="en-US" altLang="vi-VN" sz="2000">
                <a:latin typeface="VNI-Times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VNI-Times" pitchFamily="2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81600" y="2819400"/>
            <a:ext cx="2743200" cy="609600"/>
            <a:chOff x="5181600" y="2819400"/>
            <a:chExt cx="2743200" cy="609600"/>
          </a:xfrm>
        </p:grpSpPr>
        <p:pic>
          <p:nvPicPr>
            <p:cNvPr id="31760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819400"/>
              <a:ext cx="6477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1" name="AutoShape 5"/>
            <p:cNvSpPr>
              <a:spLocks noChangeArrowheads="1"/>
            </p:cNvSpPr>
            <p:nvPr/>
          </p:nvSpPr>
          <p:spPr bwMode="auto">
            <a:xfrm>
              <a:off x="6096000" y="29718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vi-VN" sz="1600" b="1" i="1">
                  <a:solidFill>
                    <a:srgbClr val="FF5050"/>
                  </a:solidFill>
                </a:rPr>
                <a:t>Tán thành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57800" y="3657600"/>
            <a:ext cx="2743200" cy="609600"/>
            <a:chOff x="5257800" y="3657600"/>
            <a:chExt cx="2743200" cy="609600"/>
          </a:xfrm>
        </p:grpSpPr>
        <p:pic>
          <p:nvPicPr>
            <p:cNvPr id="31758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657600"/>
              <a:ext cx="6477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9" name="AutoShape 5"/>
            <p:cNvSpPr>
              <a:spLocks noChangeArrowheads="1"/>
            </p:cNvSpPr>
            <p:nvPr/>
          </p:nvSpPr>
          <p:spPr bwMode="auto">
            <a:xfrm>
              <a:off x="6172200" y="38100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vi-VN" sz="1600" b="1" i="1">
                  <a:solidFill>
                    <a:srgbClr val="FF5050"/>
                  </a:solidFill>
                </a:rPr>
                <a:t>Tán thành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57800" y="6248400"/>
            <a:ext cx="2743200" cy="609600"/>
            <a:chOff x="5257800" y="6248400"/>
            <a:chExt cx="2743200" cy="609600"/>
          </a:xfrm>
        </p:grpSpPr>
        <p:pic>
          <p:nvPicPr>
            <p:cNvPr id="31756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6248400"/>
              <a:ext cx="6477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AutoShape 5"/>
            <p:cNvSpPr>
              <a:spLocks noChangeArrowheads="1"/>
            </p:cNvSpPr>
            <p:nvPr/>
          </p:nvSpPr>
          <p:spPr bwMode="auto">
            <a:xfrm>
              <a:off x="6172200" y="64008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vi-VN" sz="1600" b="1" i="1">
                  <a:solidFill>
                    <a:srgbClr val="FF5050"/>
                  </a:solidFill>
                </a:rPr>
                <a:t>Tán thành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257800" y="5181600"/>
            <a:ext cx="3886200" cy="609600"/>
            <a:chOff x="5257800" y="5181600"/>
            <a:chExt cx="3886200" cy="609600"/>
          </a:xfrm>
        </p:grpSpPr>
        <p:pic>
          <p:nvPicPr>
            <p:cNvPr id="31754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181600"/>
              <a:ext cx="6477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AutoShape 5"/>
            <p:cNvSpPr>
              <a:spLocks noChangeArrowheads="1"/>
            </p:cNvSpPr>
            <p:nvPr/>
          </p:nvSpPr>
          <p:spPr bwMode="auto">
            <a:xfrm>
              <a:off x="6172200" y="5334000"/>
              <a:ext cx="2971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vi-VN" sz="1600" b="1" i="1">
                  <a:solidFill>
                    <a:srgbClr val="FF5050"/>
                  </a:solidFill>
                </a:rPr>
                <a:t>KhôngTán thành</a:t>
              </a:r>
            </a:p>
          </p:txBody>
        </p:sp>
      </p:grp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3867150" y="2286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u="sng"/>
              <a:t> </a:t>
            </a:r>
            <a:r>
              <a:rPr lang="en-US" altLang="vi-VN" sz="2000" b="1" u="sng">
                <a:solidFill>
                  <a:srgbClr val="002060"/>
                </a:solidFill>
              </a:rPr>
              <a:t>Hoạt động 3</a:t>
            </a:r>
            <a:r>
              <a:rPr lang="en-US" altLang="vi-VN" sz="2000" b="1">
                <a:solidFill>
                  <a:srgbClr val="002060"/>
                </a:solidFill>
              </a:rPr>
              <a:t>: Bày tỏ ý kiến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14288" y="0"/>
            <a:ext cx="685801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</a:rPr>
              <a:t>S/20</a:t>
            </a:r>
            <a:endParaRPr lang="vi-VN" alt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2590800" y="2438400"/>
            <a:ext cx="5791200" cy="2057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D95A2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 i="1">
                <a:solidFill>
                  <a:schemeClr val="bg1"/>
                </a:solidFill>
                <a:latin typeface="VNI-Times" pitchFamily="2" charset="0"/>
              </a:rPr>
              <a:t>Tham gia laøm vieäc lôùp, vieäc tröôøng vöøa laø </a:t>
            </a:r>
          </a:p>
          <a:p>
            <a:pPr eaLnBrk="1" hangingPunct="1"/>
            <a:r>
              <a:rPr lang="en-US" altLang="vi-VN" sz="2400" b="1" i="1">
                <a:solidFill>
                  <a:srgbClr val="FFFF00"/>
                </a:solidFill>
                <a:latin typeface="VNI-Times" pitchFamily="2" charset="0"/>
              </a:rPr>
              <a:t>quyeàn</a:t>
            </a:r>
            <a:r>
              <a:rPr lang="en-US" altLang="vi-VN" sz="2400" b="1" i="1">
                <a:solidFill>
                  <a:schemeClr val="bg1"/>
                </a:solidFill>
                <a:latin typeface="VNI-Times" pitchFamily="2" charset="0"/>
              </a:rPr>
              <a:t>, vöøa laø </a:t>
            </a:r>
            <a:r>
              <a:rPr lang="en-US" altLang="vi-VN" sz="2400" b="1" i="1">
                <a:solidFill>
                  <a:srgbClr val="FFFF00"/>
                </a:solidFill>
                <a:latin typeface="VNI-Times" pitchFamily="2" charset="0"/>
              </a:rPr>
              <a:t>boån phaän</a:t>
            </a:r>
            <a:r>
              <a:rPr lang="en-US" altLang="vi-VN" sz="2400" b="1" i="1">
                <a:solidFill>
                  <a:schemeClr val="bg1"/>
                </a:solidFill>
                <a:latin typeface="VNI-Times" pitchFamily="2" charset="0"/>
              </a:rPr>
              <a:t> cuûa moãi hoïc sinh.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733800" y="762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>
                <a:solidFill>
                  <a:schemeClr val="accent1"/>
                </a:solidFill>
                <a:latin typeface="VNI-Times" pitchFamily="2" charset="0"/>
              </a:rPr>
              <a:t>Ghi nhớ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151606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i="1"/>
              <a:t>Vì sao mỗi học sinh phải tham gia làm việc lớp, việc trường?</a:t>
            </a:r>
            <a:endParaRPr lang="vi-VN" altLang="vi-VN" b="1" i="1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3.33333E-6 L 0.925 -0.00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7315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 i="1">
                <a:latin typeface="VNI-Times" pitchFamily="2" charset="0"/>
              </a:rPr>
              <a:t>                          </a:t>
            </a:r>
            <a:r>
              <a:rPr lang="en-US" altLang="vi-VN" sz="2400" b="1" i="1" u="sng">
                <a:latin typeface="VNI-Times" pitchFamily="2" charset="0"/>
              </a:rPr>
              <a:t>Höôùng daãn thöïc haønh:</a:t>
            </a:r>
            <a:endParaRPr lang="en-US" altLang="vi-VN" sz="2400">
              <a:latin typeface="VNI-Times" pitchFamily="2" charset="0"/>
            </a:endParaRPr>
          </a:p>
          <a:p>
            <a:pPr eaLnBrk="1" hangingPunct="1"/>
            <a:r>
              <a:rPr lang="en-US" altLang="vi-VN" sz="2400">
                <a:latin typeface="VNI-Times" pitchFamily="2" charset="0"/>
              </a:rPr>
              <a:t>-Tham gia laøm vaø laøm toát moät soá vieäc lôùp, vieäc tröôøng phuø hôïp vôùi khaû naêng. </a:t>
            </a:r>
          </a:p>
          <a:p>
            <a:pPr eaLnBrk="1" hangingPunct="1"/>
            <a:r>
              <a:rPr lang="en-US" altLang="vi-VN" sz="2400">
                <a:latin typeface="VNI-Times" pitchFamily="2" charset="0"/>
              </a:rPr>
              <a:t>-Biết bảo vệ, sử dụng nguồn điện của lớp, của trường một </a:t>
            </a:r>
            <a:r>
              <a:rPr lang="en-US" altLang="vi-VN" sz="2000"/>
              <a:t>cách hợp lý (Sử dụng quạt, đèn điện,…)</a:t>
            </a:r>
          </a:p>
          <a:p>
            <a:pPr eaLnBrk="1" hangingPunct="1"/>
            <a:r>
              <a:rPr lang="en-US" altLang="vi-VN" sz="2000"/>
              <a:t>-Tận dụng các nguồn chiếu sáng tự nhiên,tạo sự thoáng mát, trong lành của môi trường  lớp học, giảm thiểu sử dụng điện  trong học tập , sinh  hoạt</a:t>
            </a:r>
          </a:p>
          <a:p>
            <a:pPr eaLnBrk="1" hangingPunct="1"/>
            <a:r>
              <a:rPr lang="en-US" altLang="vi-VN" sz="2000"/>
              <a:t>-Bảo vệ, sử dụng nước sạch của lớp, của trường một  cách hợp lý…nước uống, nước sinh hoạt, giữ vệ sinh…</a:t>
            </a:r>
          </a:p>
          <a:p>
            <a:pPr eaLnBrk="1" hangingPunct="1"/>
            <a:r>
              <a:rPr lang="en-US" altLang="vi-VN" sz="2000"/>
              <a:t>-Thực hành và biết nhắc nhở các bạn cùng tham gia sử dụng năng lượng tiết kiệm và hiệu quả ở lớp, trường và gia đình.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>
                <a:latin typeface="VNI-Times" pitchFamily="2" charset="0"/>
              </a:rPr>
              <a:t/>
            </a:r>
            <a:br>
              <a:rPr lang="en-US" sz="2800" b="1" i="1" dirty="0">
                <a:latin typeface="VNI-Times" pitchFamily="2" charset="0"/>
              </a:rPr>
            </a:br>
            <a:r>
              <a:rPr lang="en-US" sz="2800" b="1" i="1" dirty="0">
                <a:latin typeface="VNI-Times" pitchFamily="2" charset="0"/>
              </a:rPr>
              <a:t/>
            </a:r>
            <a:br>
              <a:rPr lang="en-US" sz="2800" b="1" i="1" dirty="0">
                <a:latin typeface="VNI-Times" pitchFamily="2" charset="0"/>
              </a:rPr>
            </a:br>
            <a:r>
              <a:rPr lang="en-US" sz="2800" b="1" i="1" dirty="0" err="1">
                <a:latin typeface="VNI-Times" pitchFamily="2" charset="0"/>
              </a:rPr>
              <a:t>Thöù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tö</a:t>
            </a:r>
            <a:r>
              <a:rPr lang="en-US" sz="2800" b="1" i="1" dirty="0">
                <a:latin typeface="VNI-Times" pitchFamily="2" charset="0"/>
              </a:rPr>
              <a:t>, </a:t>
            </a:r>
            <a:r>
              <a:rPr lang="en-US" sz="2800" b="1" i="1" dirty="0" err="1">
                <a:latin typeface="VNI-Times" pitchFamily="2" charset="0"/>
              </a:rPr>
              <a:t>ngaøy</a:t>
            </a:r>
            <a:r>
              <a:rPr lang="en-US" sz="2800" b="1" i="1" dirty="0">
                <a:latin typeface="VNI-Times" pitchFamily="2" charset="0"/>
              </a:rPr>
              <a:t> 30 </a:t>
            </a:r>
            <a:r>
              <a:rPr lang="en-US" sz="2800" b="1" i="1" dirty="0" err="1">
                <a:latin typeface="VNI-Times" pitchFamily="2" charset="0"/>
              </a:rPr>
              <a:t>thaùng</a:t>
            </a:r>
            <a:r>
              <a:rPr lang="en-US" sz="2800" b="1" i="1" dirty="0">
                <a:latin typeface="VNI-Times" pitchFamily="2" charset="0"/>
              </a:rPr>
              <a:t> 10 </a:t>
            </a:r>
            <a:r>
              <a:rPr lang="en-US" sz="2800" b="1" i="1" dirty="0" err="1">
                <a:latin typeface="VNI-Times" pitchFamily="2" charset="0"/>
              </a:rPr>
              <a:t>naêm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smtClean="0">
                <a:latin typeface="VNI-Times" pitchFamily="2" charset="0"/>
              </a:rPr>
              <a:t>2011</a:t>
            </a:r>
            <a:r>
              <a:rPr lang="en-US" sz="2800" b="1" i="1" dirty="0">
                <a:latin typeface="VNI-Times" pitchFamily="2" charset="0"/>
              </a:rPr>
              <a:t/>
            </a:r>
            <a:br>
              <a:rPr lang="en-US" sz="2800" b="1" i="1" dirty="0">
                <a:latin typeface="VNI-Times" pitchFamily="2" charset="0"/>
              </a:rPr>
            </a:br>
            <a:r>
              <a:rPr lang="en-US" sz="2800" b="1" i="1" u="sng" dirty="0" err="1">
                <a:latin typeface="VNI-Times" pitchFamily="2" charset="0"/>
              </a:rPr>
              <a:t>Ñaïo</a:t>
            </a:r>
            <a:r>
              <a:rPr lang="en-US" sz="2800" b="1" i="1" u="sng" dirty="0">
                <a:latin typeface="VNI-Times" pitchFamily="2" charset="0"/>
              </a:rPr>
              <a:t> </a:t>
            </a:r>
            <a:r>
              <a:rPr lang="en-US" sz="2800" b="1" i="1" u="sng" dirty="0" err="1" smtClean="0">
                <a:latin typeface="VNI-Times" pitchFamily="2" charset="0"/>
              </a:rPr>
              <a:t>ñöùc</a:t>
            </a:r>
            <a:r>
              <a:rPr lang="en-US" sz="2800" b="1" i="1" dirty="0">
                <a:latin typeface="VNI-Times" pitchFamily="2" charset="0"/>
              </a:rPr>
              <a:t/>
            </a:r>
            <a:br>
              <a:rPr lang="en-US" sz="2800" b="1" i="1" dirty="0">
                <a:latin typeface="VNI-Times" pitchFamily="2" charset="0"/>
              </a:rPr>
            </a:br>
            <a:endParaRPr lang="en-US" sz="2400" b="1" i="1" dirty="0">
              <a:solidFill>
                <a:srgbClr val="FFFF00"/>
              </a:solidFill>
              <a:latin typeface="VNI-Times" pitchFamily="2" charset="0"/>
            </a:endParaRPr>
          </a:p>
        </p:txBody>
      </p:sp>
      <p:pic>
        <p:nvPicPr>
          <p:cNvPr id="3" name="Picture 16" descr="book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3375" y="1679575"/>
            <a:ext cx="6096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2800" b="1" i="1">
                <a:solidFill>
                  <a:srgbClr val="FFFF00"/>
                </a:solidFill>
                <a:latin typeface="VNI-Times" pitchFamily="2" charset="0"/>
              </a:rPr>
              <a:t>Tích cöïc tham gia </a:t>
            </a:r>
            <a:br>
              <a:rPr lang="en-US" altLang="vi-VN" sz="2800" b="1" i="1">
                <a:solidFill>
                  <a:srgbClr val="FFFF00"/>
                </a:solidFill>
                <a:latin typeface="VNI-Times" pitchFamily="2" charset="0"/>
              </a:rPr>
            </a:br>
            <a:r>
              <a:rPr lang="en-US" altLang="vi-VN" sz="2800" b="1" i="1">
                <a:solidFill>
                  <a:srgbClr val="FFFF00"/>
                </a:solidFill>
                <a:latin typeface="VNI-Times" pitchFamily="2" charset="0"/>
              </a:rPr>
              <a:t>vieäc lôùp, vieäc tröôøng ( tieát 1)</a:t>
            </a:r>
            <a:br>
              <a:rPr lang="en-US" altLang="vi-VN" sz="2800" b="1" i="1">
                <a:solidFill>
                  <a:srgbClr val="FFFF00"/>
                </a:solidFill>
                <a:latin typeface="VNI-Times" pitchFamily="2" charset="0"/>
              </a:rPr>
            </a:br>
            <a:r>
              <a:rPr lang="en-US" altLang="vi-VN" sz="2800" b="1" i="1">
                <a:latin typeface="VNI-Times" pitchFamily="2" charset="0"/>
              </a:rPr>
              <a:t>Trang 19</a:t>
            </a:r>
            <a:endParaRPr lang="vi-VN" altLang="vi-VN" sz="2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8731-001-01-106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6629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4038600" y="228600"/>
            <a:ext cx="3429000" cy="1066800"/>
          </a:xfrm>
          <a:prstGeom prst="cloudCallout">
            <a:avLst>
              <a:gd name="adj1" fmla="val 54444"/>
              <a:gd name="adj2" fmla="val 142111"/>
            </a:avLst>
          </a:prstGeom>
          <a:solidFill>
            <a:schemeClr val="hlink"/>
          </a:solidFill>
          <a:ln w="9525">
            <a:solidFill>
              <a:srgbClr val="01ADD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2000" b="1" i="1">
                <a:solidFill>
                  <a:schemeClr val="bg1"/>
                </a:solidFill>
                <a:latin typeface="VNI-Times" pitchFamily="2" charset="0"/>
              </a:rPr>
              <a:t>Hoan hoâ !</a:t>
            </a:r>
            <a:br>
              <a:rPr lang="en-US" altLang="vi-VN" sz="2000" b="1" i="1">
                <a:solidFill>
                  <a:schemeClr val="bg1"/>
                </a:solidFill>
                <a:latin typeface="VNI-Times" pitchFamily="2" charset="0"/>
              </a:rPr>
            </a:br>
            <a:r>
              <a:rPr lang="en-US" altLang="vi-VN" sz="2000" b="1" i="1">
                <a:solidFill>
                  <a:schemeClr val="bg1"/>
                </a:solidFill>
                <a:latin typeface="VNI-Times" pitchFamily="2" charset="0"/>
              </a:rPr>
              <a:t>Caùc bạn gioûi quaù!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228600" y="381000"/>
            <a:ext cx="3871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 i="1" u="sng">
                <a:solidFill>
                  <a:srgbClr val="FF5050"/>
                </a:solidFill>
                <a:latin typeface="VNI-Times" pitchFamily="2" charset="0"/>
              </a:rPr>
              <a:t>Nhaän xeùt tuyeân döông</a:t>
            </a:r>
            <a:r>
              <a:rPr lang="en-US" altLang="vi-VN" sz="2800" b="1" i="1">
                <a:solidFill>
                  <a:srgbClr val="FF5050"/>
                </a:solidFill>
                <a:latin typeface="VNI-Times" pitchFamily="2" charset="0"/>
              </a:rPr>
              <a:t> :</a:t>
            </a:r>
          </a:p>
        </p:txBody>
      </p:sp>
      <p:pic>
        <p:nvPicPr>
          <p:cNvPr id="96264" name="Picture 8" descr="IMG1-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376363"/>
            <a:ext cx="23764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u="sng" dirty="0" err="1">
                <a:solidFill>
                  <a:srgbClr val="D95A27"/>
                </a:solidFill>
                <a:latin typeface="VNI-Times" pitchFamily="2" charset="0"/>
              </a:rPr>
              <a:t>Daën</a:t>
            </a:r>
            <a:r>
              <a:rPr lang="en-US" sz="2800" b="1" i="1" u="sng" dirty="0">
                <a:solidFill>
                  <a:srgbClr val="D95A27"/>
                </a:solidFill>
                <a:latin typeface="VNI-Times" pitchFamily="2" charset="0"/>
              </a:rPr>
              <a:t> </a:t>
            </a:r>
            <a:r>
              <a:rPr lang="en-US" sz="2800" b="1" i="1" u="sng" dirty="0" err="1">
                <a:solidFill>
                  <a:srgbClr val="D95A27"/>
                </a:solidFill>
                <a:latin typeface="VNI-Times" pitchFamily="2" charset="0"/>
              </a:rPr>
              <a:t>doø</a:t>
            </a:r>
            <a:r>
              <a:rPr lang="en-US" sz="2800" b="1" i="1" u="sng" dirty="0">
                <a:solidFill>
                  <a:srgbClr val="D95A27"/>
                </a:solidFill>
                <a:latin typeface="VNI-Times" pitchFamily="2" charset="0"/>
              </a:rPr>
              <a:t> </a:t>
            </a:r>
            <a:r>
              <a:rPr lang="en-US" sz="2800" b="1" i="1" u="sng" dirty="0" err="1">
                <a:solidFill>
                  <a:srgbClr val="D95A27"/>
                </a:solidFill>
                <a:latin typeface="VNI-Times" pitchFamily="2" charset="0"/>
              </a:rPr>
              <a:t>ôû</a:t>
            </a:r>
            <a:r>
              <a:rPr lang="en-US" sz="2800" b="1" i="1" u="sng" dirty="0">
                <a:solidFill>
                  <a:srgbClr val="D95A27"/>
                </a:solidFill>
                <a:latin typeface="VNI-Times" pitchFamily="2" charset="0"/>
              </a:rPr>
              <a:t> </a:t>
            </a:r>
            <a:r>
              <a:rPr lang="en-US" sz="2800" b="1" i="1" u="sng" dirty="0" err="1">
                <a:solidFill>
                  <a:srgbClr val="D95A27"/>
                </a:solidFill>
                <a:latin typeface="VNI-Times" pitchFamily="2" charset="0"/>
              </a:rPr>
              <a:t>nhaø</a:t>
            </a:r>
            <a:r>
              <a:rPr lang="en-US" sz="2800" b="1" i="1" dirty="0">
                <a:solidFill>
                  <a:srgbClr val="D95A27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3775"/>
            <a:ext cx="7924800" cy="289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i="1" dirty="0">
                <a:latin typeface="VNI-Times" pitchFamily="2" charset="0"/>
              </a:rPr>
              <a:t> </a:t>
            </a:r>
          </a:p>
        </p:txBody>
      </p:sp>
      <p:pic>
        <p:nvPicPr>
          <p:cNvPr id="36868" name="Picture 4" descr="14020317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0"/>
            <a:ext cx="812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6553200" y="3352800"/>
            <a:ext cx="2286000" cy="1295400"/>
          </a:xfrm>
          <a:prstGeom prst="cloudCallout">
            <a:avLst>
              <a:gd name="adj1" fmla="val -124236"/>
              <a:gd name="adj2" fmla="val 102940"/>
            </a:avLst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2000" b="1" i="1">
                <a:solidFill>
                  <a:srgbClr val="FF5050"/>
                </a:solidFill>
                <a:latin typeface="VNI-Times" pitchFamily="2" charset="0"/>
              </a:rPr>
              <a:t>Chuùng em kính chaøo thaày coâ!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17625" y="1185863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VNI-Times" pitchFamily="2" charset="0"/>
                <a:cs typeface="+mn-cs"/>
              </a:rPr>
              <a:t>-</a:t>
            </a:r>
            <a:r>
              <a:rPr lang="en-US" sz="2400" dirty="0" err="1">
                <a:latin typeface="VNI-Times" pitchFamily="2" charset="0"/>
                <a:cs typeface="+mn-cs"/>
              </a:rPr>
              <a:t>Tham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gia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laøm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vaø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laøm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toát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moät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soá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vieäc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lôùp</a:t>
            </a:r>
            <a:r>
              <a:rPr lang="en-US" sz="2400" dirty="0">
                <a:latin typeface="VNI-Times" pitchFamily="2" charset="0"/>
                <a:cs typeface="+mn-cs"/>
              </a:rPr>
              <a:t>, </a:t>
            </a:r>
            <a:r>
              <a:rPr lang="en-US" sz="2400" dirty="0" err="1">
                <a:latin typeface="VNI-Times" pitchFamily="2" charset="0"/>
                <a:cs typeface="+mn-cs"/>
              </a:rPr>
              <a:t>vieäc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tröôøng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phuø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hôïp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vôùi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khaû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naêng</a:t>
            </a:r>
            <a:r>
              <a:rPr lang="en-US" sz="2400" dirty="0">
                <a:latin typeface="VNI-Times" pitchFamily="2" charset="0"/>
                <a:cs typeface="+mn-cs"/>
              </a:rPr>
              <a:t>. </a:t>
            </a:r>
          </a:p>
          <a:p>
            <a:pPr>
              <a:defRPr/>
            </a:pPr>
            <a:r>
              <a:rPr lang="en-US" sz="2400" dirty="0">
                <a:latin typeface="VNI-Times" pitchFamily="2" charset="0"/>
                <a:cs typeface="+mn-cs"/>
              </a:rPr>
              <a:t>-</a:t>
            </a:r>
            <a:r>
              <a:rPr lang="en-US" sz="2400" dirty="0" err="1">
                <a:latin typeface="VNI-Times" pitchFamily="2" charset="0"/>
                <a:cs typeface="+mn-cs"/>
              </a:rPr>
              <a:t>Söu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taàm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nhöõng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maãu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chuyeän</a:t>
            </a:r>
            <a:r>
              <a:rPr lang="en-US" sz="2400" dirty="0">
                <a:latin typeface="VNI-Times" pitchFamily="2" charset="0"/>
                <a:cs typeface="+mn-cs"/>
              </a:rPr>
              <a:t>, </a:t>
            </a:r>
            <a:r>
              <a:rPr lang="en-US" sz="2400" dirty="0" err="1">
                <a:latin typeface="VNI-Times" pitchFamily="2" charset="0"/>
                <a:cs typeface="+mn-cs"/>
              </a:rPr>
              <a:t>taám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göông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tích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cöïc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tham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gia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vieäc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lôùp</a:t>
            </a:r>
            <a:r>
              <a:rPr lang="en-US" sz="2400" dirty="0">
                <a:latin typeface="VNI-Times" pitchFamily="2" charset="0"/>
                <a:cs typeface="+mn-cs"/>
              </a:rPr>
              <a:t>, </a:t>
            </a:r>
            <a:r>
              <a:rPr lang="en-US" sz="2400" dirty="0" err="1">
                <a:latin typeface="VNI-Times" pitchFamily="2" charset="0"/>
                <a:cs typeface="+mn-cs"/>
              </a:rPr>
              <a:t>vieäc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tröôøng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để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chuẩn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bị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cho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bài</a:t>
            </a:r>
            <a:r>
              <a:rPr lang="en-US" sz="2400" dirty="0">
                <a:latin typeface="VNI-Times" pitchFamily="2" charset="0"/>
                <a:cs typeface="+mn-cs"/>
              </a:rPr>
              <a:t> </a:t>
            </a:r>
            <a:r>
              <a:rPr lang="en-US" sz="2400" dirty="0" err="1">
                <a:latin typeface="VNI-Times" pitchFamily="2" charset="0"/>
                <a:cs typeface="+mn-cs"/>
              </a:rPr>
              <a:t>sau</a:t>
            </a:r>
            <a:r>
              <a:rPr lang="en-US" sz="2400" dirty="0">
                <a:latin typeface="VNI-Times" pitchFamily="2" charset="0"/>
                <a:cs typeface="+mn-cs"/>
              </a:rPr>
              <a:t>: </a:t>
            </a:r>
            <a:r>
              <a:rPr lang="en-US" sz="2400" b="1" dirty="0">
                <a:latin typeface="VNI-Times" pitchFamily="2" charset="0"/>
                <a:cs typeface="+mn-cs"/>
              </a:rPr>
              <a:t>“</a:t>
            </a:r>
            <a:r>
              <a:rPr lang="en-US" sz="2400" b="1" i="1" dirty="0" err="1">
                <a:latin typeface="VNI-Times" pitchFamily="2" charset="0"/>
                <a:cs typeface="+mn-cs"/>
              </a:rPr>
              <a:t>Tích</a:t>
            </a:r>
            <a:r>
              <a:rPr lang="en-US" sz="2400" b="1" i="1" dirty="0">
                <a:latin typeface="VNI-Times" pitchFamily="2" charset="0"/>
                <a:cs typeface="+mn-cs"/>
              </a:rPr>
              <a:t> </a:t>
            </a:r>
            <a:r>
              <a:rPr lang="en-US" sz="2400" b="1" i="1" dirty="0" err="1">
                <a:latin typeface="VNI-Times" pitchFamily="2" charset="0"/>
                <a:cs typeface="+mn-cs"/>
              </a:rPr>
              <a:t>cực</a:t>
            </a:r>
            <a:r>
              <a:rPr lang="en-US" sz="2400" b="1" i="1" dirty="0">
                <a:latin typeface="VNI-Times" pitchFamily="2" charset="0"/>
                <a:cs typeface="+mn-cs"/>
              </a:rPr>
              <a:t> </a:t>
            </a:r>
            <a:r>
              <a:rPr lang="en-US" sz="2400" b="1" i="1" dirty="0" err="1">
                <a:latin typeface="VNI-Times" pitchFamily="2" charset="0"/>
                <a:cs typeface="+mn-cs"/>
              </a:rPr>
              <a:t>tham</a:t>
            </a:r>
            <a:r>
              <a:rPr lang="en-US" sz="2400" b="1" i="1" dirty="0">
                <a:latin typeface="VNI-Times" pitchFamily="2" charset="0"/>
                <a:cs typeface="+mn-cs"/>
              </a:rPr>
              <a:t> </a:t>
            </a:r>
            <a:r>
              <a:rPr lang="en-US" sz="2400" b="1" i="1" dirty="0" err="1">
                <a:latin typeface="VNI-Times" pitchFamily="2" charset="0"/>
                <a:cs typeface="+mn-cs"/>
              </a:rPr>
              <a:t>gia</a:t>
            </a:r>
            <a:r>
              <a:rPr lang="en-US" sz="2400" b="1" i="1" dirty="0">
                <a:latin typeface="VNI-Times" pitchFamily="2" charset="0"/>
                <a:cs typeface="+mn-cs"/>
              </a:rPr>
              <a:t> </a:t>
            </a:r>
            <a:r>
              <a:rPr lang="en-US" sz="2400" b="1" i="1" dirty="0" err="1">
                <a:latin typeface="VNI-Times" pitchFamily="2" charset="0"/>
                <a:cs typeface="+mn-cs"/>
              </a:rPr>
              <a:t>việc</a:t>
            </a:r>
            <a:r>
              <a:rPr lang="en-US" sz="2400" b="1" i="1" dirty="0">
                <a:latin typeface="VNI-Times" pitchFamily="2" charset="0"/>
                <a:cs typeface="+mn-cs"/>
              </a:rPr>
              <a:t> </a:t>
            </a:r>
            <a:r>
              <a:rPr lang="en-US" sz="2400" b="1" i="1" dirty="0" err="1">
                <a:latin typeface="VNI-Times" pitchFamily="2" charset="0"/>
                <a:cs typeface="+mn-cs"/>
              </a:rPr>
              <a:t>lớp</a:t>
            </a:r>
            <a:r>
              <a:rPr lang="en-US" sz="2400" b="1" i="1" dirty="0">
                <a:latin typeface="VNI-Times" pitchFamily="2" charset="0"/>
                <a:cs typeface="+mn-cs"/>
              </a:rPr>
              <a:t>, </a:t>
            </a:r>
            <a:r>
              <a:rPr lang="en-US" sz="2400" b="1" i="1" dirty="0" err="1">
                <a:latin typeface="VNI-Times" pitchFamily="2" charset="0"/>
                <a:cs typeface="+mn-cs"/>
              </a:rPr>
              <a:t>việc</a:t>
            </a:r>
            <a:r>
              <a:rPr lang="en-US" sz="2400" b="1" i="1" dirty="0">
                <a:latin typeface="VNI-Times" pitchFamily="2" charset="0"/>
                <a:cs typeface="+mn-cs"/>
              </a:rPr>
              <a:t> </a:t>
            </a:r>
            <a:r>
              <a:rPr lang="en-US" sz="2400" b="1" i="1" dirty="0" err="1">
                <a:latin typeface="VNI-Times" pitchFamily="2" charset="0"/>
                <a:cs typeface="+mn-cs"/>
              </a:rPr>
              <a:t>trường</a:t>
            </a:r>
            <a:r>
              <a:rPr lang="en-US" sz="2400" b="1" i="1" dirty="0">
                <a:latin typeface="VNI-Times" pitchFamily="2" charset="0"/>
                <a:cs typeface="+mn-cs"/>
              </a:rPr>
              <a:t>”  (</a:t>
            </a:r>
            <a:r>
              <a:rPr lang="en-US" sz="2400" b="1" i="1" dirty="0" err="1">
                <a:latin typeface="VNI-Times" pitchFamily="2" charset="0"/>
                <a:cs typeface="+mn-cs"/>
              </a:rPr>
              <a:t>Tiết</a:t>
            </a:r>
            <a:r>
              <a:rPr lang="en-US" sz="2400" b="1" i="1" dirty="0">
                <a:latin typeface="VNI-Times" pitchFamily="2" charset="0"/>
                <a:cs typeface="+mn-cs"/>
              </a:rPr>
              <a:t> 2)</a:t>
            </a:r>
          </a:p>
          <a:p>
            <a:pPr>
              <a:defRPr/>
            </a:pPr>
            <a:endParaRPr lang="en-US" sz="2400" dirty="0">
              <a:latin typeface="VNI-Times" pitchFamily="2" charset="0"/>
              <a:cs typeface="+mn-cs"/>
            </a:endParaRPr>
          </a:p>
          <a:p>
            <a:pPr>
              <a:defRPr/>
            </a:pPr>
            <a:endParaRPr lang="en-US" sz="2400" dirty="0">
              <a:latin typeface="VNI-Times" pitchFamily="2" charset="0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9144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AG001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2406650"/>
            <a:ext cx="10668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0600" y="304800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24800" y="152400"/>
            <a:ext cx="84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9888"/>
            <a:ext cx="91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19600" y="762000"/>
            <a:ext cx="80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21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3962400"/>
            <a:ext cx="13858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21c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3000" y="4724400"/>
            <a:ext cx="13096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21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84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57200" y="12954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00FF"/>
                </a:solidFill>
              </a:rPr>
              <a:t>CHÚNG EM KÍNH CHÀO THẦY CÔ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00FF"/>
                </a:solidFill>
              </a:rPr>
              <a:t>ĐẾN DỰ GIỜ LỚP 3</a:t>
            </a:r>
            <a:r>
              <a:rPr lang="en-US" altLang="vi-VN" sz="3200" b="1" i="1" baseline="-2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35238" y="2743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2"/>
                </a:solidFill>
              </a:rPr>
              <a:t>MÔN ĐẠO ĐỨC (TiẾT 12)</a:t>
            </a:r>
            <a:endParaRPr lang="vi-VN" altLang="vi-VN" sz="2400" b="1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33655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</a:rPr>
              <a:t>BÀI 6 : TÍCH CỰC THAM GIA ViỆC LỚP, ViỆC TRƯỜNG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u="sng">
                <a:solidFill>
                  <a:srgbClr val="A2E2C4"/>
                </a:solidFill>
                <a:latin typeface="VNI-Times" pitchFamily="2" charset="0"/>
              </a:rPr>
              <a:t>Kieåm tra baøi cu</a:t>
            </a:r>
            <a:r>
              <a:rPr lang="en-US" altLang="vi-VN" sz="2400" b="1" i="1">
                <a:solidFill>
                  <a:srgbClr val="A2E2C4"/>
                </a:solidFill>
                <a:latin typeface="VNI-Times" pitchFamily="2" charset="0"/>
              </a:rPr>
              <a:t>õ :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2743200" y="242888"/>
            <a:ext cx="4495800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2400" b="1" i="1">
                <a:solidFill>
                  <a:schemeClr val="bg1"/>
                </a:solidFill>
                <a:latin typeface="VNI-Times" pitchFamily="2" charset="0"/>
              </a:rPr>
              <a:t>Chia seõ vui buoàn cuøng baïn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533400" y="13716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457200" y="1371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latin typeface="VNI-Times" pitchFamily="2" charset="0"/>
              </a:rPr>
              <a:t>Khi thaáy baïn coù chuyeän vui em thöôøng laøm gì ?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490538" y="22860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latin typeface="VNI-Times" pitchFamily="2" charset="0"/>
              </a:rPr>
              <a:t>Khi thaáy baïn coù chuyeän buoàn em thöôøng laøm gì ?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457200" y="33528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latin typeface="VNI-Times" pitchFamily="2" charset="0"/>
              </a:rPr>
              <a:t>YÙ nghóa cuûa vieäc chia seû vui buoàn cuøng baïn laø gì ? </a:t>
            </a:r>
          </a:p>
        </p:txBody>
      </p:sp>
      <p:pic>
        <p:nvPicPr>
          <p:cNvPr id="21512" name="Picture 21" descr="0035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69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5" grpId="0"/>
      <p:bldP spid="1269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SC00108"/>
          <p:cNvPicPr>
            <a:picLocks noChangeAspect="1" noChangeArrowheads="1"/>
          </p:cNvPicPr>
          <p:nvPr/>
        </p:nvPicPr>
        <p:blipFill>
          <a:blip r:embed="rId2">
            <a:lum bright="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810000" cy="45672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SC00106"/>
          <p:cNvPicPr>
            <a:picLocks noChangeAspect="1" noChangeArrowheads="1"/>
          </p:cNvPicPr>
          <p:nvPr/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038600" cy="4572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5562600"/>
            <a:ext cx="769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2000" b="1">
                <a:solidFill>
                  <a:srgbClr val="FF0000"/>
                </a:solidFill>
              </a:rPr>
              <a:t>Các bạn học sinh tích cực tham gia việc gì?</a:t>
            </a:r>
          </a:p>
          <a:p>
            <a:pPr algn="ctr" eaLnBrk="1" hangingPunct="1"/>
            <a:r>
              <a:rPr lang="en-US" altLang="vi-VN" sz="2000" b="1">
                <a:solidFill>
                  <a:srgbClr val="FF0000"/>
                </a:solidFill>
              </a:rPr>
              <a:t>Các bạn học sinh </a:t>
            </a:r>
            <a:r>
              <a:rPr lang="en-US" altLang="vi-VN" sz="2000" b="1" i="1">
                <a:solidFill>
                  <a:srgbClr val="FFFF00"/>
                </a:solidFill>
              </a:rPr>
              <a:t>tích cực tham gia việc lớp, việc trường</a:t>
            </a:r>
          </a:p>
          <a:p>
            <a:pPr algn="ctr" eaLnBrk="1" hangingPunct="1"/>
            <a:endParaRPr lang="vi-VN" altLang="vi-VN" sz="2400" b="1">
              <a:solidFill>
                <a:srgbClr val="FF0000"/>
              </a:solidFill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286000" y="1524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/>
              <a:t>GiỚI THIỆU BÀI</a:t>
            </a:r>
            <a:endParaRPr lang="vi-VN" altLang="vi-VN" b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447800" y="7620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994025" y="29718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i="1">
                <a:latin typeface="VNI-Times" pitchFamily="2" charset="0"/>
              </a:rPr>
              <a:t>( Tieát 1 )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22860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 i="1">
                <a:solidFill>
                  <a:srgbClr val="FF0000"/>
                </a:solidFill>
              </a:rPr>
              <a:t>Tích cực tham gia việc lớp, việc trường</a:t>
            </a:r>
            <a:endParaRPr lang="vi-VN" altLang="vi-VN" sz="2800" b="1" i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35052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/>
              <a:t>Vì sao các em phải tích cực tham gia việc lớp, việc trường?</a:t>
            </a:r>
            <a:endParaRPr lang="vi-VN" altLang="vi-VN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1600" y="41148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u="sng"/>
              <a:t>Hoạt động 1</a:t>
            </a:r>
            <a:r>
              <a:rPr lang="en-US" altLang="vi-VN" b="1"/>
              <a:t>: Thảo luận phân tích tình huống</a:t>
            </a:r>
            <a:endParaRPr lang="vi-VN" altLang="vi-VN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48133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u="sng"/>
              <a:t> Hoạt động  </a:t>
            </a:r>
            <a:r>
              <a:rPr lang="en-US" altLang="vi-VN" b="1"/>
              <a:t>2: Đánh giá hành vi</a:t>
            </a:r>
            <a:endParaRPr lang="vi-VN" altLang="vi-VN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74763" y="5562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u="sng"/>
              <a:t> Hoạt động 3</a:t>
            </a:r>
            <a:r>
              <a:rPr lang="en-US" altLang="vi-VN" b="1"/>
              <a:t>: Bày tỏ ý kiến</a:t>
            </a:r>
            <a:endParaRPr lang="vi-VN" altLang="vi-VN" b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71600" y="4419600"/>
            <a:ext cx="6934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accent2"/>
                </a:solidFill>
                <a:latin typeface="VNI-Times" pitchFamily="2" charset="0"/>
              </a:rPr>
              <a:t>Baøi taäp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i="1">
                <a:latin typeface="VNI-Times" pitchFamily="2" charset="0"/>
              </a:rPr>
              <a:t>Trong khi caû lôùp ñang toång veä sinh saân tröôøng : baïn thì cuoác ñaát, baïn thì troàng hoa,… rieâng Thu laïi gheù tai ruû Huyeàn boû ñi chôi nhaûy daây.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i="1">
                <a:latin typeface="VNI-Times" pitchFamily="2" charset="0"/>
              </a:rPr>
              <a:t>Theo em, baïn Huyeàn coù theå laøm gì ? Vì sao?</a:t>
            </a:r>
            <a:r>
              <a:rPr lang="en-US" altLang="vi-VN" sz="2400">
                <a:latin typeface="VNI-Times" pitchFamily="2" charset="0"/>
              </a:rPr>
              <a:t> </a:t>
            </a:r>
          </a:p>
        </p:txBody>
      </p:sp>
      <p:pic>
        <p:nvPicPr>
          <p:cNvPr id="4102" name="Picture 6" descr="scan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5532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2209800" y="4445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" b="1" u="sng">
                <a:solidFill>
                  <a:srgbClr val="002060"/>
                </a:solidFill>
              </a:rPr>
              <a:t>Hoạt động 1</a:t>
            </a:r>
            <a:r>
              <a:rPr lang="en-US" altLang="vi-VN" sz="2000" b="1">
                <a:solidFill>
                  <a:srgbClr val="002060"/>
                </a:solidFill>
              </a:rPr>
              <a:t>: Thảo luận phân tích tình huống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0"/>
            <a:ext cx="685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</a:rPr>
              <a:t>S/19</a:t>
            </a:r>
            <a:endParaRPr lang="vi-VN" alt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6934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Font typeface="Wingdings" pitchFamily="2" charset="2"/>
              <a:buAutoNum type="alphaLcPeriod"/>
            </a:pPr>
            <a:r>
              <a:rPr lang="en-US" altLang="vi-VN" sz="2400">
                <a:latin typeface="VNI-Times" pitchFamily="2" charset="0"/>
              </a:rPr>
              <a:t>Huyeàn ñoàng yù ñi chôi vôùi baïn.</a:t>
            </a:r>
          </a:p>
          <a:p>
            <a:pPr lvl="1" eaLnBrk="1" hangingPunct="1">
              <a:buFont typeface="Wingdings" pitchFamily="2" charset="2"/>
              <a:buAutoNum type="alphaLcPeriod"/>
            </a:pPr>
            <a:r>
              <a:rPr lang="en-US" altLang="vi-VN" sz="2400">
                <a:latin typeface="VNI-Times" pitchFamily="2" charset="0"/>
              </a:rPr>
              <a:t>Huyeàn töø choái khoâng ñi chôi vaø ñeå maëc baïn ñi 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>
                <a:latin typeface="VNI-Times" pitchFamily="2" charset="0"/>
              </a:rPr>
              <a:t>chôi moät mình.</a:t>
            </a:r>
          </a:p>
          <a:p>
            <a:pPr lvl="1" eaLnBrk="1" hangingPunct="1">
              <a:buFont typeface="Wingdings" pitchFamily="2" charset="2"/>
              <a:buAutoNum type="alphaLcPeriod"/>
            </a:pPr>
            <a:r>
              <a:rPr lang="en-US" altLang="vi-VN" sz="2400">
                <a:latin typeface="VNI-Times" pitchFamily="2" charset="0"/>
              </a:rPr>
              <a:t>Huyeàn doaï seõ maùch coâ giaùo.</a:t>
            </a:r>
          </a:p>
          <a:p>
            <a:pPr lvl="1" eaLnBrk="1" hangingPunct="1">
              <a:buFont typeface="Wingdings" pitchFamily="2" charset="2"/>
              <a:buAutoNum type="alphaLcPeriod"/>
            </a:pPr>
            <a:r>
              <a:rPr lang="en-US" altLang="vi-VN" sz="2400">
                <a:latin typeface="VNI-Times" pitchFamily="2" charset="0"/>
              </a:rPr>
              <a:t>Huyeàn khuyeân ngaên Thu toång veä sinh xong roài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>
                <a:latin typeface="VNI-Times" pitchFamily="2" charset="0"/>
              </a:rPr>
              <a:t>môùi ñi chôi.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676400" y="45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FF00"/>
                </a:solidFill>
                <a:latin typeface="VNI-Times" pitchFamily="2" charset="0"/>
              </a:rPr>
              <a:t>Caùch giải quyết 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810000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/>
            <a:r>
              <a:rPr lang="en-US" altLang="vi-VN" sz="2000" b="1" i="1">
                <a:solidFill>
                  <a:srgbClr val="002060"/>
                </a:solidFill>
              </a:rPr>
              <a:t>Nếu em là bạn Huyền, em sẽ chọn cách giải quyết nào? Vì sao?</a:t>
            </a:r>
            <a:endParaRPr lang="en-US" altLang="vi-VN" sz="2000" b="1" i="1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209800" y="4445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" b="1" u="sng">
                <a:solidFill>
                  <a:srgbClr val="002060"/>
                </a:solidFill>
              </a:rPr>
              <a:t>Hoạt động 1</a:t>
            </a:r>
            <a:r>
              <a:rPr lang="en-US" altLang="vi-VN" sz="2000" b="1">
                <a:solidFill>
                  <a:srgbClr val="002060"/>
                </a:solidFill>
              </a:rPr>
              <a:t>: Thảo luận phân tích tình huống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pic>
        <p:nvPicPr>
          <p:cNvPr id="78852" name="Picture 4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981200" y="381000"/>
            <a:ext cx="532923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vi-VN" sz="2800" b="1" i="1">
              <a:solidFill>
                <a:srgbClr val="CC3300"/>
              </a:solidFill>
              <a:latin typeface="VNI-Times" pitchFamily="2" charset="0"/>
            </a:endParaRPr>
          </a:p>
          <a:p>
            <a:pPr algn="ctr" eaLnBrk="1" hangingPunct="1"/>
            <a:r>
              <a:rPr lang="en-US" altLang="vi-VN" sz="2800" b="1" i="1">
                <a:solidFill>
                  <a:srgbClr val="CC3300"/>
                </a:solidFill>
                <a:latin typeface="VNI-Times" pitchFamily="2" charset="0"/>
              </a:rPr>
              <a:t>Thaûo luaän nhoùm boán :</a:t>
            </a:r>
          </a:p>
          <a:p>
            <a:pPr algn="ctr" eaLnBrk="1" hangingPunct="1"/>
            <a:endParaRPr lang="en-US" altLang="vi-VN" b="1" i="1"/>
          </a:p>
          <a:p>
            <a:pPr algn="ctr" eaLnBrk="1" hangingPunct="1"/>
            <a:endParaRPr lang="en-US" altLang="vi-VN" sz="2400" b="1" i="1">
              <a:solidFill>
                <a:schemeClr val="accent2"/>
              </a:solidFill>
              <a:latin typeface="VNI-Times" pitchFamily="2" charset="0"/>
            </a:endParaRPr>
          </a:p>
          <a:p>
            <a:pPr algn="ctr" eaLnBrk="1" hangingPunct="1"/>
            <a:endParaRPr lang="en-US" altLang="vi-VN" sz="2400" b="1" i="1">
              <a:solidFill>
                <a:srgbClr val="00FF00"/>
              </a:solidFill>
              <a:latin typeface="VNI-Times" pitchFamily="2" charset="0"/>
            </a:endParaRPr>
          </a:p>
        </p:txBody>
      </p:sp>
      <p:pic>
        <p:nvPicPr>
          <p:cNvPr id="78855" name="Picture 7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0035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0035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 descr="0035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1" descr="0035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32000" y="1109663"/>
            <a:ext cx="5410200" cy="3663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defRPr/>
            </a:pPr>
            <a:endParaRPr lang="en-US" sz="2400" b="1" dirty="0">
              <a:solidFill>
                <a:srgbClr val="FF0000"/>
              </a:solidFill>
              <a:latin typeface="VNI-Times" pitchFamily="2" charset="0"/>
              <a:cs typeface="+mn-cs"/>
            </a:endParaRPr>
          </a:p>
          <a:p>
            <a:pPr marL="800100" lvl="1" indent="-342900" algn="ctr"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Nếu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em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là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bạn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Huyền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em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sẽ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chọn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</a:p>
          <a:p>
            <a:pPr marL="800100" lvl="1" indent="-342900" algn="ctr"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cách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giải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quyết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nào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?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Vì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j-lt"/>
                <a:cs typeface="+mn-cs"/>
              </a:rPr>
              <a:t>sao</a:t>
            </a:r>
            <a:r>
              <a:rPr lang="en-US" sz="2000" b="1" i="1" dirty="0">
                <a:solidFill>
                  <a:srgbClr val="002060"/>
                </a:solidFill>
                <a:latin typeface="+mj-lt"/>
                <a:cs typeface="+mn-cs"/>
              </a:rPr>
              <a:t>?</a:t>
            </a:r>
            <a:endParaRPr lang="en-US" sz="2000" b="1" i="1" dirty="0">
              <a:solidFill>
                <a:srgbClr val="002060"/>
              </a:solidFill>
              <a:latin typeface="VNI-Times" pitchFamily="2" charset="0"/>
              <a:cs typeface="+mn-cs"/>
            </a:endParaRPr>
          </a:p>
          <a:p>
            <a:pPr marL="800100" lvl="1" indent="-342900">
              <a:buFont typeface="Wingdings" pitchFamily="2" charset="2"/>
              <a:buAutoNum type="alphaL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Huyeàn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ñoàng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yù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ñi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chôi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vôùi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baïn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.</a:t>
            </a:r>
          </a:p>
          <a:p>
            <a:pPr marL="800100" lvl="1" indent="-342900">
              <a:buFont typeface="Wingdings" pitchFamily="2" charset="2"/>
              <a:buAutoNum type="alphaL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Huyeàn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töø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choái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khoâng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ñi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chôi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vaø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ñeå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maëc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baïn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ñi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chôi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moät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.</a:t>
            </a:r>
          </a:p>
          <a:p>
            <a:pPr marL="800100" lvl="1" indent="-342900">
              <a:buFont typeface="Wingdings" pitchFamily="2" charset="2"/>
              <a:buAutoNum type="alphaL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Huyeàn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doaï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seõ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maùch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coâ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giaùo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.</a:t>
            </a:r>
          </a:p>
          <a:p>
            <a:pPr marL="800100" lvl="1" indent="-342900">
              <a:buFont typeface="Wingdings" pitchFamily="2" charset="2"/>
              <a:buAutoNum type="alphaL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Huyeàn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khuyeân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ngaên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Thu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toång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veä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xong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roài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</a:b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môùi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ñi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+mn-cs"/>
              </a:rPr>
              <a:t>chôi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+mn-cs"/>
              </a:rPr>
              <a:t>.</a:t>
            </a:r>
          </a:p>
        </p:txBody>
      </p: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2209800" y="4445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" b="1" u="sng"/>
              <a:t>Hoạt động 1</a:t>
            </a:r>
            <a:r>
              <a:rPr lang="en-US" altLang="vi-VN" sz="2000" b="1"/>
              <a:t>: Thảo luận phân tích tình huống</a:t>
            </a:r>
            <a:endParaRPr lang="vi-VN" altLang="vi-VN" sz="2000" b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1524000"/>
            <a:ext cx="6705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CC3300"/>
                </a:solidFill>
                <a:latin typeface="VNI-Times" pitchFamily="2" charset="0"/>
              </a:rPr>
              <a:t>Caùch giaûi quyeát phuø hôïp nhaát</a:t>
            </a:r>
            <a:r>
              <a:rPr lang="en-US" altLang="vi-VN" b="1">
                <a:solidFill>
                  <a:srgbClr val="CC3300"/>
                </a:solidFill>
              </a:rPr>
              <a:t>  </a:t>
            </a:r>
            <a:r>
              <a:rPr lang="en-US" altLang="vi-VN" sz="2400" b="1" i="1">
                <a:solidFill>
                  <a:srgbClr val="CC3300"/>
                </a:solidFill>
                <a:latin typeface="VNI-Times" pitchFamily="2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latin typeface="VNI-Times" pitchFamily="2" charset="0"/>
              </a:rPr>
              <a:t>d. </a:t>
            </a:r>
            <a:r>
              <a:rPr lang="en-US" altLang="vi-VN" sz="2400">
                <a:latin typeface="VNI-Times" pitchFamily="2" charset="0"/>
              </a:rPr>
              <a:t>Huyeàn khuyeân ngaên Thu toång veä sinh xong 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>
                <a:latin typeface="VNI-Times" pitchFamily="2" charset="0"/>
              </a:rPr>
              <a:t>    roài môùi ñi chôi.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i="1">
                <a:solidFill>
                  <a:srgbClr val="FFFF00"/>
                </a:solidFill>
                <a:latin typeface="VNI-Times" pitchFamily="2" charset="0"/>
              </a:rPr>
              <a:t>vì theå hieän yù thöùc tích cöïc tham gia vieäc lôùp, vieäc tröôøng vaø khuyeân nhuû caùc baïn khaùc cuøng laøm .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09800" y="166688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" b="1" u="sng">
                <a:solidFill>
                  <a:srgbClr val="FF6699"/>
                </a:solidFill>
              </a:rPr>
              <a:t>Hoạt động 1</a:t>
            </a:r>
            <a:r>
              <a:rPr lang="en-US" altLang="vi-VN" sz="2000" b="1">
                <a:solidFill>
                  <a:srgbClr val="FF6699"/>
                </a:solidFill>
              </a:rPr>
              <a:t>: Thảo luận phân tích tình huống</a:t>
            </a:r>
            <a:endParaRPr lang="vi-VN" altLang="vi-VN" sz="2000" b="1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0991"/>
  <p:tag name="VIOLETTITLE" val="BÀI 6 : TÍCH CỰC THAM GIA VIỆC LỚP, VIỆC TRƯỜNG"/>
  <p:tag name="VIOLETLESSON" val="6"/>
  <p:tag name="VIOLETCATID" val="8048910"/>
  <p:tag name="VIOLETSUBJECT" val="Đạo đức"/>
  <p:tag name="VIOLETAUTHORID" val="362679"/>
  <p:tag name="VIOLETAUTHORNAME" val="Lê Thị Kim Loan"/>
  <p:tag name="VIOLETAUTHORAVATAR" val="no_avatarf.jpg"/>
  <p:tag name="VIOLETAUTHORADDRESS" val="TH Bình An - Bình Dương"/>
  <p:tag name="VIOLETDATE" val="2011-09-06 09:52:04"/>
  <p:tag name="VIOLETHIT" val="1569"/>
  <p:tag name="VIOLETLIKE" val="0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828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Arial Black</vt:lpstr>
      <vt:lpstr>Symbol</vt:lpstr>
      <vt:lpstr>Times New Roman</vt:lpstr>
      <vt:lpstr>Verdana</vt:lpstr>
      <vt:lpstr>VNI-Times</vt:lpstr>
      <vt:lpstr>Wingdings</vt:lpstr>
      <vt:lpstr>Ripple</vt:lpstr>
      <vt:lpstr>Competition</vt:lpstr>
      <vt:lpstr>Layers</vt:lpstr>
      <vt:lpstr>Axis</vt:lpstr>
      <vt:lpstr>Cliff</vt:lpstr>
      <vt:lpstr>Capsules</vt:lpstr>
      <vt:lpstr>Fireworks</vt:lpstr>
      <vt:lpstr>Proposal</vt:lpstr>
      <vt:lpstr>Kimono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PHIEÁU BAØI TAÄP</vt:lpstr>
      <vt:lpstr>PHIEÁU BAØI TAÄP</vt:lpstr>
      <vt:lpstr>Baøi taäp 3  Haõy baøy toû söï ñaùnh giaù cuûa em veà caùc yù kieán döôùi ñaây  vaø giaûi thích lí do:</vt:lpstr>
      <vt:lpstr>PowerPoint Presentation</vt:lpstr>
      <vt:lpstr>PowerPoint Presentation</vt:lpstr>
      <vt:lpstr>  Thöù tö, ngaøy 30 thaùng 10 naêm 2011 Ñaïo ñöùc </vt:lpstr>
      <vt:lpstr>PowerPoint Presentation</vt:lpstr>
      <vt:lpstr>Daën doø ôû nhaø :</vt:lpstr>
    </vt:vector>
  </TitlesOfParts>
  <Company>- PTN 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GiaThuy</cp:lastModifiedBy>
  <cp:revision>111</cp:revision>
  <dcterms:created xsi:type="dcterms:W3CDTF">2009-10-10T12:24:47Z</dcterms:created>
  <dcterms:modified xsi:type="dcterms:W3CDTF">2020-11-30T05:50:24Z</dcterms:modified>
</cp:coreProperties>
</file>