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0"/>
  </p:notesMasterIdLst>
  <p:sldIdLst>
    <p:sldId id="307" r:id="rId2"/>
    <p:sldId id="338" r:id="rId3"/>
    <p:sldId id="341" r:id="rId4"/>
    <p:sldId id="342" r:id="rId5"/>
    <p:sldId id="343" r:id="rId6"/>
    <p:sldId id="344" r:id="rId7"/>
    <p:sldId id="339" r:id="rId8"/>
    <p:sldId id="345" r:id="rId9"/>
    <p:sldId id="346" r:id="rId10"/>
    <p:sldId id="348" r:id="rId11"/>
    <p:sldId id="349" r:id="rId12"/>
    <p:sldId id="350" r:id="rId13"/>
    <p:sldId id="351" r:id="rId14"/>
    <p:sldId id="364" r:id="rId15"/>
    <p:sldId id="352" r:id="rId16"/>
    <p:sldId id="353" r:id="rId17"/>
    <p:sldId id="361" r:id="rId18"/>
    <p:sldId id="357" r:id="rId19"/>
    <p:sldId id="358" r:id="rId20"/>
    <p:sldId id="359" r:id="rId21"/>
    <p:sldId id="360" r:id="rId22"/>
    <p:sldId id="356" r:id="rId23"/>
    <p:sldId id="365" r:id="rId24"/>
    <p:sldId id="366" r:id="rId25"/>
    <p:sldId id="367" r:id="rId26"/>
    <p:sldId id="306" r:id="rId27"/>
    <p:sldId id="296" r:id="rId28"/>
    <p:sldId id="315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stot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stot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stot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stot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stot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ristot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ristot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ristot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ristot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203"/>
    <a:srgbClr val="FF3300"/>
    <a:srgbClr val="0033CC"/>
    <a:srgbClr val="3333CC"/>
    <a:srgbClr val="CC00CC"/>
    <a:srgbClr val="33CC33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4" autoAdjust="0"/>
    <p:restoredTop sz="98623" autoAdjust="0"/>
  </p:normalViewPr>
  <p:slideViewPr>
    <p:cSldViewPr>
      <p:cViewPr>
        <p:scale>
          <a:sx n="66" d="100"/>
          <a:sy n="66" d="100"/>
        </p:scale>
        <p:origin x="-137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231AF10-31BF-4019-8AA3-1DEA3FE57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3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fld id="{F729277F-9CAE-4C3B-ACD3-97F669E7B62C}" type="slidenum">
              <a:rPr lang="en-US" altLang="vi-VN" smtClean="0">
                <a:latin typeface="Arial" pitchFamily="34" charset="0"/>
              </a:rPr>
              <a:pPr/>
              <a:t>1</a:t>
            </a:fld>
            <a:endParaRPr lang="en-US" altLang="vi-VN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fld id="{590CD688-5A4E-4CB6-AECE-FF3BEF153A3B}" type="slidenum">
              <a:rPr lang="en-US" altLang="vi-VN" smtClean="0">
                <a:latin typeface="Arial" pitchFamily="34" charset="0"/>
              </a:rPr>
              <a:pPr/>
              <a:t>26</a:t>
            </a:fld>
            <a:endParaRPr lang="en-US" altLang="vi-VN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fld id="{FFDE63EC-B970-4565-851D-9D0FCBFB5A18}" type="slidenum">
              <a:rPr lang="en-US" altLang="vi-VN" smtClean="0">
                <a:latin typeface="Arial" pitchFamily="34" charset="0"/>
              </a:rPr>
              <a:pPr/>
              <a:t>27</a:t>
            </a:fld>
            <a:endParaRPr lang="en-US" altLang="vi-VN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fld id="{77C0BB4F-3D23-416B-9422-6D7331CFEFB2}" type="slidenum">
              <a:rPr lang="en-US" altLang="vi-VN" smtClean="0">
                <a:latin typeface="Arial" pitchFamily="34" charset="0"/>
              </a:rPr>
              <a:pPr/>
              <a:t>28</a:t>
            </a:fld>
            <a:endParaRPr lang="en-US" altLang="vi-VN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imes New Roman" pitchFamily="18" charset="0"/>
            </a:endParaRPr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imes New Roman" pitchFamily="18" charset="0"/>
            </a:endParaRP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9510EA5-F8C8-44F6-B5BA-47069CE36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z-Latn-U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z-Latn-U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F9CC-4EC4-4F74-BB34-E503C437B39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3065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z-Latn-U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z-Latn-U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DE798-16D3-49F6-946F-623B15CE43D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5471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z-Latn-U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z-Latn-U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9D0D-D6CA-4116-9078-E7D0AB8A79F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7093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z-Latn-U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A9671-C8D8-4D38-81B3-196AE11797E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5363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z-Latn-U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z-Latn-U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z-Latn-U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61FFC-2262-45F4-B284-E5C8E20B833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5284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z-Latn-U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z-Latn-U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z-Latn-U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CD06C-4BEC-4DD7-A3E8-2CB646EF5DA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9771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z-Latn-U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37968-A7CD-40D7-829C-F2F90432232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3465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1456F-1747-4C27-A0DF-22E03D4CF59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1391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z-Latn-U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z-Latn-U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07AE6-F2F8-4688-B358-4ACFB9EDC27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470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z-Latn-U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z-Latn-U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BDE5B-D956-4BFD-9DAD-429A04CF70E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9199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imes New Roman" pitchFamily="18" charset="0"/>
            </a:endParaRPr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imes New Roman" pitchFamily="18" charset="0"/>
            </a:endParaRPr>
          </a:p>
        </p:txBody>
      </p:sp>
      <p:sp>
        <p:nvSpPr>
          <p:cNvPr id="275460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imes New Roman" pitchFamily="18" charset="0"/>
            </a:endParaRPr>
          </a:p>
        </p:txBody>
      </p:sp>
      <p:sp>
        <p:nvSpPr>
          <p:cNvPr id="275461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754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54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imes New Roman" pitchFamily="18" charset="0"/>
            </a:endParaRPr>
          </a:p>
        </p:txBody>
      </p:sp>
      <p:sp>
        <p:nvSpPr>
          <p:cNvPr id="2754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5909658-1D7B-4B2C-B9A0-C42D49495B7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6" r:id="rId2"/>
    <p:sldLayoutId id="2147483805" r:id="rId3"/>
    <p:sldLayoutId id="2147483804" r:id="rId4"/>
    <p:sldLayoutId id="2147483803" r:id="rId5"/>
    <p:sldLayoutId id="2147483802" r:id="rId6"/>
    <p:sldLayoutId id="2147483801" r:id="rId7"/>
    <p:sldLayoutId id="2147483800" r:id="rId8"/>
    <p:sldLayoutId id="2147483799" r:id="rId9"/>
    <p:sldLayoutId id="2147483798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uz-Latn-U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0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ict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30" name="WordArt 6"/>
          <p:cNvSpPr>
            <a:spLocks noChangeArrowheads="1" noChangeShapeType="1" noTextEdit="1"/>
          </p:cNvSpPr>
          <p:nvPr/>
        </p:nvSpPr>
        <p:spPr bwMode="auto">
          <a:xfrm>
            <a:off x="1187450" y="2371725"/>
            <a:ext cx="6858000" cy="985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75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THẦY, CÔ VỀ DỰ GIỜ</a:t>
            </a:r>
          </a:p>
        </p:txBody>
      </p:sp>
      <p:sp>
        <p:nvSpPr>
          <p:cNvPr id="333831" name="WordArt 7"/>
          <p:cNvSpPr>
            <a:spLocks noChangeArrowheads="1" noChangeShapeType="1" noTextEdit="1"/>
          </p:cNvSpPr>
          <p:nvPr/>
        </p:nvSpPr>
        <p:spPr bwMode="auto">
          <a:xfrm>
            <a:off x="2411413" y="3500438"/>
            <a:ext cx="4876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25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ĐẠO ĐỨC - LỚP </a:t>
            </a:r>
            <a:r>
              <a:rPr lang="vi-VN" sz="3600" b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3A</a:t>
            </a:r>
            <a:endParaRPr lang="vi-VN" sz="3600" b="1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1979613" y="5157788"/>
            <a:ext cx="6048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3333CC"/>
                </a:solidFill>
              </a:rPr>
              <a:t>        </a:t>
            </a:r>
            <a:endParaRPr lang="vi-VN" altLang="vi-VN" sz="36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3338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0" grpId="0" animBg="1"/>
      <p:bldP spid="333831" grpId="0" animBg="1"/>
      <p:bldP spid="3338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e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214563"/>
            <a:ext cx="64817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31913" y="5945188"/>
            <a:ext cx="66976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Thiếu nhi trên đất nước Mê-xi-cô</a:t>
            </a: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1214438" y="143510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3786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2295" name="Straight Connector 10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122488" y="5945188"/>
            <a:ext cx="5545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Thiếu nhi trên nước Pháp</a:t>
            </a: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64801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1214438" y="143510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3786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3319" name="Straight Connector 10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619250" y="5945188"/>
            <a:ext cx="633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Thiếu nhi trên nước </a:t>
            </a:r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</a:rPr>
              <a:t>Ấ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n</a:t>
            </a:r>
            <a:r>
              <a:rPr lang="en-US" altLang="vi-VN" sz="3600" b="1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Độ</a:t>
            </a:r>
          </a:p>
        </p:txBody>
      </p:sp>
      <p:pic>
        <p:nvPicPr>
          <p:cNvPr id="14339" name="Picture 10" descr="An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33600"/>
            <a:ext cx="6911975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1214438" y="143510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3786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6588125" y="2565400"/>
            <a:ext cx="1512888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Thiếu nhi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trên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nước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Nga</a:t>
            </a:r>
          </a:p>
        </p:txBody>
      </p:sp>
      <p:pic>
        <p:nvPicPr>
          <p:cNvPr id="15363" name="Picture 6" descr="00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3588"/>
            <a:ext cx="54721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214438" y="143510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3786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5367" name="Straight Connector 10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122488" y="5945188"/>
            <a:ext cx="5545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Thiếu nhi ở Châu Phi</a:t>
            </a: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1214438" y="143510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3786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6390" name="Straight Connector 10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1" name="Picture 28" descr="tre-em-chau-phi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071688"/>
            <a:ext cx="5929312" cy="34988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785938" y="5876925"/>
            <a:ext cx="6378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Thiếu nhi trên nước Việt Nam</a:t>
            </a:r>
          </a:p>
        </p:txBody>
      </p:sp>
      <p:pic>
        <p:nvPicPr>
          <p:cNvPr id="17413" name="Picture 7" descr="k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56880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214438" y="1292225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3348038" y="836613"/>
            <a:ext cx="2857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571625" y="5876925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Thiếu nhi trên nước Việt Nam</a:t>
            </a:r>
          </a:p>
        </p:txBody>
      </p:sp>
      <p:pic>
        <p:nvPicPr>
          <p:cNvPr id="18435" name="Picture 7" descr="van-ng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5038"/>
            <a:ext cx="74168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1214438" y="143510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3786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8439" name="Straight Connector 10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van-ng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425"/>
            <a:ext cx="4572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4572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001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4572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An 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4572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 descr="Mexi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220503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     </a:t>
            </a:r>
            <a:endParaRPr lang="en-US" altLang="vi-VN" sz="320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755650" y="2492375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95288" y="2097088"/>
            <a:ext cx="874871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     </a:t>
            </a:r>
            <a:r>
              <a:rPr lang="en-US" altLang="vi-VN" sz="3000" b="1">
                <a:solidFill>
                  <a:srgbClr val="0033CC"/>
                </a:solidFill>
                <a:latin typeface="HP001 4 hàng" pitchFamily="34" charset="0"/>
              </a:rPr>
              <a:t>Hãy sắp xếp các từ ngữ thể hiện những điểm giống và khác nhau của thiếu nhi quốc tế : </a:t>
            </a:r>
            <a:r>
              <a:rPr lang="en-US" altLang="vi-VN" sz="3000" b="1">
                <a:solidFill>
                  <a:srgbClr val="FF0000"/>
                </a:solidFill>
                <a:latin typeface="HP001 4 hàng" pitchFamily="34" charset="0"/>
              </a:rPr>
              <a:t>màu da, được yêu thương, được đối xử công bằng, ngôn ngữ, được giáo dục, được vui chơi, điều kiện sống, trang phục truyền thống, ghét chiến tranh,... </a:t>
            </a:r>
            <a:r>
              <a:rPr lang="en-US" altLang="vi-VN" sz="3000" b="1">
                <a:solidFill>
                  <a:srgbClr val="0033CC"/>
                </a:solidFill>
                <a:latin typeface="HP001 4 hàng" pitchFamily="34" charset="0"/>
              </a:rPr>
              <a:t>vào bảng phân loại sau:</a:t>
            </a:r>
          </a:p>
        </p:txBody>
      </p:sp>
      <p:graphicFrame>
        <p:nvGraphicFramePr>
          <p:cNvPr id="438306" name="Group 34"/>
          <p:cNvGraphicFramePr>
            <a:graphicFrameLocks noGrp="1"/>
          </p:cNvGraphicFramePr>
          <p:nvPr/>
        </p:nvGraphicFramePr>
        <p:xfrm>
          <a:off x="468313" y="4857750"/>
          <a:ext cx="8675687" cy="2121364"/>
        </p:xfrm>
        <a:graphic>
          <a:graphicData uri="http://schemas.openxmlformats.org/drawingml/2006/table">
            <a:tbl>
              <a:tblPr/>
              <a:tblGrid>
                <a:gridCol w="4338637"/>
                <a:gridCol w="4337050"/>
              </a:tblGrid>
              <a:tr h="578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P001 4 hàng" pitchFamily="34" charset="0"/>
                        </a:rPr>
                        <a:t> Điểm khác nhau</a:t>
                      </a: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P001 4 hàng" pitchFamily="34" charset="0"/>
                        </a:rPr>
                        <a:t>Điểm giống nhau</a:t>
                      </a: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6" name="TextBox 9"/>
          <p:cNvSpPr txBox="1">
            <a:spLocks noChangeArrowheads="1"/>
          </p:cNvSpPr>
          <p:nvPr/>
        </p:nvSpPr>
        <p:spPr bwMode="auto">
          <a:xfrm>
            <a:off x="1214438" y="143510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20498" name="TextBox 11"/>
          <p:cNvSpPr txBox="1">
            <a:spLocks noChangeArrowheads="1"/>
          </p:cNvSpPr>
          <p:nvPr/>
        </p:nvSpPr>
        <p:spPr bwMode="auto">
          <a:xfrm>
            <a:off x="3786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20499" name="Straight Connector 12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220503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     </a:t>
            </a:r>
            <a:endParaRPr lang="en-US" altLang="vi-VN" sz="320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755650" y="2492375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/>
          </a:p>
        </p:txBody>
      </p:sp>
      <p:graphicFrame>
        <p:nvGraphicFramePr>
          <p:cNvPr id="439321" name="Group 25"/>
          <p:cNvGraphicFramePr>
            <a:graphicFrameLocks noGrp="1"/>
          </p:cNvGraphicFramePr>
          <p:nvPr/>
        </p:nvGraphicFramePr>
        <p:xfrm>
          <a:off x="500063" y="2357438"/>
          <a:ext cx="8072437" cy="4572000"/>
        </p:xfrm>
        <a:graphic>
          <a:graphicData uri="http://schemas.openxmlformats.org/drawingml/2006/table">
            <a:tbl>
              <a:tblPr/>
              <a:tblGrid>
                <a:gridCol w="4037620"/>
                <a:gridCol w="4034817"/>
              </a:tblGrid>
              <a:tr h="428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HP001 4 hàng" pitchFamily="34" charset="0"/>
                        </a:rPr>
                        <a:t> Điểm khác nhau</a:t>
                      </a: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HP001 4 hàng" pitchFamily="34" charset="0"/>
                        </a:rPr>
                        <a:t>Điểm giống nhau</a:t>
                      </a: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- màu 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- ngôn ngữ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- điều kiện sống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trang phục truyền thống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...</a:t>
                      </a: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203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- được yêu thương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 được đối xử công bằng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- được giáo dục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- được vui chơi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ghét chiến tranh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...</a:t>
                      </a: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203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9" name="TextBox 8"/>
          <p:cNvSpPr txBox="1">
            <a:spLocks noChangeArrowheads="1"/>
          </p:cNvSpPr>
          <p:nvPr/>
        </p:nvSpPr>
        <p:spPr bwMode="auto">
          <a:xfrm>
            <a:off x="1271588" y="1363663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21521" name="TextBox 10"/>
          <p:cNvSpPr txBox="1">
            <a:spLocks noChangeArrowheads="1"/>
          </p:cNvSpPr>
          <p:nvPr/>
        </p:nvSpPr>
        <p:spPr bwMode="auto">
          <a:xfrm>
            <a:off x="3843338" y="844550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21522" name="Straight Connector 11"/>
          <p:cNvCxnSpPr>
            <a:cxnSpLocks noChangeShapeType="1"/>
          </p:cNvCxnSpPr>
          <p:nvPr/>
        </p:nvCxnSpPr>
        <p:spPr bwMode="auto">
          <a:xfrm>
            <a:off x="3771900" y="712788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9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857250" y="1428750"/>
            <a:ext cx="8215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3286125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2" name="Straight Connector 10"/>
          <p:cNvCxnSpPr>
            <a:cxnSpLocks noChangeShapeType="1"/>
          </p:cNvCxnSpPr>
          <p:nvPr/>
        </p:nvCxnSpPr>
        <p:spPr bwMode="auto">
          <a:xfrm>
            <a:off x="3357563" y="85566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755650" y="2492375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22531" name="Horizontal Scroll 7"/>
          <p:cNvSpPr>
            <a:spLocks noChangeArrowheads="1"/>
          </p:cNvSpPr>
          <p:nvPr/>
        </p:nvSpPr>
        <p:spPr bwMode="auto">
          <a:xfrm>
            <a:off x="285750" y="2500313"/>
            <a:ext cx="8572500" cy="300037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chemeClr val="tx1">
                <a:alpha val="63136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 Em hãy nêu những việc cần làm để thể</a:t>
            </a:r>
          </a:p>
          <a:p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 hiện tình đoàn kết, hữu nghị với thiếu nhi </a:t>
            </a:r>
          </a:p>
          <a:p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quốc tế?</a:t>
            </a:r>
          </a:p>
        </p:txBody>
      </p:sp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1214438" y="143510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3786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22535" name="Straight Connector 12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57188" y="1946275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     </a:t>
            </a:r>
            <a:r>
              <a:rPr lang="en-US" altLang="vi-VN" sz="3000" b="1">
                <a:solidFill>
                  <a:srgbClr val="0033CC"/>
                </a:solidFill>
                <a:latin typeface="HP001 4 hàng" pitchFamily="34" charset="0"/>
              </a:rPr>
              <a:t>Để thể hiện tình hữu nghị, đoàn kết với thiếu nhi quốc tế có rất nhiều cách, các em có thể tham gia các hoạt động: 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755650" y="2492375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395288" y="3349625"/>
            <a:ext cx="5905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000" b="1">
                <a:latin typeface="HP001 4 hàng" pitchFamily="34" charset="0"/>
              </a:rPr>
              <a:t>- Kết nghĩa với thiếu nhi quốc tế</a:t>
            </a:r>
            <a:endParaRPr lang="vi-VN" altLang="vi-VN" sz="3000" b="1">
              <a:latin typeface="HP001 4 hàng" pitchFamily="34" charset="0"/>
            </a:endParaRP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468313" y="3778250"/>
            <a:ext cx="8675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3000" b="1">
                <a:latin typeface="HP001 4 hàng" pitchFamily="34" charset="0"/>
              </a:rPr>
              <a:t>Tìm hiểu về cuộc sống và học tập của thiếu nhi các</a:t>
            </a:r>
            <a:endParaRPr lang="vi-VN" altLang="vi-VN" sz="3000" b="1">
              <a:latin typeface="HP001 4 hàng" pitchFamily="34" charset="0"/>
            </a:endParaRPr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468313" y="4660900"/>
            <a:ext cx="86756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3000" b="1">
                <a:latin typeface="HP001 4 hàng" pitchFamily="34" charset="0"/>
              </a:rPr>
              <a:t>Tham gia các cuộc giao lưu.</a:t>
            </a:r>
            <a:endParaRPr lang="vi-VN" altLang="vi-VN" sz="3000" b="1">
              <a:latin typeface="HP001 4 hàng" pitchFamily="34" charset="0"/>
            </a:endParaRPr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468313" y="5089525"/>
            <a:ext cx="86756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3000" b="1">
                <a:latin typeface="HP001 4 hàng" pitchFamily="34" charset="0"/>
              </a:rPr>
              <a:t>Viết thư, gửi ảnh, gửi quà cho các bạn.</a:t>
            </a:r>
            <a:endParaRPr lang="vi-VN" altLang="vi-VN" sz="3000" b="1">
              <a:latin typeface="HP001 4 hàng" pitchFamily="34" charset="0"/>
            </a:endParaRP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428625" y="5589588"/>
            <a:ext cx="86756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3000" b="1">
                <a:latin typeface="HP001 4 hàng" pitchFamily="34" charset="0"/>
              </a:rPr>
              <a:t> Lấy chữ kí, quyên góp ủng hộ thiếu nhi những</a:t>
            </a:r>
            <a:endParaRPr lang="vi-VN" altLang="vi-VN" sz="3000" b="1">
              <a:latin typeface="HP001 4 hàng" pitchFamily="34" charset="0"/>
            </a:endParaRPr>
          </a:p>
        </p:txBody>
      </p:sp>
      <p:sp>
        <p:nvSpPr>
          <p:cNvPr id="23561" name="Text Box 15"/>
          <p:cNvSpPr txBox="1">
            <a:spLocks noChangeArrowheads="1"/>
          </p:cNvSpPr>
          <p:nvPr/>
        </p:nvSpPr>
        <p:spPr bwMode="auto">
          <a:xfrm>
            <a:off x="1000125" y="4232275"/>
            <a:ext cx="8675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000" b="1">
                <a:latin typeface="HP001 4 hàng" pitchFamily="34" charset="0"/>
              </a:rPr>
              <a:t>nước khác</a:t>
            </a:r>
            <a:endParaRPr lang="vi-VN" altLang="vi-VN" sz="3000" b="1">
              <a:latin typeface="HP001 4 hàng" pitchFamily="34" charset="0"/>
            </a:endParaRPr>
          </a:p>
        </p:txBody>
      </p:sp>
      <p:sp>
        <p:nvSpPr>
          <p:cNvPr id="23562" name="Text Box 16"/>
          <p:cNvSpPr txBox="1">
            <a:spLocks noChangeArrowheads="1"/>
          </p:cNvSpPr>
          <p:nvPr/>
        </p:nvSpPr>
        <p:spPr bwMode="auto">
          <a:xfrm>
            <a:off x="250825" y="6089650"/>
            <a:ext cx="67325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lvl="2">
              <a:spcBef>
                <a:spcPct val="50000"/>
              </a:spcBef>
            </a:pPr>
            <a:r>
              <a:rPr lang="en-US" altLang="vi-VN" sz="3000" b="1">
                <a:latin typeface="HP001 4 hàng" pitchFamily="34" charset="0"/>
              </a:rPr>
              <a:t>nước bị thiên tai, chiến tranh</a:t>
            </a:r>
            <a:endParaRPr lang="vi-VN" altLang="vi-VN" sz="3000" b="1">
              <a:latin typeface="HP001 4 hàng" pitchFamily="34" charset="0"/>
            </a:endParaRPr>
          </a:p>
        </p:txBody>
      </p:sp>
      <p:sp>
        <p:nvSpPr>
          <p:cNvPr id="23563" name="Text Box 17"/>
          <p:cNvSpPr txBox="1">
            <a:spLocks noChangeArrowheads="1"/>
          </p:cNvSpPr>
          <p:nvPr/>
        </p:nvSpPr>
        <p:spPr bwMode="auto">
          <a:xfrm>
            <a:off x="34925" y="6143625"/>
            <a:ext cx="6913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4572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lvl="4">
              <a:spcBef>
                <a:spcPct val="50000"/>
              </a:spcBef>
              <a:buFontTx/>
              <a:buChar char="-"/>
            </a:pPr>
            <a:r>
              <a:rPr lang="en-US" altLang="vi-VN" sz="3200">
                <a:latin typeface="Times New Roman" pitchFamily="18" charset="0"/>
              </a:rPr>
              <a:t>…</a:t>
            </a:r>
            <a:endParaRPr lang="vi-VN" altLang="vi-VN" sz="3200">
              <a:latin typeface="Times New Roman" pitchFamily="18" charset="0"/>
            </a:endParaRPr>
          </a:p>
        </p:txBody>
      </p:sp>
      <p:sp>
        <p:nvSpPr>
          <p:cNvPr id="23564" name="TextBox 16"/>
          <p:cNvSpPr txBox="1">
            <a:spLocks noChangeArrowheads="1"/>
          </p:cNvSpPr>
          <p:nvPr/>
        </p:nvSpPr>
        <p:spPr bwMode="auto">
          <a:xfrm>
            <a:off x="1214438" y="1214438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23566" name="TextBox 18"/>
          <p:cNvSpPr txBox="1">
            <a:spLocks noChangeArrowheads="1"/>
          </p:cNvSpPr>
          <p:nvPr/>
        </p:nvSpPr>
        <p:spPr bwMode="auto">
          <a:xfrm>
            <a:off x="3786188" y="785813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23567" name="Straight Connector 19"/>
          <p:cNvCxnSpPr>
            <a:cxnSpLocks noChangeShapeType="1"/>
          </p:cNvCxnSpPr>
          <p:nvPr/>
        </p:nvCxnSpPr>
        <p:spPr bwMode="auto">
          <a:xfrm>
            <a:off x="3714750" y="642938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95288" y="2997200"/>
            <a:ext cx="8424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     </a:t>
            </a:r>
            <a:endParaRPr lang="en-US" altLang="vi-VN" sz="320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571500" y="2786063"/>
            <a:ext cx="8243888" cy="3000375"/>
          </a:xfrm>
          <a:prstGeom prst="rect">
            <a:avLst/>
          </a:prstGeom>
          <a:solidFill>
            <a:srgbClr val="CC99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vi-VN" sz="2800">
                <a:solidFill>
                  <a:srgbClr val="0033CC"/>
                </a:solidFill>
                <a:latin typeface=".VnTime" pitchFamily="34" charset="0"/>
              </a:rPr>
              <a:t>    </a:t>
            </a:r>
          </a:p>
          <a:p>
            <a:pPr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vi-VN" sz="2800">
                <a:solidFill>
                  <a:srgbClr val="0033CC"/>
                </a:solidFill>
                <a:latin typeface=".VnTime" pitchFamily="34" charset="0"/>
              </a:rPr>
              <a:t>     </a:t>
            </a:r>
            <a:r>
              <a:rPr lang="en-US" altLang="vi-VN" sz="4000" b="1">
                <a:solidFill>
                  <a:srgbClr val="0033CC"/>
                </a:solidFill>
                <a:latin typeface="HP001 4 hàng" pitchFamily="34" charset="0"/>
              </a:rPr>
              <a:t>Thiếu nhi quốc tế đều là anh em bè bạn nên cần phải đoàn kết, hữu nghị với nhau.</a:t>
            </a:r>
            <a:endParaRPr lang="en-US" altLang="vi-VN" sz="4000" b="1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1214438" y="143510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3786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24583" name="Straight Connector 10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72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72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72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72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7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7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7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7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7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37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395288" y="2997200"/>
            <a:ext cx="8424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     </a:t>
            </a:r>
            <a:endParaRPr lang="en-US" altLang="vi-VN" sz="320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1214438" y="143510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3786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25606" name="Straight Connector 10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1500" y="2000250"/>
            <a:ext cx="6429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10203"/>
                </a:solidFill>
                <a:latin typeface="HP001 4 hàng" pitchFamily="34" charset="0"/>
                <a:cs typeface="Times New Roman" pitchFamily="18" charset="0"/>
              </a:rPr>
              <a:t>Bày t</a:t>
            </a:r>
            <a:r>
              <a:rPr lang="en-US" altLang="vi-VN" sz="3200">
                <a:solidFill>
                  <a:srgbClr val="010203"/>
                </a:solidFill>
                <a:latin typeface="HP001 4 hàng" pitchFamily="34" charset="0"/>
                <a:cs typeface="Times New Roman" pitchFamily="18" charset="0"/>
              </a:rPr>
              <a:t>ỏ</a:t>
            </a:r>
            <a:r>
              <a:rPr lang="en-US" altLang="vi-VN" sz="3200" b="1">
                <a:solidFill>
                  <a:srgbClr val="010203"/>
                </a:solidFill>
                <a:latin typeface="HP001 4 hàng" pitchFamily="34" charset="0"/>
                <a:cs typeface="Times New Roman" pitchFamily="18" charset="0"/>
              </a:rPr>
              <a:t> ý ki</a:t>
            </a:r>
            <a:r>
              <a:rPr lang="en-US" altLang="vi-VN" sz="3200">
                <a:solidFill>
                  <a:srgbClr val="010203"/>
                </a:solidFill>
                <a:latin typeface="HP001 4 hàng" pitchFamily="34" charset="0"/>
                <a:cs typeface="Times New Roman" pitchFamily="18" charset="0"/>
              </a:rPr>
              <a:t>ế</a:t>
            </a:r>
            <a:r>
              <a:rPr lang="en-US" altLang="vi-VN" sz="3200" b="1">
                <a:solidFill>
                  <a:srgbClr val="010203"/>
                </a:solidFill>
                <a:latin typeface="HP001 4 hàng" pitchFamily="34" charset="0"/>
                <a:cs typeface="Times New Roman" pitchFamily="18" charset="0"/>
              </a:rPr>
              <a:t>n</a:t>
            </a:r>
          </a:p>
        </p:txBody>
      </p:sp>
      <p:pic>
        <p:nvPicPr>
          <p:cNvPr id="12" name="Picture 14" descr="mat m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2955" r="31947" b="9312"/>
          <a:stretch>
            <a:fillRect/>
          </a:stretch>
        </p:blipFill>
        <p:spPr bwMode="auto">
          <a:xfrm>
            <a:off x="5643563" y="2786063"/>
            <a:ext cx="26431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at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8321" r="27272" b="5344"/>
          <a:stretch>
            <a:fillRect/>
          </a:stretch>
        </p:blipFill>
        <p:spPr bwMode="auto">
          <a:xfrm>
            <a:off x="1571625" y="2786063"/>
            <a:ext cx="278606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28875" y="5929313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Đúng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9375" y="6000750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3333CC"/>
                </a:solidFill>
                <a:latin typeface="HP001 4 hàng" pitchFamily="34" charset="0"/>
                <a:cs typeface="Times New Roman" pitchFamily="18" charset="0"/>
              </a:rPr>
              <a:t>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1857375"/>
            <a:ext cx="8229600" cy="6096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vi-VN" sz="4000" b="1" smtClean="0">
                <a:solidFill>
                  <a:srgbClr val="FF0000"/>
                </a:solidFill>
                <a:latin typeface="HP001 4 hàng" pitchFamily="34" charset="0"/>
              </a:rPr>
              <a:t/>
            </a:r>
            <a:br>
              <a:rPr lang="en-US" altLang="vi-VN" sz="4000" b="1" smtClean="0">
                <a:solidFill>
                  <a:srgbClr val="FF0000"/>
                </a:solidFill>
                <a:latin typeface="HP001 4 hàng" pitchFamily="34" charset="0"/>
              </a:rPr>
            </a:br>
            <a:r>
              <a:rPr lang="en-US" altLang="vi-VN" sz="4000" b="1" smtClean="0">
                <a:solidFill>
                  <a:srgbClr val="FF0000"/>
                </a:solidFill>
                <a:latin typeface="HP001 4 hàng" pitchFamily="34" charset="0"/>
              </a:rPr>
              <a:t/>
            </a:r>
            <a:br>
              <a:rPr lang="en-US" altLang="vi-VN" sz="4000" b="1" smtClean="0">
                <a:solidFill>
                  <a:srgbClr val="FF0000"/>
                </a:solidFill>
                <a:latin typeface="HP001 4 hàng" pitchFamily="34" charset="0"/>
              </a:rPr>
            </a:br>
            <a:r>
              <a:rPr lang="en-US" altLang="vi-VN" sz="4000" b="1" smtClean="0">
                <a:solidFill>
                  <a:srgbClr val="010203"/>
                </a:solidFill>
                <a:latin typeface="HP001 4 hàng" pitchFamily="34" charset="0"/>
              </a:rPr>
              <a:t>Bày tỏ ý kiến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0" y="1143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uz-Latn-UZ" altLang="vi-VN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857375" y="3714750"/>
            <a:ext cx="701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151F3D"/>
                </a:solidFill>
                <a:latin typeface="HP001 4 hàng" pitchFamily="34" charset="0"/>
              </a:rPr>
              <a:t>2. </a:t>
            </a:r>
            <a:r>
              <a:rPr lang="en-US" altLang="vi-VN" sz="3600">
                <a:solidFill>
                  <a:srgbClr val="0000FF"/>
                </a:solidFill>
                <a:latin typeface="Times New Roman" pitchFamily="18" charset="0"/>
              </a:rPr>
              <a:t>Ủ</a:t>
            </a:r>
            <a:r>
              <a:rPr lang="en-US" altLang="vi-VN" sz="3600" b="1">
                <a:solidFill>
                  <a:srgbClr val="0033CC"/>
                </a:solidFill>
                <a:latin typeface="HP001 4 hàng" pitchFamily="34" charset="0"/>
              </a:rPr>
              <a:t>ng hộ quần áo sách vở giúp bạn nghèo ở Cu-ba.</a:t>
            </a:r>
          </a:p>
        </p:txBody>
      </p:sp>
      <p:pic>
        <p:nvPicPr>
          <p:cNvPr id="32782" name="Picture 14" descr="mat m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2955" r="31947" b="9312"/>
          <a:stretch>
            <a:fillRect/>
          </a:stretch>
        </p:blipFill>
        <p:spPr bwMode="auto">
          <a:xfrm>
            <a:off x="214313" y="2214563"/>
            <a:ext cx="16002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 descr="mat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8321" r="27272" b="5344"/>
          <a:stretch>
            <a:fillRect/>
          </a:stretch>
        </p:blipFill>
        <p:spPr bwMode="auto">
          <a:xfrm>
            <a:off x="285750" y="3643313"/>
            <a:ext cx="14478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2000250" y="530225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HP001 4 hàng" pitchFamily="34" charset="0"/>
              </a:rPr>
              <a:t>3. Không tiếp xúc với trẻ em nước ngoài. </a:t>
            </a:r>
          </a:p>
        </p:txBody>
      </p:sp>
      <p:pic>
        <p:nvPicPr>
          <p:cNvPr id="32786" name="Picture 18" descr="mat m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2955" r="31947" b="9312"/>
          <a:stretch>
            <a:fillRect/>
          </a:stretch>
        </p:blipFill>
        <p:spPr bwMode="auto">
          <a:xfrm>
            <a:off x="290513" y="5214938"/>
            <a:ext cx="16002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286125" y="785813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785813" y="1214438"/>
            <a:ext cx="885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7375" y="2428875"/>
            <a:ext cx="6715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tx2">
                    <a:lumMod val="50000"/>
                  </a:schemeClr>
                </a:solidFill>
                <a:latin typeface="HP001 4 hàng" pitchFamily="34" charset="-94"/>
              </a:rPr>
              <a:t>1</a:t>
            </a:r>
            <a:r>
              <a:rPr lang="en-US" sz="3600" b="1">
                <a:solidFill>
                  <a:srgbClr val="0033CC"/>
                </a:solidFill>
                <a:latin typeface="HP001 4 hàng" pitchFamily="34" charset="-94"/>
              </a:rPr>
              <a:t>. Tò mò đi theo trêu chọc bạn nhỏ nước ngoài.</a:t>
            </a:r>
            <a:endParaRPr lang="uz-Latn-UZ" sz="3600" b="1">
              <a:solidFill>
                <a:srgbClr val="0033CC"/>
              </a:solidFill>
              <a:latin typeface="HP001 4 hàng" pitchFamily="34" charset="-94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929063"/>
            <a:ext cx="7315200" cy="2428875"/>
          </a:xfrm>
        </p:spPr>
        <p:txBody>
          <a:bodyPr/>
          <a:lstStyle/>
          <a:p>
            <a:r>
              <a:rPr lang="en-US" altLang="vi-VN" sz="3600" b="1" smtClean="0">
                <a:solidFill>
                  <a:srgbClr val="0000FF"/>
                </a:solidFill>
                <a:latin typeface="HP001 4 hàng" pitchFamily="34" charset="0"/>
              </a:rPr>
              <a:t>5. Các bạn nhỏ nước ngoài ở rất xa nên không thể ủng hộ hay giao lưu với các bạn</a:t>
            </a:r>
            <a:r>
              <a:rPr lang="en-US" altLang="vi-VN" b="1" smtClean="0">
                <a:solidFill>
                  <a:srgbClr val="0000FF"/>
                </a:solidFill>
                <a:latin typeface="HP001 4 hàng" pitchFamily="34" charset="0"/>
              </a:rPr>
              <a:t>.</a:t>
            </a:r>
          </a:p>
        </p:txBody>
      </p:sp>
      <p:pic>
        <p:nvPicPr>
          <p:cNvPr id="34820" name="Picture 4" descr="mat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8321" r="27272" b="5344"/>
          <a:stretch>
            <a:fillRect/>
          </a:stretch>
        </p:blipFill>
        <p:spPr bwMode="auto">
          <a:xfrm>
            <a:off x="0" y="2071688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mat m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2955" r="31947" b="9312"/>
          <a:stretch>
            <a:fillRect/>
          </a:stretch>
        </p:blipFill>
        <p:spPr bwMode="auto">
          <a:xfrm>
            <a:off x="214313" y="4286250"/>
            <a:ext cx="16065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571875" y="714375"/>
            <a:ext cx="292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000125" y="1214438"/>
            <a:ext cx="8639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00250" y="2357438"/>
            <a:ext cx="7143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600" b="1">
                <a:solidFill>
                  <a:srgbClr val="0033CC"/>
                </a:solidFill>
                <a:latin typeface="HP001 4 hàng" pitchFamily="34" charset="0"/>
              </a:rPr>
              <a:t>4. Giới thiệu về đất nước mình cho các bạn nhỏ nước ngoài khi các bạn đến thăm nước mình.</a:t>
            </a:r>
            <a:endParaRPr lang="uz-Latn-UZ" altLang="vi-VN" sz="3600" b="1">
              <a:solidFill>
                <a:srgbClr val="0033CC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ovely_illustration_of_Happy_family_in_house_wallc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5"/>
          <p:cNvSpPr>
            <a:spLocks noChangeArrowheads="1"/>
          </p:cNvSpPr>
          <p:nvPr/>
        </p:nvSpPr>
        <p:spPr bwMode="auto">
          <a:xfrm>
            <a:off x="2181225" y="1690688"/>
            <a:ext cx="1747838" cy="8382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endParaRPr lang="uz-Latn-UZ" altLang="vi-VN"/>
          </a:p>
        </p:txBody>
      </p:sp>
      <p:sp>
        <p:nvSpPr>
          <p:cNvPr id="330759" name="AutoShape 7"/>
          <p:cNvSpPr>
            <a:spLocks noChangeArrowheads="1"/>
          </p:cNvSpPr>
          <p:nvPr/>
        </p:nvSpPr>
        <p:spPr bwMode="auto">
          <a:xfrm>
            <a:off x="1928813" y="0"/>
            <a:ext cx="5072062" cy="2500313"/>
          </a:xfrm>
          <a:prstGeom prst="cloudCallout">
            <a:avLst>
              <a:gd name="adj1" fmla="val -93722"/>
              <a:gd name="adj2" fmla="val 69213"/>
            </a:avLst>
          </a:prstGeom>
          <a:gradFill rotWithShape="1">
            <a:gsLst>
              <a:gs pos="0">
                <a:srgbClr val="99FF33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algn="ctr" eaLnBrk="1" hangingPunct="1"/>
            <a:endParaRPr lang="vi-VN" altLang="vi-VN">
              <a:latin typeface="Arial" pitchFamily="34" charset="0"/>
            </a:endParaRPr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4714875" y="493713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>
                <a:latin typeface="Arial" pitchFamily="34" charset="0"/>
              </a:rPr>
              <a:t> </a:t>
            </a:r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4424363" y="471488"/>
            <a:ext cx="1876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FF3300"/>
                </a:solidFill>
                <a:latin typeface="Arial" pitchFamily="34" charset="0"/>
              </a:rPr>
              <a:t> </a:t>
            </a:r>
            <a:endParaRPr lang="en-US" altLang="vi-VN" sz="4000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330763" name="Text Box 11"/>
          <p:cNvSpPr txBox="1">
            <a:spLocks noChangeArrowheads="1"/>
          </p:cNvSpPr>
          <p:nvPr/>
        </p:nvSpPr>
        <p:spPr bwMode="auto">
          <a:xfrm>
            <a:off x="4772025" y="17907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FF33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330772" name="WordArt 20"/>
          <p:cNvSpPr>
            <a:spLocks noChangeArrowheads="1" noChangeShapeType="1" noTextEdit="1"/>
          </p:cNvSpPr>
          <p:nvPr/>
        </p:nvSpPr>
        <p:spPr bwMode="auto">
          <a:xfrm>
            <a:off x="2214563" y="928688"/>
            <a:ext cx="4643437" cy="8207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kern="10">
                <a:ln w="317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</a:rPr>
              <a:t>H­íng dÉn thùc hµnh: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07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0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0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0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9" grpId="0" animBg="1"/>
      <p:bldP spid="330760" grpId="0"/>
      <p:bldP spid="330761" grpId="0"/>
      <p:bldP spid="330763" grpId="0"/>
      <p:bldP spid="3307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Group 14"/>
          <p:cNvGrpSpPr>
            <a:grpSpLocks/>
          </p:cNvGrpSpPr>
          <p:nvPr/>
        </p:nvGrpSpPr>
        <p:grpSpPr bwMode="auto">
          <a:xfrm>
            <a:off x="1357313" y="0"/>
            <a:ext cx="7561262" cy="3949700"/>
            <a:chOff x="884" y="346"/>
            <a:chExt cx="4763" cy="1905"/>
          </a:xfrm>
        </p:grpSpPr>
        <p:sp>
          <p:nvSpPr>
            <p:cNvPr id="29700" name="AutoShape 11"/>
            <p:cNvSpPr>
              <a:spLocks noChangeArrowheads="1"/>
            </p:cNvSpPr>
            <p:nvPr/>
          </p:nvSpPr>
          <p:spPr bwMode="auto">
            <a:xfrm>
              <a:off x="884" y="346"/>
              <a:ext cx="4763" cy="1905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9525">
              <a:solidFill>
                <a:schemeClr val="tx1">
                  <a:alpha val="63136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Aristot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stot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stot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stot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stot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9pPr>
            </a:lstStyle>
            <a:p>
              <a:endParaRPr lang="uz-Latn-UZ" altLang="vi-VN"/>
            </a:p>
          </p:txBody>
        </p:sp>
        <p:sp>
          <p:nvSpPr>
            <p:cNvPr id="29701" name="Text Box 8"/>
            <p:cNvSpPr txBox="1">
              <a:spLocks noChangeArrowheads="1"/>
            </p:cNvSpPr>
            <p:nvPr/>
          </p:nvSpPr>
          <p:spPr bwMode="auto">
            <a:xfrm>
              <a:off x="1180" y="709"/>
              <a:ext cx="4467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25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stot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stot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stot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stot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stot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altLang="vi-VN" sz="2800" b="1">
                  <a:solidFill>
                    <a:srgbClr val="FFFFCC"/>
                  </a:solidFill>
                  <a:latin typeface="HP001 4 hàng" pitchFamily="34" charset="0"/>
                </a:rPr>
                <a:t>Sưu tầm tranh ảnh, truyện, bài hát,… về các hoạt động hữu nghị giữa thiếu nhi Việt Nam và thiếu nhi quốc tế. </a:t>
              </a:r>
              <a:endParaRPr lang="en-US" altLang="vi-VN" sz="2800" b="1">
                <a:solidFill>
                  <a:srgbClr val="FFFFCC"/>
                </a:solidFill>
                <a:latin typeface=".VnTime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vi-VN" sz="2800" b="1">
                  <a:solidFill>
                    <a:srgbClr val="FFFFCC"/>
                  </a:solidFill>
                  <a:latin typeface=".VnTime" pitchFamily="34" charset="0"/>
                </a:rPr>
                <a:t>- </a:t>
              </a:r>
              <a:r>
                <a:rPr lang="en-US" altLang="vi-VN" sz="2800" b="1">
                  <a:solidFill>
                    <a:srgbClr val="FFFFCC"/>
                  </a:solidFill>
                  <a:latin typeface="HP001 4 hàng" pitchFamily="34" charset="0"/>
                </a:rPr>
                <a:t>Vẽ tranh, làm thơ,….về tình hữu nghị giữa thiếu nhi Việt Nam và thiếu nhi quốc tế. </a:t>
              </a:r>
              <a:endParaRPr lang="en-US" altLang="vi-VN" sz="2800" b="1">
                <a:solidFill>
                  <a:srgbClr val="FFFFCC"/>
                </a:solidFill>
                <a:latin typeface=".VnTime" pitchFamily="34" charset="0"/>
              </a:endParaRPr>
            </a:p>
          </p:txBody>
        </p: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71550" y="549275"/>
            <a:ext cx="716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  <a:latin typeface="Arial" pitchFamily="34" charset="0"/>
              </a:rPr>
              <a:t>Tiết học đến đây là kết thúc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331913" y="4735513"/>
            <a:ext cx="6254750" cy="200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TRÂN TRỌNG CẢM ƠN QUÝ THẦY CÔ </a:t>
            </a:r>
          </a:p>
          <a:p>
            <a:pPr algn="ctr"/>
            <a:r>
              <a:rPr lang="vi-VN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EM HỌC SINH!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thieunhi1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68313" y="21336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FFFF00"/>
                </a:solidFill>
                <a:latin typeface="Arial" pitchFamily="34" charset="0"/>
              </a:rPr>
              <a:t>Hình 1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781300"/>
            <a:ext cx="4248150" cy="2493963"/>
          </a:xfrm>
          <a:noFill/>
        </p:spPr>
      </p:pic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968375" y="4876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Hình 3</a:t>
            </a:r>
          </a:p>
        </p:txBody>
      </p:sp>
      <p:pic>
        <p:nvPicPr>
          <p:cNvPr id="5126" name="Picture 10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42846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4648200" y="48768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Arial" pitchFamily="34" charset="0"/>
              </a:rPr>
              <a:t>Hình 4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81000" y="5445125"/>
            <a:ext cx="876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Nêu hoạt động của các bạn thiếu nhi các nước trên thế giới trong mỗi hình.</a:t>
            </a:r>
          </a:p>
        </p:txBody>
      </p:sp>
      <p:pic>
        <p:nvPicPr>
          <p:cNvPr id="5129" name="Picture 13" descr="images1072223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4787900" y="2133600"/>
            <a:ext cx="223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10203"/>
                </a:solidFill>
                <a:latin typeface="Times New Roman" pitchFamily="18" charset="0"/>
              </a:rPr>
              <a:t>Hình 2</a:t>
            </a:r>
            <a:endParaRPr lang="vi-VN" altLang="vi-VN" sz="3200">
              <a:solidFill>
                <a:srgbClr val="01020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thieunhi1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72723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5445125"/>
            <a:ext cx="93964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Hình 1: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Các bạn thiếu nhi Việt Nam đang chụp hình lưu niệm cùng các bạn thiếu nhi trên thế giới.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1214438" y="142875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3786188" y="9286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6151" name="Straight Connector 10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s1072223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44675"/>
            <a:ext cx="53292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5438" y="5457825"/>
            <a:ext cx="8783637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Hình 2: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Các bạn thiếu nhi Việt – Nhật đang giao lưu bóng đá.</a:t>
            </a: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1214438" y="1292225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3786188" y="773113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7175" name="Straight Connector 10"/>
          <p:cNvCxnSpPr>
            <a:cxnSpLocks noChangeShapeType="1"/>
          </p:cNvCxnSpPr>
          <p:nvPr/>
        </p:nvCxnSpPr>
        <p:spPr bwMode="auto">
          <a:xfrm>
            <a:off x="3714750" y="642938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685800" y="5648325"/>
            <a:ext cx="8423275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</a:rPr>
              <a:t>Hình 3: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Các bạn thiếu nhi Việt Nam cùng các bạn thiếu nhi các nước đang học nhóm.</a:t>
            </a: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00250"/>
            <a:ext cx="74168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214438" y="1357313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3786188" y="857250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8199" name="Straight Connector 10"/>
          <p:cNvCxnSpPr>
            <a:cxnSpLocks noChangeShapeType="1"/>
          </p:cNvCxnSpPr>
          <p:nvPr/>
        </p:nvCxnSpPr>
        <p:spPr bwMode="auto">
          <a:xfrm>
            <a:off x="3714750" y="714375"/>
            <a:ext cx="1571625" cy="1588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00250"/>
            <a:ext cx="58086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785813" y="5589588"/>
            <a:ext cx="8143875" cy="1128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</a:rPr>
              <a:t>Hình 4: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Các bạn thiếu nhi Việt Nam đang</a:t>
            </a:r>
            <a:r>
              <a:rPr lang="en-US" altLang="vi-VN" sz="3600" b="1">
                <a:solidFill>
                  <a:srgbClr val="0033CC"/>
                </a:solidFill>
                <a:latin typeface="HP001 4 hàng" pitchFamily="34" charset="0"/>
              </a:rPr>
              <a:t>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ca múa cùng các bạn thiếu nhi thế giới.</a:t>
            </a: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214438" y="143510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3786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9223" name="Straight Connector 1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lowchart: Punched Tape 5"/>
          <p:cNvSpPr>
            <a:spLocks noChangeArrowheads="1"/>
          </p:cNvSpPr>
          <p:nvPr/>
        </p:nvSpPr>
        <p:spPr bwMode="auto">
          <a:xfrm>
            <a:off x="285750" y="2500313"/>
            <a:ext cx="8572500" cy="2786062"/>
          </a:xfrm>
          <a:prstGeom prst="flowChartPunchedTape">
            <a:avLst/>
          </a:prstGeom>
          <a:solidFill>
            <a:srgbClr val="FF99CC"/>
          </a:solidFill>
          <a:ln w="9525" algn="ctr">
            <a:solidFill>
              <a:srgbClr val="FFFF00">
                <a:alpha val="63136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latin typeface="HP001 4 hàng" pitchFamily="34" charset="0"/>
              </a:rPr>
              <a:t>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Em có suy nghĩ gì về tình cảm giữa thiếu nhi </a:t>
            </a:r>
          </a:p>
          <a:p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Việt Nam và thiếu nhi quốc tế?</a:t>
            </a: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1214438" y="143510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0245" name="TextBox 10"/>
          <p:cNvSpPr txBox="1">
            <a:spLocks noChangeArrowheads="1"/>
          </p:cNvSpPr>
          <p:nvPr/>
        </p:nvSpPr>
        <p:spPr bwMode="auto">
          <a:xfrm>
            <a:off x="3786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0246" name="Straight Connector 1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original_metal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20963"/>
            <a:ext cx="381635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Gob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59063"/>
            <a:ext cx="9366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92" name="WordArt 8"/>
          <p:cNvSpPr>
            <a:spLocks noChangeArrowheads="1" noChangeShapeType="1" noTextEdit="1"/>
          </p:cNvSpPr>
          <p:nvPr/>
        </p:nvSpPr>
        <p:spPr bwMode="auto">
          <a:xfrm>
            <a:off x="3276600" y="3400425"/>
            <a:ext cx="3455988" cy="27654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vi-VN" sz="2800" b="1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DU LÞCH THÕ GIíI</a:t>
            </a:r>
          </a:p>
        </p:txBody>
      </p:sp>
      <p:sp>
        <p:nvSpPr>
          <p:cNvPr id="425993" name="WordArt 9"/>
          <p:cNvSpPr>
            <a:spLocks noChangeArrowheads="1" noChangeShapeType="1" noTextEdit="1"/>
          </p:cNvSpPr>
          <p:nvPr/>
        </p:nvSpPr>
        <p:spPr bwMode="auto">
          <a:xfrm rot="-375568">
            <a:off x="3227388" y="2635250"/>
            <a:ext cx="3576637" cy="3241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3300"/>
                    </a:gs>
                  </a:gsLst>
                  <a:lin ang="5400000" scaled="1"/>
                </a:gradFill>
              </a:rPr>
              <a:t>DU LÞCH THÕ GIíI</a:t>
            </a:r>
          </a:p>
        </p:txBody>
      </p:sp>
      <p:pic>
        <p:nvPicPr>
          <p:cNvPr id="11270" name="Picture 10" descr="original_4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65425"/>
            <a:ext cx="136842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1214438" y="143510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3786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1274" name="Straight Connector 14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2" grpId="0" animBg="1"/>
      <p:bldP spid="42599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1075"/>
  <p:tag name="VIOLETTITLE" val="doan ket voi thieu nhi quoc te"/>
  <p:tag name="VIOLETLESSON" val="9"/>
  <p:tag name="VIOLETCATID" val="8048910"/>
  <p:tag name="VIOLETSUBJECT" val="Đạo đức"/>
  <p:tag name="VIOLETAUTHORID" val="7921475"/>
  <p:tag name="VIOLETAUTHORNAME" val="Lê Thị Định"/>
  <p:tag name="VIOLETAUTHORAVATAR" val="no_avatarf.jpg"/>
  <p:tag name="VIOLETAUTHORADDRESS" val="Tiểu Học Ngô Quyền - Bình Dương"/>
  <p:tag name="VIOLETDATE" val="2014-03-18 12:11:27"/>
  <p:tag name="VIOLETHIT" val="454"/>
  <p:tag name="VIOLETLIKE" val="0"/>
</p:tagLst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ln w="9525" cap="flat" cmpd="sng" algn="ctr">
          <a:solidFill>
            <a:schemeClr val="tx1">
              <a:alpha val="63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stot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ln w="9525" cap="flat" cmpd="sng" algn="ctr">
          <a:solidFill>
            <a:schemeClr val="tx1">
              <a:alpha val="63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stote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3282</TotalTime>
  <Words>891</Words>
  <Application>Microsoft Office PowerPoint</Application>
  <PresentationFormat>On-screen Show (4:3)</PresentationFormat>
  <Paragraphs>132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.VnAristote</vt:lpstr>
      <vt:lpstr>Arial</vt:lpstr>
      <vt:lpstr>Times New Roman</vt:lpstr>
      <vt:lpstr>Wingdings</vt:lpstr>
      <vt:lpstr>HP001 4 hàng</vt:lpstr>
      <vt:lpstr>UNI Chu truyen thong</vt:lpstr>
      <vt:lpstr>.VnCommercial Script</vt:lpstr>
      <vt:lpstr>.VnTime</vt:lpstr>
      <vt:lpstr>HP001 4 hang 1 ô ly</vt:lpstr>
      <vt:lpstr>Nature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Bày tỏ ý kiến</vt:lpstr>
      <vt:lpstr>5. Các bạn nhỏ nước ngoài ở rất xa nên không thể ủng hộ hay giao lưu với các bạn.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minhson</dc:creator>
  <cp:lastModifiedBy>MyPC</cp:lastModifiedBy>
  <cp:revision>139</cp:revision>
  <cp:lastPrinted>1601-01-01T00:00:00Z</cp:lastPrinted>
  <dcterms:created xsi:type="dcterms:W3CDTF">2008-10-13T05:37:49Z</dcterms:created>
  <dcterms:modified xsi:type="dcterms:W3CDTF">2018-01-08T03:24:35Z</dcterms:modified>
</cp:coreProperties>
</file>