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4"/>
  </p:notesMasterIdLst>
  <p:sldIdLst>
    <p:sldId id="377" r:id="rId2"/>
    <p:sldId id="345" r:id="rId3"/>
    <p:sldId id="375" r:id="rId4"/>
    <p:sldId id="320" r:id="rId5"/>
    <p:sldId id="337" r:id="rId6"/>
    <p:sldId id="376" r:id="rId7"/>
    <p:sldId id="359" r:id="rId8"/>
    <p:sldId id="360" r:id="rId9"/>
    <p:sldId id="362" r:id="rId10"/>
    <p:sldId id="361" r:id="rId11"/>
    <p:sldId id="379" r:id="rId12"/>
    <p:sldId id="363" r:id="rId13"/>
    <p:sldId id="378" r:id="rId14"/>
    <p:sldId id="327" r:id="rId15"/>
    <p:sldId id="364" r:id="rId16"/>
    <p:sldId id="365" r:id="rId17"/>
    <p:sldId id="330" r:id="rId18"/>
    <p:sldId id="366" r:id="rId19"/>
    <p:sldId id="351" r:id="rId20"/>
    <p:sldId id="354" r:id="rId21"/>
    <p:sldId id="367" r:id="rId22"/>
    <p:sldId id="368" r:id="rId23"/>
    <p:sldId id="369" r:id="rId24"/>
    <p:sldId id="370" r:id="rId25"/>
    <p:sldId id="346" r:id="rId26"/>
    <p:sldId id="347" r:id="rId27"/>
    <p:sldId id="338" r:id="rId28"/>
    <p:sldId id="371" r:id="rId29"/>
    <p:sldId id="372" r:id="rId30"/>
    <p:sldId id="373" r:id="rId31"/>
    <p:sldId id="358" r:id="rId32"/>
    <p:sldId id="374" r:id="rId33"/>
  </p:sldIdLst>
  <p:sldSz cx="6858000" cy="5143500"/>
  <p:notesSz cx="6858000" cy="9144000"/>
  <p:embeddedFontLst>
    <p:embeddedFont>
      <p:font typeface="Montserrat" panose="020B0604020202020204" charset="0"/>
      <p:regular r:id="rId35"/>
      <p:bold r:id="rId36"/>
      <p:italic r:id="rId37"/>
      <p:boldItalic r:id="rId38"/>
    </p:embeddedFont>
    <p:embeddedFont>
      <p:font typeface="HP001 4 hàng" panose="020B0603050302020204" pitchFamily="34" charset="0"/>
      <p:regular r:id="rId39"/>
      <p:bold r:id="rId40"/>
    </p:embeddedFont>
    <p:embeddedFont>
      <p:font typeface="HP001" panose="020B0604020202020204" charset="0"/>
      <p:regular r:id="rId41"/>
      <p:bold r:id="rId42"/>
    </p:embeddedFont>
    <p:embeddedFont>
      <p:font typeface="Kalam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249" autoAdjust="0"/>
  </p:normalViewPr>
  <p:slideViewPr>
    <p:cSldViewPr snapToGrid="0">
      <p:cViewPr varScale="1">
        <p:scale>
          <a:sx n="93" d="100"/>
          <a:sy n="93" d="100"/>
        </p:scale>
        <p:origin x="14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54112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D6599F5-8F26-4D0A-B085-845895CE4A51}"/>
              </a:ext>
            </a:extLst>
          </p:cNvPr>
          <p:cNvSpPr/>
          <p:nvPr userDrawn="1"/>
        </p:nvSpPr>
        <p:spPr>
          <a:xfrm>
            <a:off x="4710102" y="4888300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2.wdp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2.wdp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2.wdp"/><Relationship Id="rId5" Type="http://schemas.openxmlformats.org/officeDocument/2006/relationships/image" Target="../media/image40.png"/><Relationship Id="rId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ê hương tươi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3564"/>
            <a:ext cx="6858000" cy="43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695" y="1019082"/>
            <a:ext cx="4491935" cy="4530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000" dirty="0">
                <a:latin typeface="UTM Avo" panose="02040603050506020204" pitchFamily="18" charset="0"/>
              </a:rPr>
              <a:t>- Cầu vồng kìa! Em nhìn xem. Đẹp quá!</a:t>
            </a:r>
          </a:p>
        </p:txBody>
      </p:sp>
      <p:sp>
        <p:nvSpPr>
          <p:cNvPr id="4" name="Rectangle 3"/>
          <p:cNvSpPr/>
          <p:nvPr/>
        </p:nvSpPr>
        <p:spPr>
          <a:xfrm>
            <a:off x="597404" y="1875637"/>
            <a:ext cx="568010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000" dirty="0">
                <a:latin typeface="UTM Avo" panose="02040603050506020204" pitchFamily="18" charset="0"/>
              </a:rPr>
              <a:t>- Anh nghe nói dưới chân cầu vồng có bảy hũ vàng đấy.</a:t>
            </a:r>
          </a:p>
        </p:txBody>
      </p:sp>
    </p:spTree>
    <p:extLst>
      <p:ext uri="{BB962C8B-B14F-4D97-AF65-F5344CB8AC3E}">
        <p14:creationId xmlns:p14="http://schemas.microsoft.com/office/powerpoint/2010/main" val="77966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EA5AD3-C367-44D1-B699-5B86991ADEE0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0655B7-D13A-4B5D-86C9-E8D053D93F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7BD02AF-8B24-4D36-8F50-BDF44D7C2D8A}"/>
              </a:ext>
            </a:extLst>
          </p:cNvPr>
          <p:cNvSpPr txBox="1"/>
          <p:nvPr/>
        </p:nvSpPr>
        <p:spPr>
          <a:xfrm>
            <a:off x="746084" y="687446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Niềm vui của Bi và Bống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E7C2F1-DDD3-4C5E-80C8-5B1CD2B28DC3}"/>
              </a:ext>
            </a:extLst>
          </p:cNvPr>
          <p:cNvSpPr txBox="1"/>
          <p:nvPr/>
        </p:nvSpPr>
        <p:spPr>
          <a:xfrm>
            <a:off x="437944" y="1034024"/>
            <a:ext cx="5961431" cy="366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Khi cơn mưa vừa dứt, hai anh em Bi và Bống chợt thấy cầu vồng: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Cầu vồng kìa! Em nhìn xem. Đẹp quá!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Bi chỉ lên bầu trời và nói tiếp: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Anh nghe nói dưới chân cầu vồng có bảy hũ vàng đấy.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hưởng ứng: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Lát nữa, mình sẽ đi lấy về nhé! Có vàng rồi, em sẽ mua nhiều búp bê và quần áo đẹp.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mua một con ngựa hồng và một cái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Bỗng nhiên, cầu vồng biến mất. Bi cười: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Em ơi! Anh đùa đấy! Ở đó không có vàng đâu.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vui vẻ: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Thế ạ? Nếu vậy, em sẽ lấy bút màu để vẽ tặng anh ngựa hồng và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vẽ tặng em nhiều búp bê và quần áo đủ các màu sắc.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Không có bảy hũ vàng dưới chân cầu vồng, hai anh em vẫn cười vui vẻ.</a:t>
            </a:r>
          </a:p>
          <a:p>
            <a:pPr algn="r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(Theo </a:t>
            </a:r>
            <a:r>
              <a:rPr lang="vi-VN" sz="1200" i="1" dirty="0">
                <a:latin typeface="UTM Avo" panose="02040603050506020204" pitchFamily="18" charset="0"/>
              </a:rPr>
              <a:t>108 truyện mẹ kể con nghe</a:t>
            </a:r>
            <a:r>
              <a:rPr lang="vi-VN" sz="1200" dirty="0">
                <a:latin typeface="UTM Avo" panose="02040603050506020204" pitchFamily="18" charset="0"/>
              </a:rPr>
              <a:t>)</a:t>
            </a:r>
            <a:endParaRPr lang="en-US" sz="1200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F33373-DA16-4749-9D75-D4B88F0BB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4" y="1074288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7072E2E-5D10-4DC6-841C-61B1F882A3D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1" y="2743184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D9DD203-3F47-4E76-AAE9-452CD4BBB7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9" y="4124080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9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C6A0F7-447C-40BB-AC6F-D33C756EF6CE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B813ED-E339-4718-98DF-AE5D0AC14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E010033-EE12-43BF-807E-9C70DE707D09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D776B3D-57CA-4114-8FDE-6100B70B3896}"/>
              </a:ext>
            </a:extLst>
          </p:cNvPr>
          <p:cNvSpPr/>
          <p:nvPr/>
        </p:nvSpPr>
        <p:spPr>
          <a:xfrm>
            <a:off x="460224" y="1435196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Hũ</a:t>
            </a:r>
            <a:endParaRPr lang="vi-VN" sz="1800" dirty="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C59207B0-C3D7-471F-96AA-BA3F8DBE362C}"/>
              </a:ext>
            </a:extLst>
          </p:cNvPr>
          <p:cNvSpPr/>
          <p:nvPr/>
        </p:nvSpPr>
        <p:spPr>
          <a:xfrm>
            <a:off x="550605" y="1572625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9060E8D-FE69-4071-A241-D610A64EA27F}"/>
              </a:ext>
            </a:extLst>
          </p:cNvPr>
          <p:cNvSpPr txBox="1"/>
          <p:nvPr/>
        </p:nvSpPr>
        <p:spPr>
          <a:xfrm>
            <a:off x="1116641" y="1435804"/>
            <a:ext cx="4995270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bình sành sứ (thủy tinh,...) loại nhỏ, ở giữa phình ra, nhỏ dần về đáp, dùng để đựng.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2" descr="Bánh kem Hũ vàng Thần Tài">
            <a:extLst>
              <a:ext uri="{FF2B5EF4-FFF2-40B4-BE49-F238E27FC236}">
                <a16:creationId xmlns="" xmlns:a16="http://schemas.microsoft.com/office/drawing/2014/main" id="{472E5DF3-DD03-4B76-B2C5-ED82750F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7" y="2389448"/>
            <a:ext cx="2412344" cy="2039737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ũ thủy tinh nắp vặn đa năng mà bạn nên lựa chọn – Chai Lọ Thủy Tinh Sài Gòn">
            <a:extLst>
              <a:ext uri="{FF2B5EF4-FFF2-40B4-BE49-F238E27FC236}">
                <a16:creationId xmlns="" xmlns:a16="http://schemas.microsoft.com/office/drawing/2014/main" id="{A524483F-E994-417F-AD25-0BEBA4A1F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8" y="2389448"/>
            <a:ext cx="2039737" cy="2039737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53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EA5AD3-C367-44D1-B699-5B86991ADEE0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0655B7-D13A-4B5D-86C9-E8D053D93F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7BD02AF-8B24-4D36-8F50-BDF44D7C2D8A}"/>
              </a:ext>
            </a:extLst>
          </p:cNvPr>
          <p:cNvSpPr txBox="1"/>
          <p:nvPr/>
        </p:nvSpPr>
        <p:spPr>
          <a:xfrm>
            <a:off x="746084" y="687446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Niềm vui của Bi và Bống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E7C2F1-DDD3-4C5E-80C8-5B1CD2B28DC3}"/>
              </a:ext>
            </a:extLst>
          </p:cNvPr>
          <p:cNvSpPr txBox="1"/>
          <p:nvPr/>
        </p:nvSpPr>
        <p:spPr>
          <a:xfrm>
            <a:off x="437944" y="1034024"/>
            <a:ext cx="5961431" cy="366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Khi cơn mưa vừa dứt, hai anh em Bi và Bống chợt thấy cầu vồng: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Cầu vồng kìa! Em nhìn xem. Đẹp quá!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Bi chỉ lên bầu trời và nói tiếp: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Anh nghe nói dưới chân cầu vồng có bảy hũ vàng đấy.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hưởng ứng: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Lát nữa, mình sẽ đi lấy về nhé! Có vàng rồi, em sẽ mua nhiều búp bê và quần áo đẹp.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mua một con ngựa hồng và một cái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Bỗng nhiên, cầu vồng biến mất. Bi cười: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Em ơi! Anh đùa đấy! Ở đó không có vàng đâu.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vui vẻ: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Thế ạ? Nếu vậy, em sẽ lấy bút màu để vẽ tặng anh ngựa hồng và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vẽ tặng em nhiều búp bê và quần áo đủ các màu sắc.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Không có bảy hũ vàng dưới chân cầu vồng, hai anh em vẫn cười vui vẻ.</a:t>
            </a:r>
          </a:p>
          <a:p>
            <a:pPr algn="r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(Theo </a:t>
            </a:r>
            <a:r>
              <a:rPr lang="vi-VN" sz="1200" i="1" dirty="0">
                <a:latin typeface="UTM Avo" panose="02040603050506020204" pitchFamily="18" charset="0"/>
              </a:rPr>
              <a:t>108 truyện mẹ kể con nghe</a:t>
            </a:r>
            <a:r>
              <a:rPr lang="vi-VN" sz="1200" dirty="0">
                <a:latin typeface="UTM Avo" panose="02040603050506020204" pitchFamily="18" charset="0"/>
              </a:rPr>
              <a:t>)</a:t>
            </a:r>
            <a:endParaRPr lang="en-US" sz="1200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F33373-DA16-4749-9D75-D4B88F0BB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4" y="1074288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7072E2E-5D10-4DC6-841C-61B1F882A3D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1" y="2743184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D9DD203-3F47-4E76-AAE9-452CD4BBB7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9" y="4124080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4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619150" y="1388345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</a:t>
            </a:r>
            <a:r>
              <a:rPr lang="vi-VN" sz="1500" dirty="0">
                <a:latin typeface="UTM Avo" panose="02040603050506020204" pitchFamily="18" charset="0"/>
              </a:rPr>
              <a:t> Nếu có bảy hũ vàng, Bi và Bống sẽ làm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98CD41-A964-485C-9709-D79DAA9E49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350757" y="1919842"/>
            <a:ext cx="1946613" cy="10852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3141BC1-059D-418A-8329-1D3FCF67924B}"/>
              </a:ext>
            </a:extLst>
          </p:cNvPr>
          <p:cNvSpPr txBox="1"/>
          <p:nvPr/>
        </p:nvSpPr>
        <p:spPr>
          <a:xfrm>
            <a:off x="4226917" y="1941297"/>
            <a:ext cx="2239270" cy="108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Bi sẽ mua một con ngựa hồng và một cái ô tô.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7F199C4-B4ED-45F5-8DD1-D6DF43EE6B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2297370" y="1941297"/>
            <a:ext cx="1946613" cy="10852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78D96A3-CB34-47E6-8F2B-73056CAAED00}"/>
              </a:ext>
            </a:extLst>
          </p:cNvPr>
          <p:cNvSpPr txBox="1"/>
          <p:nvPr/>
        </p:nvSpPr>
        <p:spPr>
          <a:xfrm>
            <a:off x="371285" y="3422615"/>
            <a:ext cx="2090532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Bống sẽ mua búp bê và quần áo đẹp.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ADAB3B2-BBDB-4253-A326-F3AEFBB561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2679287" y="3226462"/>
            <a:ext cx="1946613" cy="10852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3E3A923-9C6C-48D7-AEF0-FBC11ECC8D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4625900" y="3247917"/>
            <a:ext cx="1946613" cy="10852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3AC99F3-4249-4804-B2F3-00A3641612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745B920-059F-4064-87D0-DE93382C6703}"/>
              </a:ext>
            </a:extLst>
          </p:cNvPr>
          <p:cNvSpPr txBox="1"/>
          <p:nvPr/>
        </p:nvSpPr>
        <p:spPr>
          <a:xfrm>
            <a:off x="455481" y="471656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Không có bảy hũ vàng, hai anh em làm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F782200-D603-425E-B16D-5320D1442867}"/>
              </a:ext>
            </a:extLst>
          </p:cNvPr>
          <p:cNvSpPr txBox="1"/>
          <p:nvPr/>
        </p:nvSpPr>
        <p:spPr>
          <a:xfrm>
            <a:off x="1779453" y="885058"/>
            <a:ext cx="4444781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Bống sẽ lấy bút màu ở nhà để vẽ tặng anh ngựa hồng và ô tô.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3A685F-3A28-459E-8146-13B0938B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4" y="1778282"/>
            <a:ext cx="790566" cy="948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9E1FE1-3EEB-456D-9E72-927E9F53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220" y="900782"/>
            <a:ext cx="1067442" cy="746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F39BA0-3DBB-4C36-80E2-FC8C3F9F47B9}"/>
              </a:ext>
            </a:extLst>
          </p:cNvPr>
          <p:cNvSpPr txBox="1"/>
          <p:nvPr/>
        </p:nvSpPr>
        <p:spPr>
          <a:xfrm>
            <a:off x="1779453" y="1873302"/>
            <a:ext cx="4444781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Bi sẽ vẽ tặng em búp bê và quấn áo đủ các màu sắc.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F1651D7-B63B-48C0-9554-8AF7EF6FDC81}"/>
              </a:ext>
            </a:extLst>
          </p:cNvPr>
          <p:cNvSpPr txBox="1"/>
          <p:nvPr/>
        </p:nvSpPr>
        <p:spPr>
          <a:xfrm>
            <a:off x="455481" y="2773485"/>
            <a:ext cx="61198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500" dirty="0">
                <a:latin typeface="UTM Avo" panose="02040603050506020204" pitchFamily="18" charset="0"/>
              </a:rPr>
              <a:t>Tìm những câu nói cho thấy hai anh em rất quan tâm và yêu quý nhau.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530978A-BE63-4DC0-BED3-CB93AE589AE1}"/>
              </a:ext>
            </a:extLst>
          </p:cNvPr>
          <p:cNvSpPr/>
          <p:nvPr/>
        </p:nvSpPr>
        <p:spPr>
          <a:xfrm>
            <a:off x="313010" y="3225153"/>
            <a:ext cx="6292616" cy="389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rgbClr val="FF0000"/>
                </a:solidFill>
                <a:latin typeface="UTM Avo" panose="02040603050506020204" pitchFamily="18" charset="0"/>
              </a:rPr>
              <a:t>- Nếu vậy, em sẽ lấy bút màu để vẽ tặng anh ngựa hồng và ô tô.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BC2F1C9-2FC6-40B7-AAAA-12379689A7B5}"/>
              </a:ext>
            </a:extLst>
          </p:cNvPr>
          <p:cNvSpPr/>
          <p:nvPr/>
        </p:nvSpPr>
        <p:spPr>
          <a:xfrm>
            <a:off x="346053" y="3537621"/>
            <a:ext cx="6119826" cy="73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rgbClr val="FF0000"/>
                </a:solidFill>
                <a:latin typeface="UTM Avo" panose="02040603050506020204" pitchFamily="18" charset="0"/>
              </a:rPr>
              <a:t>- Còn anh sẽ vẽ tặng em nhiều búp bê và quần áo đủ các màu sắc.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839849D5-2D53-4DD7-BDB8-836F402A1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016296" y="4220723"/>
            <a:ext cx="590366" cy="50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7302B70-B84E-44C0-AB09-190FE6A033E2}"/>
              </a:ext>
            </a:extLst>
          </p:cNvPr>
          <p:cNvSpPr txBox="1"/>
          <p:nvPr/>
        </p:nvSpPr>
        <p:spPr>
          <a:xfrm>
            <a:off x="1606662" y="4220723"/>
            <a:ext cx="4617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dirty="0">
                <a:latin typeface="UTM Avo" panose="02040603050506020204" pitchFamily="18" charset="0"/>
              </a:rPr>
              <a:t>Vì sao những câu nói này lại thể hiện sự yêu thương của hai anh em dành cho nhau?</a:t>
            </a:r>
          </a:p>
        </p:txBody>
      </p:sp>
    </p:spTree>
    <p:extLst>
      <p:ext uri="{BB962C8B-B14F-4D97-AF65-F5344CB8AC3E}">
        <p14:creationId xmlns:p14="http://schemas.microsoft.com/office/powerpoint/2010/main" val="40749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402AC53-DDDD-4440-8569-08134E617834}"/>
              </a:ext>
            </a:extLst>
          </p:cNvPr>
          <p:cNvSpPr txBox="1"/>
          <p:nvPr/>
        </p:nvSpPr>
        <p:spPr>
          <a:xfrm>
            <a:off x="1218102" y="460493"/>
            <a:ext cx="278239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69DF3C-5780-4554-AA71-6349F9B50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A663394-F9ED-479A-AD47-BA05AF69194A}"/>
              </a:ext>
            </a:extLst>
          </p:cNvPr>
          <p:cNvSpPr txBox="1"/>
          <p:nvPr/>
        </p:nvSpPr>
        <p:spPr>
          <a:xfrm>
            <a:off x="746084" y="783143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Niềm vui của Bi và Bống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65B139B-3029-49A5-9AB3-F2B47751BC10}"/>
              </a:ext>
            </a:extLst>
          </p:cNvPr>
          <p:cNvSpPr txBox="1"/>
          <p:nvPr/>
        </p:nvSpPr>
        <p:spPr>
          <a:xfrm>
            <a:off x="437944" y="1097822"/>
            <a:ext cx="5961431" cy="366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Khi cơn mưa vừa dứt, hai anh em Bi và Bống chợt thấy cầu vồng: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Cầu vồng kìa! Em nhìn xem. Đẹp quá!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Bi chỉ lên bầu trời và nói tiếp: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Anh nghe nói dưới chân cầu vồng có bảy hũ vàng đấy.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hưởng ứng: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Lát nữa, mình sẽ đi lấy về nhé! Có vàng rồi, em sẽ mua nhiều búp bê và quần áo đẹp.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mua một con ngựa hồng và một cái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Bỗng nhiên, cầu vồng biến mất. Bi cười: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Em ơi! Anh đùa đấy! Ở đó không có vàng đâu.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vui vẻ: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Thế ạ? Nếu vậy, em sẽ lấy bút màu để vẽ tặng anh ngựa hồng và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vẽ tặng em nhiều búp bê và quần áo đủ các màu sắc.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Không có bảy hũ vàng dưới chân cầu vồng, hai anh em vẫn cười vui vẻ.</a:t>
            </a:r>
          </a:p>
          <a:p>
            <a:pPr algn="r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(Theo </a:t>
            </a:r>
            <a:r>
              <a:rPr lang="vi-VN" sz="1200" i="1" dirty="0">
                <a:latin typeface="UTM Avo" panose="02040603050506020204" pitchFamily="18" charset="0"/>
              </a:rPr>
              <a:t>108 truyện mẹ kể con nghe</a:t>
            </a:r>
            <a:r>
              <a:rPr lang="vi-VN" sz="1200" dirty="0">
                <a:latin typeface="UTM Avo" panose="02040603050506020204" pitchFamily="18" charset="0"/>
              </a:rPr>
              <a:t>)</a:t>
            </a:r>
            <a:endParaRPr lang="en-US" sz="1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3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E2D7A29-4AE7-48B8-A217-E2643E3DC7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317" y="1802510"/>
            <a:ext cx="5939366" cy="1367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619150" y="1334622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Xếp các từ ngữ vào nhóm thích hợp.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TẬP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6B72690-228B-4565-8F12-7B1A24C28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277" b="53771"/>
          <a:stretch/>
        </p:blipFill>
        <p:spPr>
          <a:xfrm>
            <a:off x="459317" y="1802510"/>
            <a:ext cx="1290208" cy="6323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5CFA340-EDC9-4F2B-9FFE-C8692E2F7A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6327594-B338-4185-A991-24512FD69855}"/>
              </a:ext>
            </a:extLst>
          </p:cNvPr>
          <p:cNvSpPr txBox="1"/>
          <p:nvPr/>
        </p:nvSpPr>
        <p:spPr>
          <a:xfrm>
            <a:off x="459317" y="3237085"/>
            <a:ext cx="6119826" cy="113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Từ ngữ chỉ người:</a:t>
            </a:r>
          </a:p>
          <a:p>
            <a:pPr marL="342900" indent="-342900" algn="just">
              <a:lnSpc>
                <a:spcPct val="2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Từ ngữ chỉ vật: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2680DAA-0E2F-4A7C-AA18-513D121CFE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503" r="52595" b="46831"/>
          <a:stretch/>
        </p:blipFill>
        <p:spPr>
          <a:xfrm>
            <a:off x="2211572" y="1802510"/>
            <a:ext cx="1063256" cy="727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4075B2A-F7AF-4528-A72B-B199FBFB0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83" t="1" r="26915" b="53770"/>
          <a:stretch/>
        </p:blipFill>
        <p:spPr>
          <a:xfrm>
            <a:off x="3736875" y="1802511"/>
            <a:ext cx="1063256" cy="6323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EDD0504-88C0-496D-A9A6-99B6557AB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7121" r="4977" b="46832"/>
          <a:stretch/>
        </p:blipFill>
        <p:spPr>
          <a:xfrm>
            <a:off x="5039833" y="1802510"/>
            <a:ext cx="1063256" cy="7272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03ECD4E-A6BA-4C41-AE19-C97573C033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644" t="46831" r="67633"/>
          <a:stretch/>
        </p:blipFill>
        <p:spPr>
          <a:xfrm>
            <a:off x="1091485" y="2443094"/>
            <a:ext cx="1290208" cy="7272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EC8DF68-4C53-48B3-B28F-37D36D2FA8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947" t="51107" r="47404"/>
          <a:stretch/>
        </p:blipFill>
        <p:spPr>
          <a:xfrm>
            <a:off x="2594343" y="2501578"/>
            <a:ext cx="988831" cy="6687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F2479D0-1125-4F70-895B-645683EDB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966" t="46831" r="17687"/>
          <a:stretch/>
        </p:blipFill>
        <p:spPr>
          <a:xfrm>
            <a:off x="3902149" y="2443094"/>
            <a:ext cx="1446030" cy="7272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CA5E9E0-2F94-4252-83D8-2D4E8DA17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4282" t="58046"/>
          <a:stretch/>
        </p:blipFill>
        <p:spPr>
          <a:xfrm>
            <a:off x="5465135" y="2596498"/>
            <a:ext cx="933548" cy="57386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FB803BE6-CCD0-4872-A51F-323E067A263D}"/>
              </a:ext>
            </a:extLst>
          </p:cNvPr>
          <p:cNvCxnSpPr>
            <a:cxnSpLocks/>
          </p:cNvCxnSpPr>
          <p:nvPr/>
        </p:nvCxnSpPr>
        <p:spPr>
          <a:xfrm flipH="1">
            <a:off x="797442" y="1810748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5026BC9B-F730-4DB1-BC1A-DC505A65C536}"/>
              </a:ext>
            </a:extLst>
          </p:cNvPr>
          <p:cNvCxnSpPr>
            <a:cxnSpLocks/>
          </p:cNvCxnSpPr>
          <p:nvPr/>
        </p:nvCxnSpPr>
        <p:spPr>
          <a:xfrm flipH="1">
            <a:off x="2360433" y="1810748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4C9F3BDE-B171-4E2C-AFA1-3CD41C70E90B}"/>
              </a:ext>
            </a:extLst>
          </p:cNvPr>
          <p:cNvCxnSpPr>
            <a:cxnSpLocks/>
          </p:cNvCxnSpPr>
          <p:nvPr/>
        </p:nvCxnSpPr>
        <p:spPr>
          <a:xfrm flipH="1">
            <a:off x="3801141" y="1810748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B21B80B7-6689-49FA-84D1-4A23DD4E7966}"/>
              </a:ext>
            </a:extLst>
          </p:cNvPr>
          <p:cNvCxnSpPr>
            <a:cxnSpLocks/>
          </p:cNvCxnSpPr>
          <p:nvPr/>
        </p:nvCxnSpPr>
        <p:spPr>
          <a:xfrm flipH="1">
            <a:off x="1435399" y="2490555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18409515-28ED-4C82-A792-239B1AA2E268}"/>
              </a:ext>
            </a:extLst>
          </p:cNvPr>
          <p:cNvCxnSpPr>
            <a:cxnSpLocks/>
          </p:cNvCxnSpPr>
          <p:nvPr/>
        </p:nvCxnSpPr>
        <p:spPr>
          <a:xfrm flipH="1">
            <a:off x="2684725" y="2486437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A35A9460-7453-4E53-B79C-F6E18148310B}"/>
              </a:ext>
            </a:extLst>
          </p:cNvPr>
          <p:cNvCxnSpPr>
            <a:cxnSpLocks/>
          </p:cNvCxnSpPr>
          <p:nvPr/>
        </p:nvCxnSpPr>
        <p:spPr>
          <a:xfrm flipH="1">
            <a:off x="4109487" y="2486437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E411F5EB-3B47-4610-AD4E-8C36B1946B65}"/>
              </a:ext>
            </a:extLst>
          </p:cNvPr>
          <p:cNvCxnSpPr>
            <a:cxnSpLocks/>
          </p:cNvCxnSpPr>
          <p:nvPr/>
        </p:nvCxnSpPr>
        <p:spPr>
          <a:xfrm flipH="1">
            <a:off x="5643777" y="2486437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6BAA472D-CE57-4BC1-8653-2213B7A3C34F}"/>
              </a:ext>
            </a:extLst>
          </p:cNvPr>
          <p:cNvCxnSpPr>
            <a:cxnSpLocks/>
          </p:cNvCxnSpPr>
          <p:nvPr/>
        </p:nvCxnSpPr>
        <p:spPr>
          <a:xfrm flipH="1">
            <a:off x="5151946" y="1810748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1.60494E-6 L 0.2537 0.408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5" y="2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34568E-6 L 0.03102 0.296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6 1.60494E-6 L -0.05347 0.295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5" y="14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2.34568E-6 L -0.13611 0.2984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6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9.87654E-7 L 0.34514 0.2660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5" y="1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-4.5679E-6 L 0.28472 0.2660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6" y="1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9.87654E-7 L 0.21088 0.2660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2" y="1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-3.82716E-6 L -0.06806 0.1567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3" y="7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8136C3E-B074-4297-AF28-5E07674F55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905308" y="1242562"/>
            <a:ext cx="5047383" cy="3552766"/>
          </a:xfrm>
          <a:prstGeom prst="round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1141C05-674B-4C62-A099-C7CCCA9598FF}"/>
              </a:ext>
            </a:extLst>
          </p:cNvPr>
          <p:cNvSpPr txBox="1"/>
          <p:nvPr/>
        </p:nvSpPr>
        <p:spPr>
          <a:xfrm>
            <a:off x="521766" y="506720"/>
            <a:ext cx="5814463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Tìm trong bài những câu cho thấy sự ngạc nhiên của Bi khi nhìn thấy cầu vồng.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8810A15-9AA0-410D-865B-D58E0C05E2D5}"/>
              </a:ext>
            </a:extLst>
          </p:cNvPr>
          <p:cNvGrpSpPr/>
          <p:nvPr/>
        </p:nvGrpSpPr>
        <p:grpSpPr>
          <a:xfrm>
            <a:off x="1382233" y="1484666"/>
            <a:ext cx="4149083" cy="493738"/>
            <a:chOff x="1382233" y="1484666"/>
            <a:chExt cx="4149083" cy="493738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="" xmlns:a16="http://schemas.microsoft.com/office/drawing/2014/main" id="{71839674-0B01-4E17-9B16-1C89077CA132}"/>
                </a:ext>
              </a:extLst>
            </p:cNvPr>
            <p:cNvSpPr/>
            <p:nvPr/>
          </p:nvSpPr>
          <p:spPr>
            <a:xfrm>
              <a:off x="1382233" y="1484666"/>
              <a:ext cx="3657600" cy="493738"/>
            </a:xfrm>
            <a:prstGeom prst="wedgeRoundRectCallout">
              <a:avLst>
                <a:gd name="adj1" fmla="val -36243"/>
                <a:gd name="adj2" fmla="val 140025"/>
                <a:gd name="adj3" fmla="val 16667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29EF83C-C76A-407B-A0BA-7D150D8EDB51}"/>
                </a:ext>
              </a:extLst>
            </p:cNvPr>
            <p:cNvSpPr txBox="1"/>
            <p:nvPr/>
          </p:nvSpPr>
          <p:spPr>
            <a:xfrm>
              <a:off x="1382233" y="1484666"/>
              <a:ext cx="4149083" cy="394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500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Cầu vồng kìa! Em nhìn xem! Đẹp quá!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859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1961448" y="260861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033A5C1-15A6-4A34-B895-79C7DF27F413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E23AF22A-3F44-4CD5-8395-EBC5AB728EC6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CCA49FAB-FA4B-4F09-B9AF-87B2CD5E20CA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B59489C-4FDF-452D-9FFF-DFC111C307D3}"/>
              </a:ext>
            </a:extLst>
          </p:cNvPr>
          <p:cNvSpPr txBox="1"/>
          <p:nvPr/>
        </p:nvSpPr>
        <p:spPr>
          <a:xfrm>
            <a:off x="1688168" y="540726"/>
            <a:ext cx="569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2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1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56FBF10-BC0D-4914-8E62-5AEE3D96C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8679" y="214391"/>
            <a:ext cx="4710222" cy="4624408"/>
          </a:xfrm>
          <a:prstGeom prst="ellipse">
            <a:avLst/>
          </a:prstGeom>
        </p:spPr>
      </p:pic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573591C8-BDC3-46C3-BA09-BEFFC50E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92" y="2944643"/>
            <a:ext cx="1447394" cy="12463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vi-VN" sz="4400" dirty="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Ă, Â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Lý thuyết chữ hoa: a, ă, â tiếng việt 2">
            <a:extLst>
              <a:ext uri="{FF2B5EF4-FFF2-40B4-BE49-F238E27FC236}">
                <a16:creationId xmlns="" xmlns:a16="http://schemas.microsoft.com/office/drawing/2014/main" id="{2F0AC522-00C8-4E28-AB69-799524C07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372023" y="1936906"/>
            <a:ext cx="1816418" cy="21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62473" y="1280137"/>
            <a:ext cx="5365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Ă, Â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A041AD1-B7E8-4830-8250-CDADEDA98D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="" xmlns:a16="http://schemas.microsoft.com/office/drawing/2014/main" id="{56D16AA9-7A81-4C3F-9AB1-C71C4CDE92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5240596" y="2944643"/>
            <a:ext cx="1341179" cy="1110499"/>
          </a:xfrm>
          <a:prstGeom prst="rect">
            <a:avLst/>
          </a:prstGeom>
        </p:spPr>
      </p:pic>
      <p:pic>
        <p:nvPicPr>
          <p:cNvPr id="14" name="Picture 2" descr="Lý thuyết chữ hoa: a, ă, â tiếng việt 2">
            <a:extLst>
              <a:ext uri="{FF2B5EF4-FFF2-40B4-BE49-F238E27FC236}">
                <a16:creationId xmlns="" xmlns:a16="http://schemas.microsoft.com/office/drawing/2014/main" id="{F63215B8-6E5C-42CB-8940-735EBAFD8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3545386" y="1936906"/>
            <a:ext cx="1816418" cy="21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43BA0BC-E4F0-4D59-9564-331531B3D7AB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  <a:extLst>
              <a:ext uri="{FF2B5EF4-FFF2-40B4-BE49-F238E27FC236}">
                <a16:creationId xmlns="" xmlns:a16="http://schemas.microsoft.com/office/drawing/2014/main" id="{F4B6E52A-2014-4898-9902-B7FCC90948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331" y="1236664"/>
            <a:ext cx="5541334" cy="30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765109-990D-4F0F-9640-4F5DC1E9AC5A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  <a:extLst>
              <a:ext uri="{FF2B5EF4-FFF2-40B4-BE49-F238E27FC236}">
                <a16:creationId xmlns="" xmlns:a16="http://schemas.microsoft.com/office/drawing/2014/main" id="{7DEEBE73-47F7-4C05-8971-8973840CB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9832"/>
          <a:stretch/>
        </p:blipFill>
        <p:spPr>
          <a:xfrm>
            <a:off x="1270598" y="1377715"/>
            <a:ext cx="4316799" cy="327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4BDCB1C-BEB7-4776-AFD5-A5C419AAD452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  <a:extLst>
              <a:ext uri="{FF2B5EF4-FFF2-40B4-BE49-F238E27FC236}">
                <a16:creationId xmlns="" xmlns:a16="http://schemas.microsoft.com/office/drawing/2014/main" id="{F71589F1-9B91-46A0-9E68-10B49F192C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540" y="1236664"/>
            <a:ext cx="5702920" cy="320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5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D97CED0-09F0-4419-BCBB-D8588541BEB3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  <a:extLst>
              <a:ext uri="{FF2B5EF4-FFF2-40B4-BE49-F238E27FC236}">
                <a16:creationId xmlns="" xmlns:a16="http://schemas.microsoft.com/office/drawing/2014/main" id="{B26C6489-E340-4C0B-870C-FBEFB320D5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098"/>
          <a:stretch/>
        </p:blipFill>
        <p:spPr>
          <a:xfrm>
            <a:off x="1275140" y="1236664"/>
            <a:ext cx="4307716" cy="32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789460" y="2633379"/>
            <a:ext cx="6119826" cy="177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437726" y="1797843"/>
            <a:ext cx="6224838" cy="892832"/>
            <a:chOff x="418676" y="2043957"/>
            <a:chExt cx="6224838" cy="892832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Ăn qĎả nhớ ngưƟ trŬg cây.</a:t>
              </a:r>
              <a:endParaRPr lang="en-US" sz="2800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789460" y="368026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789460" y="3037425"/>
            <a:ext cx="1335888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Ă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789460" y="4323881"/>
            <a:ext cx="6119826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Ă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h, 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A25DB18-B169-45BD-8865-80A93EE5F2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975" y="1980687"/>
            <a:ext cx="83961" cy="53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4658C5A-5ED8-4A48-A03F-51BD2F4B40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VIẾT VỞ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Student Writing (#4) | Free SVG">
            <a:extLst>
              <a:ext uri="{FF2B5EF4-FFF2-40B4-BE49-F238E27FC236}">
                <a16:creationId xmlns="" xmlns:a16="http://schemas.microsoft.com/office/drawing/2014/main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7" y="1938113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2C03E65-CE96-43DC-BA78-7E52DB0E7929}"/>
              </a:ext>
            </a:extLst>
          </p:cNvPr>
          <p:cNvSpPr txBox="1"/>
          <p:nvPr/>
        </p:nvSpPr>
        <p:spPr>
          <a:xfrm>
            <a:off x="746083" y="1597872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1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 tập một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9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F868A4D-D623-4D61-AB5D-C11395E49477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35171F3-3B93-4135-A20C-19EEB07B37E5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FE8F7802-FEDD-41A3-B2E2-29D5F5DEE090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1688168" y="540726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3" y="410966"/>
            <a:ext cx="5948738" cy="431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F61B79-6506-43EA-92ED-7CFD4E3C8CEC}"/>
              </a:ext>
            </a:extLst>
          </p:cNvPr>
          <p:cNvSpPr txBox="1"/>
          <p:nvPr/>
        </p:nvSpPr>
        <p:spPr>
          <a:xfrm>
            <a:off x="495301" y="345672"/>
            <a:ext cx="58282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</a:t>
            </a:r>
            <a:r>
              <a:rPr lang="vi-VN" sz="1500" dirty="0">
                <a:latin typeface="UTM Avo" panose="02040603050506020204" pitchFamily="18" charset="0"/>
              </a:rPr>
              <a:t> Nói tiếp để hoàn thành câu dưới tranh.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77362B-5DBE-48F6-88DE-E84AF9C6A5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815168" y="738600"/>
            <a:ext cx="2051858" cy="1821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122625-8661-436B-8200-709432881A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815168" y="2655308"/>
            <a:ext cx="2147107" cy="1917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56639F-9B40-48BF-B728-62729966B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3812970" y="738600"/>
            <a:ext cx="1925493" cy="1821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9CB8A8-F660-4D46-B383-762AB21F0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3848906" y="2655308"/>
            <a:ext cx="1839769" cy="1917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DB00A3-9F7C-46D3-9363-C7DDCE9F604C}"/>
              </a:ext>
            </a:extLst>
          </p:cNvPr>
          <p:cNvSpPr txBox="1"/>
          <p:nvPr/>
        </p:nvSpPr>
        <p:spPr>
          <a:xfrm>
            <a:off x="372486" y="2191476"/>
            <a:ext cx="267254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Khi cầu vồng hiện ra, Bi nói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dưới chân cầu vồng có bảy hũ vàng.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0D911B5-527A-40EA-B711-0CDAB037D9B4}"/>
              </a:ext>
            </a:extLst>
          </p:cNvPr>
          <p:cNvSpPr txBox="1"/>
          <p:nvPr/>
        </p:nvSpPr>
        <p:spPr>
          <a:xfrm>
            <a:off x="3109686" y="2194692"/>
            <a:ext cx="344657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Có bảy hũ vàng, Bống sẽ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mua búp bê và quần áo đẹp; </a:t>
            </a:r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Bi sẽ mua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ngựa hồng và ô tô.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DEFD6BE-D2EF-4883-A72C-1BFC76257CCE}"/>
              </a:ext>
            </a:extLst>
          </p:cNvPr>
          <p:cNvSpPr txBox="1"/>
          <p:nvPr/>
        </p:nvSpPr>
        <p:spPr>
          <a:xfrm>
            <a:off x="435970" y="4117888"/>
            <a:ext cx="3043326" cy="646331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Khi cầu vồng biến mất,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Bống nói sẽ vẽ tặng Bi ngựa hồng và ô tô; Bi nói sẽ vẽ tặng Bống búp bê và quần áo đẹp.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55B6287-ED61-4E93-90C1-6E0FBD3C73A4}"/>
              </a:ext>
            </a:extLst>
          </p:cNvPr>
          <p:cNvSpPr txBox="1"/>
          <p:nvPr/>
        </p:nvSpPr>
        <p:spPr>
          <a:xfrm>
            <a:off x="3771237" y="4117888"/>
            <a:ext cx="213109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Không có bảy hũ vàng, hai anh em vẫn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cảm thấy vui vẻ, hạnh phúc.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82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6463" y="1561671"/>
            <a:ext cx="384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ea typeface="HP001" panose="020B0604020202020204" charset="0"/>
                <a:cs typeface="Times New Roman" panose="02020603050405020304" pitchFamily="18" charset="0"/>
              </a:rPr>
              <a:t>Kiểm tra bài cũ</a:t>
            </a:r>
            <a:endParaRPr lang="en-US" sz="4000" dirty="0">
              <a:latin typeface="Times New Roman" panose="02020603050405020304" pitchFamily="18" charset="0"/>
              <a:ea typeface="HP001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0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A1FA5B-E122-4AF1-A738-254E305586BE}"/>
              </a:ext>
            </a:extLst>
          </p:cNvPr>
          <p:cNvSpPr txBox="1"/>
          <p:nvPr/>
        </p:nvSpPr>
        <p:spPr>
          <a:xfrm>
            <a:off x="495301" y="345672"/>
            <a:ext cx="58282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</a:t>
            </a:r>
            <a:r>
              <a:rPr lang="vi-VN" sz="1500" dirty="0">
                <a:latin typeface="UTM Avo" panose="02040603050506020204" pitchFamily="18" charset="0"/>
              </a:rPr>
              <a:t> Chọn kể lại 1-2 đoạn của câu chuyện theo tranh.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98CD09-2D6D-4603-8377-DB1D4A99CE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71" b="19762"/>
          <a:stretch/>
        </p:blipFill>
        <p:spPr>
          <a:xfrm>
            <a:off x="824692" y="738600"/>
            <a:ext cx="5034140" cy="1921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735BC9-46AD-4341-B795-FD42A5EA84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71" b="19399"/>
          <a:stretch/>
        </p:blipFill>
        <p:spPr>
          <a:xfrm>
            <a:off x="824693" y="2655308"/>
            <a:ext cx="5034140" cy="203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Ý NGHĨA CÂU CHUYỆN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2BB25D-FDCE-49BA-8B63-8971AD5C28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723900" y="1781174"/>
            <a:ext cx="4562041" cy="3046117"/>
          </a:xfrm>
          <a:prstGeom prst="round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2A57B8E-0C8E-4A24-BDD6-3F87F6A68225}"/>
              </a:ext>
            </a:extLst>
          </p:cNvPr>
          <p:cNvGrpSpPr/>
          <p:nvPr/>
        </p:nvGrpSpPr>
        <p:grpSpPr>
          <a:xfrm>
            <a:off x="2981325" y="1047750"/>
            <a:ext cx="3638550" cy="2524125"/>
            <a:chOff x="2981325" y="1047750"/>
            <a:chExt cx="3638550" cy="2524125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AAD77466-1345-4FEE-A440-AF83A329319D}"/>
                </a:ext>
              </a:extLst>
            </p:cNvPr>
            <p:cNvSpPr txBox="1"/>
            <p:nvPr/>
          </p:nvSpPr>
          <p:spPr>
            <a:xfrm>
              <a:off x="3188496" y="1439430"/>
              <a:ext cx="3185561" cy="1700402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i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Hai bạn nhỏ luôn vui vẻ và hồn nhiên; hai anh em rất quan tâm và yêu thương nhau.</a:t>
              </a:r>
            </a:p>
          </p:txBody>
        </p:sp>
        <p:sp>
          <p:nvSpPr>
            <p:cNvPr id="3" name="Cloud 2">
              <a:extLst>
                <a:ext uri="{FF2B5EF4-FFF2-40B4-BE49-F238E27FC236}">
                  <a16:creationId xmlns="" xmlns:a16="http://schemas.microsoft.com/office/drawing/2014/main" id="{ADF1B997-B469-4909-9880-4A3BE6E19B28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916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6703A3F-31CF-4C81-8F95-46388D525896}"/>
              </a:ext>
            </a:extLst>
          </p:cNvPr>
          <p:cNvGrpSpPr/>
          <p:nvPr/>
        </p:nvGrpSpPr>
        <p:grpSpPr>
          <a:xfrm>
            <a:off x="511811" y="527283"/>
            <a:ext cx="5834378" cy="877900"/>
            <a:chOff x="511811" y="527283"/>
            <a:chExt cx="5834378" cy="87790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3193F61-FE15-4DDB-B446-7ACC7B921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811" y="527283"/>
              <a:ext cx="5834378" cy="8779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6455C7F-9BD4-4621-B93A-4A6B49A27D10}"/>
                </a:ext>
              </a:extLst>
            </p:cNvPr>
            <p:cNvSpPr txBox="1"/>
            <p:nvPr/>
          </p:nvSpPr>
          <p:spPr>
            <a:xfrm>
              <a:off x="1196864" y="711756"/>
              <a:ext cx="50991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600" dirty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Kể cho người thân nghe câu chuyện </a:t>
              </a:r>
              <a:r>
                <a:rPr lang="vi-VN" sz="1600" i="1" dirty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Niềm vui của Bi và Bống.</a:t>
              </a:r>
              <a:endParaRPr lang="en-US" sz="16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4BC7AC5-24D2-4A80-98D9-039279B18D44}"/>
              </a:ext>
            </a:extLst>
          </p:cNvPr>
          <p:cNvGrpSpPr/>
          <p:nvPr/>
        </p:nvGrpSpPr>
        <p:grpSpPr>
          <a:xfrm>
            <a:off x="531204" y="1507030"/>
            <a:ext cx="3488762" cy="3270006"/>
            <a:chOff x="816954" y="1488195"/>
            <a:chExt cx="3488762" cy="327000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3C1E7A93-342D-4137-AC0F-4EE689D08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8744"/>
            <a:stretch/>
          </p:blipFill>
          <p:spPr>
            <a:xfrm>
              <a:off x="816954" y="1488195"/>
              <a:ext cx="1799802" cy="15979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7EC593F-581A-48B9-A471-9C3C9DBFA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6365"/>
            <a:stretch/>
          </p:blipFill>
          <p:spPr>
            <a:xfrm>
              <a:off x="816954" y="3065317"/>
              <a:ext cx="1883350" cy="16816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885FF8D-681D-485C-A0BC-C68ECA63C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1901" r="-1"/>
            <a:stretch/>
          </p:blipFill>
          <p:spPr>
            <a:xfrm>
              <a:off x="2616756" y="1491661"/>
              <a:ext cx="1688960" cy="15979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9AB8EC3-A5B8-4AEE-8EBE-70539D409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042"/>
            <a:stretch/>
          </p:blipFill>
          <p:spPr>
            <a:xfrm>
              <a:off x="2684629" y="3076574"/>
              <a:ext cx="1613767" cy="168162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193A43D-9094-4067-A73E-58633550B993}"/>
              </a:ext>
            </a:extLst>
          </p:cNvPr>
          <p:cNvSpPr txBox="1"/>
          <p:nvPr/>
        </p:nvSpPr>
        <p:spPr>
          <a:xfrm>
            <a:off x="4036407" y="1615981"/>
            <a:ext cx="2387349" cy="2813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Quan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sát và kể lại theo tranh minh họa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Kể lần lượt từng đoạn câu chuyện cho người thân nghe.</a:t>
            </a:r>
          </a:p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Không cần kể đúng từng chữ, từng lời của câu chuyện.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6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753" y="1409698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688168" y="1341391"/>
            <a:ext cx="5365827" cy="739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1.</a:t>
            </a:r>
            <a:r>
              <a:rPr lang="vi-VN" sz="1500" dirty="0">
                <a:latin typeface="UTM Avo" panose="02040603050506020204" pitchFamily="18" charset="0"/>
              </a:rPr>
              <a:t> Bức tranh dưới đây vẽ những gì?</a:t>
            </a:r>
          </a:p>
          <a:p>
            <a:pPr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Đoán xem hai bạn nhỏ nói gì với nhau.</a:t>
            </a:r>
            <a:endParaRPr lang="en-US" sz="15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688168" y="540726"/>
            <a:ext cx="5693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28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4809857-1CCB-4D2F-A2CD-6785761D2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065" y="2056637"/>
            <a:ext cx="5443870" cy="271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893E6E9-FEE4-402E-8784-DBAC091360CB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30D9FF2-F066-4A89-A8C4-DF9010C4BEB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697F5FEB-EF01-43E5-B850-3D0937F5D7FC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7EE2E91-E282-4291-B2B6-F66E5943938C}"/>
              </a:ext>
            </a:extLst>
          </p:cNvPr>
          <p:cNvSpPr txBox="1"/>
          <p:nvPr/>
        </p:nvSpPr>
        <p:spPr>
          <a:xfrm>
            <a:off x="1688168" y="540726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849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9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EA5AD3-C367-44D1-B699-5B86991ADEE0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0655B7-D13A-4B5D-86C9-E8D053D93F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7BD02AF-8B24-4D36-8F50-BDF44D7C2D8A}"/>
              </a:ext>
            </a:extLst>
          </p:cNvPr>
          <p:cNvSpPr txBox="1"/>
          <p:nvPr/>
        </p:nvSpPr>
        <p:spPr>
          <a:xfrm>
            <a:off x="746084" y="687446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Niềm vui của Bi và Bống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E7C2F1-DDD3-4C5E-80C8-5B1CD2B28DC3}"/>
              </a:ext>
            </a:extLst>
          </p:cNvPr>
          <p:cNvSpPr txBox="1"/>
          <p:nvPr/>
        </p:nvSpPr>
        <p:spPr>
          <a:xfrm>
            <a:off x="437944" y="1034024"/>
            <a:ext cx="5961431" cy="366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Khi cơn mưa vừa dứt, hai anh em Bi và Bống chợt thấy cầu vồng: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Cầu vồng kìa! Em nhìn xem. Đẹp quá!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Bi chỉ lên bầu trời và nói tiếp: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Anh nghe nói dưới chân cầu vồng có bảy hũ vàng đấy.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hưởng ứng: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Lát nữa, mình sẽ đi lấy về nhé! Có vàng rồi, em sẽ mua nhiều búp bê và quần áo đẹp.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mua một con ngựa hồng và một cái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Bỗng nhiên, cầu vồng biến mất. Bi cười: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Em ơi! Anh đùa đấy! Ở đó không có vàng đâu.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vui vẻ: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Thế ạ? Nếu vậy, em sẽ lấy bút màu để vẽ tặng anh ngựa hồng và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vẽ tặng em nhiều búp bê và quần áo đủ các màu sắc.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Không có bảy hũ vàng dưới chân cầu vồng, hai anh em vẫn cười vui vẻ.</a:t>
            </a:r>
          </a:p>
          <a:p>
            <a:pPr algn="r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(Theo </a:t>
            </a:r>
            <a:r>
              <a:rPr lang="vi-VN" sz="1200" i="1" dirty="0">
                <a:latin typeface="UTM Avo" panose="02040603050506020204" pitchFamily="18" charset="0"/>
              </a:rPr>
              <a:t>108 truyện mẹ kể con nghe</a:t>
            </a:r>
            <a:r>
              <a:rPr lang="vi-VN" sz="1200" dirty="0">
                <a:latin typeface="UTM Avo" panose="02040603050506020204" pitchFamily="18" charset="0"/>
              </a:rPr>
              <a:t>)</a:t>
            </a:r>
            <a:endParaRPr lang="en-US" sz="1200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F33373-DA16-4749-9D75-D4B88F0BB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4" y="1074288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7072E2E-5D10-4DC6-841C-61B1F882A3D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1" y="2743184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D9DD203-3F47-4E76-AAE9-452CD4BBB7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9" y="4124080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5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5C7FE83-BF93-4694-B917-9330EF96A976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14E7DA-5661-42DC-9977-CFB76EBF8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FBEB0A4-DC24-4D7D-9506-6DAA7DAC1326}"/>
              </a:ext>
            </a:extLst>
          </p:cNvPr>
          <p:cNvSpPr txBox="1"/>
          <p:nvPr/>
        </p:nvSpPr>
        <p:spPr>
          <a:xfrm>
            <a:off x="746084" y="687446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Niềm vui của Bi và Bống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1F5C21A-C876-4213-8032-F8AADF175404}"/>
              </a:ext>
            </a:extLst>
          </p:cNvPr>
          <p:cNvSpPr txBox="1"/>
          <p:nvPr/>
        </p:nvSpPr>
        <p:spPr>
          <a:xfrm>
            <a:off x="437944" y="1034024"/>
            <a:ext cx="5961431" cy="366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Khi cơn mưa vừa dứt, hai anh em Bi và Bống chợt thấy cầu vồng: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Cầu vồng kìa! Em nhìn xem. Đẹp quá!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Bi chỉ lên bầu trời và nói tiếp: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Anh nghe nói dưới chân cầu vồng có </a:t>
            </a:r>
            <a:r>
              <a:rPr lang="vi-VN" sz="1200" b="1" dirty="0">
                <a:solidFill>
                  <a:srgbClr val="FF0000"/>
                </a:solidFill>
                <a:latin typeface="UTM Avo" panose="02040603050506020204" pitchFamily="18" charset="0"/>
              </a:rPr>
              <a:t>bảy hũ vàng </a:t>
            </a:r>
            <a:r>
              <a:rPr lang="vi-VN" sz="1200" dirty="0">
                <a:latin typeface="UTM Avo" panose="02040603050506020204" pitchFamily="18" charset="0"/>
              </a:rPr>
              <a:t>đấy.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</a:t>
            </a:r>
            <a:r>
              <a:rPr lang="vi-VN" sz="1200" b="1" dirty="0">
                <a:solidFill>
                  <a:srgbClr val="FF0000"/>
                </a:solidFill>
                <a:latin typeface="UTM Avo" panose="02040603050506020204" pitchFamily="18" charset="0"/>
              </a:rPr>
              <a:t>hưởng ứng</a:t>
            </a:r>
            <a:r>
              <a:rPr lang="vi-VN" sz="12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Lát nữa, mình sẽ đi lấy về nhé! Có vàng rồi, em sẽ mua nhiều búp bê và quần áo đẹp.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mua một con ngựa hồng và một cái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Bỗng nhiên, cầu vồng biến mất. Bi cười: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Em ơi! Anh đùa đấy! Ở đó không có vàng đâu.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vui vẻ: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Thế ạ? Nếu vậy, em sẽ lấy bút màu để vẽ tặng anh ngựa hồng và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vẽ tặng em nhiều búp bê và quần áo đủ các </a:t>
            </a:r>
            <a:r>
              <a:rPr lang="vi-VN" sz="1200" b="1" dirty="0">
                <a:solidFill>
                  <a:srgbClr val="FF0000"/>
                </a:solidFill>
                <a:latin typeface="UTM Avo" panose="02040603050506020204" pitchFamily="18" charset="0"/>
              </a:rPr>
              <a:t>màu sắc</a:t>
            </a:r>
            <a:r>
              <a:rPr lang="vi-VN" sz="12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Không có </a:t>
            </a:r>
            <a:r>
              <a:rPr lang="vi-VN" sz="1200" b="1" dirty="0">
                <a:solidFill>
                  <a:srgbClr val="FF0000"/>
                </a:solidFill>
                <a:latin typeface="UTM Avo" panose="02040603050506020204" pitchFamily="18" charset="0"/>
              </a:rPr>
              <a:t>bảy hũ vàng </a:t>
            </a:r>
            <a:r>
              <a:rPr lang="vi-VN" sz="1200" dirty="0">
                <a:latin typeface="UTM Avo" panose="02040603050506020204" pitchFamily="18" charset="0"/>
              </a:rPr>
              <a:t>dưới chân cầu vồng, hai anh em vẫn cười vui vẻ.</a:t>
            </a:r>
          </a:p>
          <a:p>
            <a:pPr algn="r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(Theo </a:t>
            </a:r>
            <a:r>
              <a:rPr lang="vi-VN" sz="1200" i="1" dirty="0">
                <a:latin typeface="UTM Avo" panose="02040603050506020204" pitchFamily="18" charset="0"/>
              </a:rPr>
              <a:t>108 truyện mẹ kể con nghe</a:t>
            </a:r>
            <a:r>
              <a:rPr lang="vi-VN" sz="1200" dirty="0">
                <a:latin typeface="UTM Avo" panose="02040603050506020204" pitchFamily="18" charset="0"/>
              </a:rPr>
              <a:t>)</a:t>
            </a:r>
            <a:endParaRPr lang="en-US" sz="1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1E6C4AA-D24A-4838-8957-143074A26767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CBCC596-6E21-4FA3-AFA3-8D93D2FFB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EF2542F-31BB-42E4-9236-4FB0EC5B5EEE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Một số câu văn dài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C62185C-7415-4416-8E7F-C06A25A20C17}"/>
              </a:ext>
            </a:extLst>
          </p:cNvPr>
          <p:cNvSpPr/>
          <p:nvPr/>
        </p:nvSpPr>
        <p:spPr>
          <a:xfrm>
            <a:off x="430620" y="1698229"/>
            <a:ext cx="5996762" cy="870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Nếu vậy, em sẽ lấy bút màu để vẽ tặng anh ngựa hồng và ô tô.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EF9A6964-F04A-4EEE-AB4B-B28AE8477F57}"/>
              </a:ext>
            </a:extLst>
          </p:cNvPr>
          <p:cNvSpPr/>
          <p:nvPr/>
        </p:nvSpPr>
        <p:spPr>
          <a:xfrm>
            <a:off x="521001" y="183565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F4A1888-AD68-4A58-A081-3660E096F3B5}"/>
              </a:ext>
            </a:extLst>
          </p:cNvPr>
          <p:cNvSpPr/>
          <p:nvPr/>
        </p:nvSpPr>
        <p:spPr>
          <a:xfrm>
            <a:off x="430619" y="2816059"/>
            <a:ext cx="5996761" cy="870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Còn anh sẽ vẽ tặng em nhiều búp bê và quần áo đủ các màu sắc.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A0BE2C75-39F3-4245-87AE-D7E4510ABA8F}"/>
              </a:ext>
            </a:extLst>
          </p:cNvPr>
          <p:cNvSpPr/>
          <p:nvPr/>
        </p:nvSpPr>
        <p:spPr>
          <a:xfrm>
            <a:off x="521001" y="2963943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36578F3-E32E-4526-B6C8-386D76814BB0}"/>
              </a:ext>
            </a:extLst>
          </p:cNvPr>
          <p:cNvCxnSpPr/>
          <p:nvPr/>
        </p:nvCxnSpPr>
        <p:spPr>
          <a:xfrm flipH="1">
            <a:off x="4921195" y="178042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131DB44-C5F7-48CF-AD5D-4DE44C539FA4}"/>
              </a:ext>
            </a:extLst>
          </p:cNvPr>
          <p:cNvCxnSpPr/>
          <p:nvPr/>
        </p:nvCxnSpPr>
        <p:spPr>
          <a:xfrm flipH="1">
            <a:off x="1610757" y="171720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7422319-8144-48FC-B93E-EDB2FE811073}"/>
              </a:ext>
            </a:extLst>
          </p:cNvPr>
          <p:cNvCxnSpPr/>
          <p:nvPr/>
        </p:nvCxnSpPr>
        <p:spPr>
          <a:xfrm flipH="1">
            <a:off x="1023936" y="2170443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35E3B7E2-E061-4431-B820-D7AEBF44893B}"/>
              </a:ext>
            </a:extLst>
          </p:cNvPr>
          <p:cNvCxnSpPr/>
          <p:nvPr/>
        </p:nvCxnSpPr>
        <p:spPr>
          <a:xfrm flipH="1">
            <a:off x="1094476" y="2169042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BE6E3E2B-2C79-480F-93F4-0FF61CBCC550}"/>
              </a:ext>
            </a:extLst>
          </p:cNvPr>
          <p:cNvCxnSpPr/>
          <p:nvPr/>
        </p:nvCxnSpPr>
        <p:spPr>
          <a:xfrm flipH="1">
            <a:off x="1613701" y="2877703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D25BCB9-DBAC-4631-86B0-4CC56E0528C2}"/>
              </a:ext>
            </a:extLst>
          </p:cNvPr>
          <p:cNvCxnSpPr/>
          <p:nvPr/>
        </p:nvCxnSpPr>
        <p:spPr>
          <a:xfrm flipH="1">
            <a:off x="3033442" y="2887976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41E62750-64B3-49E2-AB26-122AF69AA391}"/>
              </a:ext>
            </a:extLst>
          </p:cNvPr>
          <p:cNvCxnSpPr/>
          <p:nvPr/>
        </p:nvCxnSpPr>
        <p:spPr>
          <a:xfrm flipH="1">
            <a:off x="1393201" y="325137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A030288-B53C-4B59-8271-6CDCF2EA86D7}"/>
              </a:ext>
            </a:extLst>
          </p:cNvPr>
          <p:cNvCxnSpPr/>
          <p:nvPr/>
        </p:nvCxnSpPr>
        <p:spPr>
          <a:xfrm flipH="1">
            <a:off x="1458732" y="3261645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79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1787</Words>
  <Application>Microsoft Office PowerPoint</Application>
  <PresentationFormat>Custom</PresentationFormat>
  <Paragraphs>158</Paragraphs>
  <Slides>32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Montserrat</vt:lpstr>
      <vt:lpstr>HP001 4 hàng</vt:lpstr>
      <vt:lpstr>UTM Cookies</vt:lpstr>
      <vt:lpstr>Times New Roman</vt:lpstr>
      <vt:lpstr>Wingdings</vt:lpstr>
      <vt:lpstr>UTM Avo</vt:lpstr>
      <vt:lpstr>HP001</vt:lpstr>
      <vt:lpstr>Arial</vt:lpstr>
      <vt:lpstr>Kalam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Mai</cp:lastModifiedBy>
  <cp:revision>69</cp:revision>
  <dcterms:modified xsi:type="dcterms:W3CDTF">2021-09-14T00:50:44Z</dcterms:modified>
</cp:coreProperties>
</file>