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0"/>
  </p:notesMasterIdLst>
  <p:sldIdLst>
    <p:sldId id="345" r:id="rId2"/>
    <p:sldId id="340" r:id="rId3"/>
    <p:sldId id="320" r:id="rId4"/>
    <p:sldId id="322" r:id="rId5"/>
    <p:sldId id="339" r:id="rId6"/>
    <p:sldId id="323" r:id="rId7"/>
    <p:sldId id="324" r:id="rId8"/>
    <p:sldId id="325" r:id="rId9"/>
    <p:sldId id="327" r:id="rId10"/>
    <p:sldId id="328" r:id="rId11"/>
    <p:sldId id="329" r:id="rId12"/>
    <p:sldId id="348" r:id="rId13"/>
    <p:sldId id="350" r:id="rId14"/>
    <p:sldId id="349" r:id="rId15"/>
    <p:sldId id="330" r:id="rId16"/>
    <p:sldId id="341" r:id="rId17"/>
    <p:sldId id="356" r:id="rId18"/>
    <p:sldId id="333" r:id="rId19"/>
    <p:sldId id="334" r:id="rId20"/>
    <p:sldId id="335" r:id="rId21"/>
    <p:sldId id="336" r:id="rId22"/>
    <p:sldId id="352" r:id="rId23"/>
    <p:sldId id="337" r:id="rId24"/>
    <p:sldId id="338" r:id="rId25"/>
    <p:sldId id="342" r:id="rId26"/>
    <p:sldId id="354" r:id="rId27"/>
    <p:sldId id="344" r:id="rId28"/>
    <p:sldId id="316" r:id="rId29"/>
    <p:sldId id="355" r:id="rId30"/>
    <p:sldId id="343" r:id="rId31"/>
    <p:sldId id="357" r:id="rId32"/>
    <p:sldId id="317" r:id="rId33"/>
    <p:sldId id="318" r:id="rId34"/>
    <p:sldId id="359" r:id="rId35"/>
    <p:sldId id="358" r:id="rId36"/>
    <p:sldId id="332" r:id="rId37"/>
    <p:sldId id="346" r:id="rId38"/>
    <p:sldId id="347" r:id="rId39"/>
  </p:sldIdLst>
  <p:sldSz cx="6858000" cy="5143500"/>
  <p:notesSz cx="6858000" cy="9144000"/>
  <p:embeddedFontLst>
    <p:embeddedFont>
      <p:font typeface="HP001 4 hàng" panose="020B0603050302020204" pitchFamily="34" charset="0"/>
      <p:regular r:id="rId41"/>
      <p:bold r:id="rId42"/>
    </p:embeddedFont>
    <p:embeddedFont>
      <p:font typeface="Calibri" panose="020F0502020204030204" pitchFamily="34" charset="0"/>
      <p:regular r:id="rId43"/>
      <p:bold r:id="rId44"/>
      <p:italic r:id="rId45"/>
      <p:boldItalic r:id="rId46"/>
    </p:embeddedFont>
    <p:embeddedFont>
      <p:font typeface="Kalam" panose="020B0604020202020204" charset="0"/>
      <p:regular r:id="rId47"/>
      <p:bold r:id="rId48"/>
    </p:embeddedFont>
    <p:embeddedFont>
      <p:font typeface="Montserrat"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7FB"/>
    <a:srgbClr val="000000"/>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3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24253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E1740245-2432-41E7-B7EE-937A2C2B2258}"/>
              </a:ext>
            </a:extLst>
          </p:cNvPr>
          <p:cNvSpPr/>
          <p:nvPr userDrawn="1"/>
        </p:nvSpPr>
        <p:spPr>
          <a:xfrm>
            <a:off x="4710102" y="4875876"/>
            <a:ext cx="1612942" cy="215444"/>
          </a:xfrm>
          <a:prstGeom prst="rect">
            <a:avLst/>
          </a:prstGeom>
        </p:spPr>
        <p:txBody>
          <a:bodyPr wrap="none">
            <a:spAutoFit/>
          </a:body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9.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19.png"/><Relationship Id="rId5" Type="http://schemas.microsoft.com/office/2007/relationships/hdphoto" Target="../media/hdphoto11.wdp"/><Relationship Id="rId4" Type="http://schemas.openxmlformats.org/officeDocument/2006/relationships/image" Target="../media/image22.png"/><Relationship Id="rId9" Type="http://schemas.microsoft.com/office/2007/relationships/hdphoto" Target="../media/hdphoto13.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7"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27.png"/><Relationship Id="rId7" Type="http://schemas.microsoft.com/office/2007/relationships/hdphoto" Target="../media/hdphoto18.wdp"/><Relationship Id="rId2" Type="http://schemas.openxmlformats.org/officeDocument/2006/relationships/image" Target="../media/image17.png"/><Relationship Id="rId1" Type="http://schemas.openxmlformats.org/officeDocument/2006/relationships/slideLayout" Target="../slideLayouts/slideLayout9.xml"/><Relationship Id="rId6" Type="http://schemas.microsoft.com/office/2007/relationships/hdphoto" Target="../media/hdphoto17.wdp"/><Relationship Id="rId5" Type="http://schemas.microsoft.com/office/2007/relationships/hdphoto" Target="../media/hdphoto16.wdp"/><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 Id="rId9" Type="http://schemas.microsoft.com/office/2007/relationships/hdphoto" Target="../media/hdphoto5.wdp"/></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png"/><Relationship Id="rId1" Type="http://schemas.openxmlformats.org/officeDocument/2006/relationships/slideLayout" Target="../slideLayouts/slideLayout1.xml"/><Relationship Id="rId5" Type="http://schemas.microsoft.com/office/2007/relationships/hdphoto" Target="../media/hdphoto22.wdp"/><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9.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9.xml"/><Relationship Id="rId5" Type="http://schemas.microsoft.com/office/2007/relationships/hdphoto" Target="../media/hdphoto8.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BE8217-8760-4D3B-A9E2-3B3779B8A853}"/>
              </a:ext>
            </a:extLst>
          </p:cNvPr>
          <p:cNvSpPr txBox="1"/>
          <p:nvPr/>
        </p:nvSpPr>
        <p:spPr>
          <a:xfrm>
            <a:off x="530019" y="1479804"/>
            <a:ext cx="5947038"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Bố đã dặn bạn nhỏ học hành chăm chỉ để ngày qua vẫn còn.</a:t>
            </a:r>
          </a:p>
        </p:txBody>
      </p:sp>
      <p:sp>
        <p:nvSpPr>
          <p:cNvPr id="3" name="TextBox 2">
            <a:extLst>
              <a:ext uri="{FF2B5EF4-FFF2-40B4-BE49-F238E27FC236}">
                <a16:creationId xmlns:a16="http://schemas.microsoft.com/office/drawing/2014/main" xmlns="" id="{816071DC-B131-2D45-8C63-61A27880C1EE}"/>
              </a:ext>
            </a:extLst>
          </p:cNvPr>
          <p:cNvSpPr txBox="1"/>
          <p:nvPr/>
        </p:nvSpPr>
        <p:spPr>
          <a:xfrm>
            <a:off x="471408" y="604803"/>
            <a:ext cx="5947038" cy="778675"/>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3. </a:t>
            </a:r>
            <a:r>
              <a:rPr lang="vi-VN" sz="1600" dirty="0">
                <a:latin typeface="UTM Avo" panose="02040603050506020204" pitchFamily="18" charset="0"/>
              </a:rPr>
              <a:t>Trong khổ thơ cuối, bố dặn bạn nhỏ điều gì để “ngày qua vẫn còn”?</a:t>
            </a:r>
          </a:p>
        </p:txBody>
      </p:sp>
      <p:grpSp>
        <p:nvGrpSpPr>
          <p:cNvPr id="4" name="Group 3">
            <a:extLst>
              <a:ext uri="{FF2B5EF4-FFF2-40B4-BE49-F238E27FC236}">
                <a16:creationId xmlns:a16="http://schemas.microsoft.com/office/drawing/2014/main" xmlns="" id="{5E542E34-B24D-DD4E-9FEE-BD7EB7AD7998}"/>
              </a:ext>
            </a:extLst>
          </p:cNvPr>
          <p:cNvGrpSpPr/>
          <p:nvPr/>
        </p:nvGrpSpPr>
        <p:grpSpPr>
          <a:xfrm rot="21318935">
            <a:off x="225642" y="2169869"/>
            <a:ext cx="1029761" cy="1524861"/>
            <a:chOff x="-303941" y="2064247"/>
            <a:chExt cx="1029761" cy="1524861"/>
          </a:xfrm>
        </p:grpSpPr>
        <p:pic>
          <p:nvPicPr>
            <p:cNvPr id="5" name="Picture 2" descr="Question icons - 42 Free Question icons | Download PNG &amp; SVG">
              <a:extLst>
                <a:ext uri="{FF2B5EF4-FFF2-40B4-BE49-F238E27FC236}">
                  <a16:creationId xmlns:a16="http://schemas.microsoft.com/office/drawing/2014/main" xmlns="" id="{51A20DFD-5D75-2041-BE44-D12533BACAE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94960">
              <a:off x="-160439" y="2064247"/>
              <a:ext cx="886259" cy="88625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E02653B3-BEFE-F442-918C-65CC456B2B41}"/>
                </a:ext>
              </a:extLst>
            </p:cNvPr>
            <p:cNvSpPr/>
            <p:nvPr/>
          </p:nvSpPr>
          <p:spPr>
            <a:xfrm>
              <a:off x="-303941" y="2905714"/>
              <a:ext cx="656007" cy="6833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TextBox 6">
            <a:extLst>
              <a:ext uri="{FF2B5EF4-FFF2-40B4-BE49-F238E27FC236}">
                <a16:creationId xmlns:a16="http://schemas.microsoft.com/office/drawing/2014/main" xmlns="" id="{D882932C-C682-1944-A126-1AAC4927D4E7}"/>
              </a:ext>
            </a:extLst>
          </p:cNvPr>
          <p:cNvSpPr txBox="1"/>
          <p:nvPr/>
        </p:nvSpPr>
        <p:spPr>
          <a:xfrm>
            <a:off x="1337311" y="2398958"/>
            <a:ext cx="5392001" cy="409343"/>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Bài thơ giúp em nhận ra điều gì về thời gian?</a:t>
            </a:r>
          </a:p>
        </p:txBody>
      </p:sp>
      <p:sp>
        <p:nvSpPr>
          <p:cNvPr id="8" name="TextBox 7">
            <a:extLst>
              <a:ext uri="{FF2B5EF4-FFF2-40B4-BE49-F238E27FC236}">
                <a16:creationId xmlns:a16="http://schemas.microsoft.com/office/drawing/2014/main" xmlns="" id="{67915189-0D3F-E140-8527-A7DCCD111DAA}"/>
              </a:ext>
            </a:extLst>
          </p:cNvPr>
          <p:cNvSpPr txBox="1"/>
          <p:nvPr/>
        </p:nvSpPr>
        <p:spPr>
          <a:xfrm>
            <a:off x="628269" y="2977551"/>
            <a:ext cx="5790177"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Thời gian trôi qua rất nhanh, nhưng nó sẽ ở lại mãi mãi nếu chúng ta biết tận dụng để làm việc tốt.</a:t>
            </a:r>
          </a:p>
        </p:txBody>
      </p:sp>
    </p:spTree>
    <p:extLst>
      <p:ext uri="{BB962C8B-B14F-4D97-AF65-F5344CB8AC3E}">
        <p14:creationId xmlns:p14="http://schemas.microsoft.com/office/powerpoint/2010/main" val="20478731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8" presetClass="emph" presetSubtype="0" fill="hold" nodeType="withEffect" p14:presetBounceEnd="50000">
                                      <p:stCondLst>
                                        <p:cond delay="0"/>
                                      </p:stCondLst>
                                      <p:childTnLst>
                                        <p:animRot by="2700000" p14:bounceEnd="50000">
                                          <p:cBhvr>
                                            <p:cTn id="18" dur="500" fill="hold"/>
                                            <p:tgtEl>
                                              <p:spTgt spid="4"/>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8" presetClass="emph" presetSubtype="0" fill="hold" nodeType="withEffect">
                                      <p:stCondLst>
                                        <p:cond delay="0"/>
                                      </p:stCondLst>
                                      <p:childTnLst>
                                        <p:animRot by="2700000">
                                          <p:cBhvr>
                                            <p:cTn id="18" dur="500" fill="hold"/>
                                            <p:tgtEl>
                                              <p:spTgt spid="4"/>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7B3502-F58A-46C0-88F8-3DE26F98CD3F}"/>
              </a:ext>
            </a:extLst>
          </p:cNvPr>
          <p:cNvSpPr txBox="1"/>
          <p:nvPr/>
        </p:nvSpPr>
        <p:spPr>
          <a:xfrm>
            <a:off x="1208302" y="410490"/>
            <a:ext cx="515551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Học thuộc lòng 2 khổ thơ em thích </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25995" y="440535"/>
            <a:ext cx="582308" cy="525172"/>
          </a:xfrm>
          <a:prstGeom prst="rect">
            <a:avLst/>
          </a:prstGeom>
        </p:spPr>
      </p:pic>
      <p:sp>
        <p:nvSpPr>
          <p:cNvPr id="4" name="TextBox 3">
            <a:extLst>
              <a:ext uri="{FF2B5EF4-FFF2-40B4-BE49-F238E27FC236}">
                <a16:creationId xmlns:a16="http://schemas.microsoft.com/office/drawing/2014/main" xmlns="" id="{1E4C5348-1684-8344-B9D4-C1CD709EE398}"/>
              </a:ext>
            </a:extLst>
          </p:cNvPr>
          <p:cNvSpPr txBox="1"/>
          <p:nvPr/>
        </p:nvSpPr>
        <p:spPr>
          <a:xfrm>
            <a:off x="762722" y="765304"/>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45828F07-CB9D-CF43-A32C-AE53B9EBEB61}"/>
              </a:ext>
            </a:extLst>
          </p:cNvPr>
          <p:cNvSpPr txBox="1"/>
          <p:nvPr/>
        </p:nvSpPr>
        <p:spPr>
          <a:xfrm>
            <a:off x="332078" y="1167741"/>
            <a:ext cx="6331966" cy="3785652"/>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Em cầm tờ lịch cũ 	             - Ngày hôm qua ở lại </a:t>
            </a:r>
          </a:p>
          <a:p>
            <a:pPr marL="266700" algn="just">
              <a:lnSpc>
                <a:spcPct val="150000"/>
              </a:lnSpc>
            </a:pPr>
            <a:r>
              <a:rPr lang="vi-VN" sz="1600" dirty="0">
                <a:latin typeface="UTM Avo" panose="02040603050506020204" pitchFamily="18" charset="0"/>
              </a:rPr>
              <a:t>- Ngày hôm qua đâu rồi?             </a:t>
            </a:r>
            <a:r>
              <a:rPr lang="en-US" sz="1600" smtClean="0">
                <a:latin typeface="UTM Avo" panose="02040603050506020204" pitchFamily="18" charset="0"/>
              </a:rPr>
              <a:t>      </a:t>
            </a:r>
            <a:r>
              <a:rPr lang="vi-VN" sz="1600" smtClean="0">
                <a:latin typeface="UTM Avo" panose="02040603050506020204" pitchFamily="18" charset="0"/>
              </a:rPr>
              <a:t>Trong </a:t>
            </a:r>
            <a:r>
              <a:rPr lang="vi-VN" sz="1600" dirty="0">
                <a:latin typeface="UTM Avo" panose="02040603050506020204" pitchFamily="18" charset="0"/>
              </a:rPr>
              <a:t>hạt lúa mẹ trồng</a:t>
            </a:r>
          </a:p>
          <a:p>
            <a:pPr marL="266700" algn="just">
              <a:lnSpc>
                <a:spcPct val="150000"/>
              </a:lnSpc>
            </a:pPr>
            <a:r>
              <a:rPr lang="vi-VN" sz="1600" dirty="0">
                <a:latin typeface="UTM Avo" panose="02040603050506020204" pitchFamily="18" charset="0"/>
              </a:rPr>
              <a:t>Ra ngoài sân hỏi bố	             Cánh đồng chờ </a:t>
            </a:r>
            <a:r>
              <a:rPr lang="vi-VN" sz="1600" dirty="0" smtClean="0">
                <a:latin typeface="UTM Avo" panose="02040603050506020204" pitchFamily="18" charset="0"/>
              </a:rPr>
              <a:t>gặ</a:t>
            </a:r>
            <a:r>
              <a:rPr lang="en-US" sz="1600" dirty="0" smtClean="0">
                <a:latin typeface="UTM Avo" panose="02040603050506020204" pitchFamily="18" charset="0"/>
              </a:rPr>
              <a:t>t</a:t>
            </a:r>
            <a:r>
              <a:rPr lang="vi-VN" sz="1600" dirty="0" smtClean="0">
                <a:latin typeface="UTM Avo" panose="02040603050506020204" pitchFamily="18" charset="0"/>
              </a:rPr>
              <a:t> </a:t>
            </a:r>
            <a:r>
              <a:rPr lang="vi-VN" sz="1600" dirty="0">
                <a:latin typeface="UTM Avo" panose="02040603050506020204" pitchFamily="18" charset="0"/>
              </a:rPr>
              <a:t>hái</a:t>
            </a:r>
          </a:p>
          <a:p>
            <a:pPr marL="266700" algn="just">
              <a:lnSpc>
                <a:spcPct val="150000"/>
              </a:lnSpc>
            </a:pPr>
            <a:r>
              <a:rPr lang="vi-VN" sz="1600" dirty="0">
                <a:latin typeface="UTM Avo" panose="02040603050506020204" pitchFamily="18" charset="0"/>
              </a:rPr>
              <a:t>Xoa đầu em bố cười.	             Chín vàng màu ước mong.</a:t>
            </a:r>
          </a:p>
          <a:p>
            <a:pPr marL="266700" algn="just">
              <a:lnSpc>
                <a:spcPct val="150000"/>
              </a:lnSpc>
            </a:pPr>
            <a:endParaRPr lang="vi-VN" sz="1600" dirty="0">
              <a:latin typeface="UTM Avo" panose="02040603050506020204" pitchFamily="18" charset="0"/>
            </a:endParaRPr>
          </a:p>
          <a:p>
            <a:pPr marL="266700" algn="just">
              <a:lnSpc>
                <a:spcPct val="150000"/>
              </a:lnSpc>
            </a:pPr>
            <a:r>
              <a:rPr lang="vi-VN" sz="1600" dirty="0">
                <a:latin typeface="UTM Avo" panose="02040603050506020204" pitchFamily="18" charset="0"/>
              </a:rPr>
              <a:t>- Ngày hôm qua ở lại	             - Ngày hôm qua ở lại </a:t>
            </a:r>
          </a:p>
          <a:p>
            <a:pPr marL="266700" algn="just">
              <a:lnSpc>
                <a:spcPct val="150000"/>
              </a:lnSpc>
            </a:pPr>
            <a:r>
              <a:rPr lang="vi-VN" sz="1600" dirty="0">
                <a:latin typeface="UTM Avo" panose="02040603050506020204" pitchFamily="18" charset="0"/>
              </a:rPr>
              <a:t>Trên cành hoa trong vườn           Trong vở hồng của con</a:t>
            </a:r>
          </a:p>
          <a:p>
            <a:pPr marL="266700" algn="just">
              <a:lnSpc>
                <a:spcPct val="150000"/>
              </a:lnSpc>
            </a:pPr>
            <a:r>
              <a:rPr lang="vi-VN" sz="1600" dirty="0">
                <a:latin typeface="UTM Avo" panose="02040603050506020204" pitchFamily="18" charset="0"/>
              </a:rPr>
              <a:t>Nụ hồng lớn lên mãi 	            Con học hành chăm chỉ</a:t>
            </a:r>
          </a:p>
          <a:p>
            <a:pPr marL="266700" algn="just">
              <a:lnSpc>
                <a:spcPct val="150000"/>
              </a:lnSpc>
            </a:pPr>
            <a:r>
              <a:rPr lang="vi-VN" sz="1600" dirty="0">
                <a:latin typeface="UTM Avo" panose="02040603050506020204" pitchFamily="18" charset="0"/>
              </a:rPr>
              <a:t>Đợi đến ngày toả hương.            Là ngày qua vẫn còn.</a:t>
            </a: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pic>
        <p:nvPicPr>
          <p:cNvPr id="6" name="Picture 5">
            <a:extLst>
              <a:ext uri="{FF2B5EF4-FFF2-40B4-BE49-F238E27FC236}">
                <a16:creationId xmlns:a16="http://schemas.microsoft.com/office/drawing/2014/main" xmlns="" id="{4184C915-0402-5546-AC46-AA0EAA16D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4" y="1270682"/>
            <a:ext cx="304770" cy="288000"/>
          </a:xfrm>
          <a:prstGeom prst="rect">
            <a:avLst/>
          </a:prstGeom>
        </p:spPr>
      </p:pic>
      <p:pic>
        <p:nvPicPr>
          <p:cNvPr id="7" name="Picture 6">
            <a:extLst>
              <a:ext uri="{FF2B5EF4-FFF2-40B4-BE49-F238E27FC236}">
                <a16:creationId xmlns:a16="http://schemas.microsoft.com/office/drawing/2014/main" xmlns="" id="{E7FC4ADA-7FA8-924F-9230-5BD9B38F9B45}"/>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7074" y="3084019"/>
            <a:ext cx="288000" cy="288000"/>
          </a:xfrm>
          <a:prstGeom prst="rect">
            <a:avLst/>
          </a:prstGeom>
        </p:spPr>
      </p:pic>
      <p:pic>
        <p:nvPicPr>
          <p:cNvPr id="8" name="Picture 7">
            <a:extLst>
              <a:ext uri="{FF2B5EF4-FFF2-40B4-BE49-F238E27FC236}">
                <a16:creationId xmlns:a16="http://schemas.microsoft.com/office/drawing/2014/main" xmlns="" id="{09B645C1-3F29-F944-BA77-52194FC748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5595" y="1270682"/>
            <a:ext cx="288000" cy="288000"/>
          </a:xfrm>
          <a:prstGeom prst="rect">
            <a:avLst/>
          </a:prstGeom>
        </p:spPr>
      </p:pic>
      <p:grpSp>
        <p:nvGrpSpPr>
          <p:cNvPr id="9" name="Group 8">
            <a:extLst>
              <a:ext uri="{FF2B5EF4-FFF2-40B4-BE49-F238E27FC236}">
                <a16:creationId xmlns:a16="http://schemas.microsoft.com/office/drawing/2014/main" xmlns="" id="{03C8F449-EC21-C748-8122-B53CEAD9EB17}"/>
              </a:ext>
            </a:extLst>
          </p:cNvPr>
          <p:cNvGrpSpPr/>
          <p:nvPr/>
        </p:nvGrpSpPr>
        <p:grpSpPr>
          <a:xfrm>
            <a:off x="3340823" y="2868155"/>
            <a:ext cx="395884" cy="646331"/>
            <a:chOff x="3371645" y="2868155"/>
            <a:chExt cx="395884" cy="646331"/>
          </a:xfrm>
        </p:grpSpPr>
        <p:sp>
          <p:nvSpPr>
            <p:cNvPr id="10" name="Oval 9">
              <a:extLst>
                <a:ext uri="{FF2B5EF4-FFF2-40B4-BE49-F238E27FC236}">
                  <a16:creationId xmlns:a16="http://schemas.microsoft.com/office/drawing/2014/main" xmlns="" id="{46BB40AF-1AB9-E943-97C7-AD857D335E4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xmlns="" id="{80C44C53-6160-4844-A8BB-C3C3C2DF7B57}"/>
                </a:ext>
              </a:extLst>
            </p:cNvPr>
            <p:cNvSpPr/>
            <p:nvPr/>
          </p:nvSpPr>
          <p:spPr>
            <a:xfrm rot="21163024">
              <a:off x="3371645" y="2868155"/>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381812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7B3502-F58A-46C0-88F8-3DE26F98CD3F}"/>
              </a:ext>
            </a:extLst>
          </p:cNvPr>
          <p:cNvSpPr txBox="1"/>
          <p:nvPr/>
        </p:nvSpPr>
        <p:spPr>
          <a:xfrm>
            <a:off x="1208302" y="410490"/>
            <a:ext cx="515551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Học thuộc lòng 2 khổ thơ em thích </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25995" y="440535"/>
            <a:ext cx="582308" cy="525172"/>
          </a:xfrm>
          <a:prstGeom prst="rect">
            <a:avLst/>
          </a:prstGeom>
        </p:spPr>
      </p:pic>
      <p:sp>
        <p:nvSpPr>
          <p:cNvPr id="4" name="TextBox 3">
            <a:extLst>
              <a:ext uri="{FF2B5EF4-FFF2-40B4-BE49-F238E27FC236}">
                <a16:creationId xmlns:a16="http://schemas.microsoft.com/office/drawing/2014/main" xmlns="" id="{1E4C5348-1684-8344-B9D4-C1CD709EE398}"/>
              </a:ext>
            </a:extLst>
          </p:cNvPr>
          <p:cNvSpPr txBox="1"/>
          <p:nvPr/>
        </p:nvSpPr>
        <p:spPr>
          <a:xfrm>
            <a:off x="762722" y="765304"/>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45828F07-CB9D-CF43-A32C-AE53B9EBEB61}"/>
              </a:ext>
            </a:extLst>
          </p:cNvPr>
          <p:cNvSpPr txBox="1"/>
          <p:nvPr/>
        </p:nvSpPr>
        <p:spPr>
          <a:xfrm>
            <a:off x="332078" y="1167741"/>
            <a:ext cx="6331966" cy="4154984"/>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Em cầm </a:t>
            </a:r>
            <a:r>
              <a:rPr lang="en-US" sz="1600" dirty="0" smtClean="0">
                <a:latin typeface="UTM Avo" panose="02040603050506020204" pitchFamily="18" charset="0"/>
              </a:rPr>
              <a:t>……………..</a:t>
            </a:r>
            <a:r>
              <a:rPr lang="vi-VN" sz="1600" dirty="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      </a:t>
            </a:r>
            <a:r>
              <a:rPr lang="vi-VN" sz="1600" dirty="0">
                <a:latin typeface="UTM Avo" panose="02040603050506020204" pitchFamily="18" charset="0"/>
              </a:rPr>
              <a:t>- Ngày hôm </a:t>
            </a:r>
            <a:r>
              <a:rPr lang="vi-VN" sz="1600" dirty="0" smtClean="0">
                <a:latin typeface="UTM Avo" panose="02040603050506020204" pitchFamily="18" charset="0"/>
              </a:rPr>
              <a:t>qua</a:t>
            </a:r>
            <a:r>
              <a:rPr lang="en-US" sz="1600" dirty="0" smtClean="0">
                <a:latin typeface="UTM Avo" panose="02040603050506020204" pitchFamily="18" charset="0"/>
              </a:rPr>
              <a:t>…………</a:t>
            </a:r>
            <a:endParaRPr lang="vi-VN" sz="1600" dirty="0">
              <a:latin typeface="UTM Avo" panose="02040603050506020204" pitchFamily="18" charset="0"/>
            </a:endParaRPr>
          </a:p>
          <a:p>
            <a:pPr marL="266700" algn="just">
              <a:lnSpc>
                <a:spcPct val="150000"/>
              </a:lnSpc>
            </a:pPr>
            <a:r>
              <a:rPr lang="en-US" sz="1600" dirty="0" smtClean="0">
                <a:latin typeface="UTM Avo" panose="02040603050506020204" pitchFamily="18" charset="0"/>
              </a:rPr>
              <a:t>- </a:t>
            </a:r>
            <a:r>
              <a:rPr lang="vi-VN" sz="1600" dirty="0" smtClean="0">
                <a:latin typeface="UTM Avo" panose="02040603050506020204" pitchFamily="18" charset="0"/>
              </a:rPr>
              <a:t>Ngày </a:t>
            </a:r>
            <a:r>
              <a:rPr lang="vi-VN" sz="1600" dirty="0">
                <a:latin typeface="UTM Avo" panose="02040603050506020204" pitchFamily="18" charset="0"/>
              </a:rPr>
              <a:t>hôm </a:t>
            </a:r>
            <a:r>
              <a:rPr lang="vi-VN" sz="1600" dirty="0" smtClean="0">
                <a:latin typeface="UTM Avo" panose="02040603050506020204" pitchFamily="18" charset="0"/>
              </a:rPr>
              <a:t>qua</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Trong </a:t>
            </a:r>
            <a:r>
              <a:rPr lang="vi-VN" sz="1600" dirty="0">
                <a:latin typeface="UTM Avo" panose="02040603050506020204" pitchFamily="18" charset="0"/>
              </a:rPr>
              <a:t>hạt lúa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Ra ngoài sân </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Cánh đồng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Xoa đầu em </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 Chín vàng</a:t>
            </a:r>
            <a:r>
              <a:rPr lang="en-US" sz="1600" dirty="0" smtClean="0">
                <a:latin typeface="UTM Avo" panose="02040603050506020204" pitchFamily="18" charset="0"/>
              </a:rPr>
              <a:t>……………...</a:t>
            </a:r>
            <a:endParaRPr lang="vi-VN" sz="1600" dirty="0">
              <a:latin typeface="UTM Avo" panose="02040603050506020204" pitchFamily="18" charset="0"/>
            </a:endParaRPr>
          </a:p>
          <a:p>
            <a:pPr marL="266700" algn="just">
              <a:lnSpc>
                <a:spcPct val="150000"/>
              </a:lnSpc>
            </a:pPr>
            <a:endParaRPr lang="en-US" sz="1600" dirty="0" smtClean="0">
              <a:latin typeface="UTM Avo" panose="02040603050506020204" pitchFamily="18" charset="0"/>
            </a:endParaRPr>
          </a:p>
          <a:p>
            <a:pPr marL="266700" algn="just">
              <a:lnSpc>
                <a:spcPct val="150000"/>
              </a:lnSpc>
            </a:pPr>
            <a:r>
              <a:rPr lang="en-US" sz="1600" dirty="0" smtClean="0">
                <a:latin typeface="UTM Avo" panose="02040603050506020204" pitchFamily="18" charset="0"/>
              </a:rPr>
              <a:t>-</a:t>
            </a:r>
            <a:r>
              <a:rPr lang="vi-VN" sz="1600" dirty="0" smtClean="0">
                <a:latin typeface="UTM Avo" panose="02040603050506020204" pitchFamily="18" charset="0"/>
              </a:rPr>
              <a:t>Ngày </a:t>
            </a:r>
            <a:r>
              <a:rPr lang="vi-VN" sz="1600" dirty="0">
                <a:latin typeface="UTM Avo" panose="02040603050506020204" pitchFamily="18" charset="0"/>
              </a:rPr>
              <a:t>hôm qua </a:t>
            </a:r>
            <a:r>
              <a:rPr lang="en-US" sz="1600" dirty="0" smtClean="0">
                <a:latin typeface="UTM Avo" panose="02040603050506020204" pitchFamily="18" charset="0"/>
              </a:rPr>
              <a:t>……….</a:t>
            </a:r>
            <a:r>
              <a:rPr lang="vi-VN" sz="1600" dirty="0">
                <a:latin typeface="UTM Avo" panose="02040603050506020204" pitchFamily="18" charset="0"/>
              </a:rPr>
              <a:t>	             - Ngày hôm qua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Trên </a:t>
            </a:r>
            <a:r>
              <a:rPr lang="vi-VN" sz="1600" dirty="0">
                <a:latin typeface="UTM Avo" panose="02040603050506020204" pitchFamily="18" charset="0"/>
              </a:rPr>
              <a:t>cành hoa </a:t>
            </a:r>
            <a:r>
              <a:rPr lang="en-US" sz="1600" dirty="0" smtClean="0">
                <a:latin typeface="UTM Avo" panose="02040603050506020204" pitchFamily="18" charset="0"/>
              </a:rPr>
              <a:t>………………                      </a:t>
            </a:r>
            <a:r>
              <a:rPr lang="vi-VN" sz="1600" dirty="0" smtClean="0">
                <a:latin typeface="UTM Avo" panose="02040603050506020204" pitchFamily="18" charset="0"/>
              </a:rPr>
              <a:t>Trong </a:t>
            </a:r>
            <a:r>
              <a:rPr lang="vi-VN" sz="1600" dirty="0">
                <a:latin typeface="UTM Avo" panose="02040603050506020204" pitchFamily="18" charset="0"/>
              </a:rPr>
              <a:t>vở </a:t>
            </a:r>
            <a:r>
              <a:rPr lang="vi-VN" sz="1600" dirty="0" smtClean="0">
                <a:latin typeface="UTM Avo" panose="02040603050506020204" pitchFamily="18" charset="0"/>
              </a:rPr>
              <a:t>hồng</a:t>
            </a:r>
            <a:r>
              <a:rPr lang="en-US" sz="1600" dirty="0" smtClean="0">
                <a:latin typeface="UTM Avo" panose="02040603050506020204" pitchFamily="18" charset="0"/>
              </a:rPr>
              <a:t>…………</a:t>
            </a:r>
            <a:r>
              <a:rPr lang="vi-VN" sz="1600" dirty="0" smtClean="0">
                <a:latin typeface="UTM Avo" panose="02040603050506020204" pitchFamily="18" charset="0"/>
              </a:rPr>
              <a:t> </a:t>
            </a:r>
            <a:endParaRPr lang="en-US" sz="1600" dirty="0" smtClean="0">
              <a:latin typeface="UTM Avo" panose="02040603050506020204" pitchFamily="18" charset="0"/>
            </a:endParaRPr>
          </a:p>
          <a:p>
            <a:pPr marL="266700" algn="just">
              <a:lnSpc>
                <a:spcPct val="150000"/>
              </a:lnSpc>
            </a:pPr>
            <a:r>
              <a:rPr lang="vi-VN" sz="1600" dirty="0" smtClean="0">
                <a:latin typeface="UTM Avo" panose="02040603050506020204" pitchFamily="18" charset="0"/>
              </a:rPr>
              <a:t>Nụ </a:t>
            </a:r>
            <a:r>
              <a:rPr lang="vi-VN" sz="1600" dirty="0">
                <a:latin typeface="UTM Avo" panose="02040603050506020204" pitchFamily="18" charset="0"/>
              </a:rPr>
              <a:t>hồng </a:t>
            </a:r>
            <a:r>
              <a:rPr lang="en-US" sz="1600" dirty="0" smtClean="0">
                <a:latin typeface="UTM Avo" panose="02040603050506020204" pitchFamily="18" charset="0"/>
              </a:rPr>
              <a:t>………………</a:t>
            </a:r>
            <a:r>
              <a:rPr lang="vi-VN" sz="1600" dirty="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Con </a:t>
            </a:r>
            <a:r>
              <a:rPr lang="vi-VN" sz="1600" dirty="0">
                <a:latin typeface="UTM Avo" panose="02040603050506020204" pitchFamily="18" charset="0"/>
              </a:rPr>
              <a:t>học hành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Đợi </a:t>
            </a:r>
            <a:r>
              <a:rPr lang="vi-VN" sz="1600" dirty="0">
                <a:latin typeface="UTM Avo" panose="02040603050506020204" pitchFamily="18" charset="0"/>
              </a:rPr>
              <a:t>đến </a:t>
            </a:r>
            <a:r>
              <a:rPr lang="vi-VN" sz="1600" dirty="0" smtClean="0">
                <a:latin typeface="UTM Avo" panose="02040603050506020204" pitchFamily="18" charset="0"/>
              </a:rPr>
              <a:t>ngày</a:t>
            </a:r>
            <a:r>
              <a:rPr lang="en-US" sz="1600" dirty="0" smtClean="0">
                <a:latin typeface="UTM Avo" panose="02040603050506020204" pitchFamily="18" charset="0"/>
              </a:rPr>
              <a:t>…………..                 </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Là </a:t>
            </a:r>
            <a:r>
              <a:rPr lang="vi-VN" sz="1600" dirty="0">
                <a:latin typeface="UTM Avo" panose="02040603050506020204" pitchFamily="18" charset="0"/>
              </a:rPr>
              <a:t>ngày </a:t>
            </a:r>
            <a:r>
              <a:rPr lang="vi-VN" sz="1600" dirty="0" smtClean="0">
                <a:latin typeface="UTM Avo" panose="02040603050506020204" pitchFamily="18" charset="0"/>
              </a:rPr>
              <a:t>qua</a:t>
            </a:r>
            <a:r>
              <a:rPr lang="en-US" sz="1600" dirty="0" smtClean="0">
                <a:latin typeface="UTM Avo" panose="02040603050506020204" pitchFamily="18" charset="0"/>
              </a:rPr>
              <a:t>…………….</a:t>
            </a:r>
            <a:r>
              <a:rPr lang="vi-VN" sz="1600" dirty="0" smtClean="0">
                <a:latin typeface="UTM Avo" panose="02040603050506020204" pitchFamily="18" charset="0"/>
              </a:rPr>
              <a:t>.</a:t>
            </a:r>
            <a:endParaRPr lang="vi-VN" sz="1600" dirty="0">
              <a:latin typeface="UTM Avo" panose="02040603050506020204" pitchFamily="18" charset="0"/>
            </a:endParaRP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pic>
        <p:nvPicPr>
          <p:cNvPr id="6" name="Picture 5">
            <a:extLst>
              <a:ext uri="{FF2B5EF4-FFF2-40B4-BE49-F238E27FC236}">
                <a16:creationId xmlns:a16="http://schemas.microsoft.com/office/drawing/2014/main" xmlns="" id="{4184C915-0402-5546-AC46-AA0EAA16D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4" y="1270682"/>
            <a:ext cx="304770" cy="288000"/>
          </a:xfrm>
          <a:prstGeom prst="rect">
            <a:avLst/>
          </a:prstGeom>
        </p:spPr>
      </p:pic>
      <p:pic>
        <p:nvPicPr>
          <p:cNvPr id="7" name="Picture 6">
            <a:extLst>
              <a:ext uri="{FF2B5EF4-FFF2-40B4-BE49-F238E27FC236}">
                <a16:creationId xmlns:a16="http://schemas.microsoft.com/office/drawing/2014/main" xmlns="" id="{E7FC4ADA-7FA8-924F-9230-5BD9B38F9B45}"/>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7074" y="3084019"/>
            <a:ext cx="288000" cy="288000"/>
          </a:xfrm>
          <a:prstGeom prst="rect">
            <a:avLst/>
          </a:prstGeom>
        </p:spPr>
      </p:pic>
      <p:pic>
        <p:nvPicPr>
          <p:cNvPr id="8" name="Picture 7">
            <a:extLst>
              <a:ext uri="{FF2B5EF4-FFF2-40B4-BE49-F238E27FC236}">
                <a16:creationId xmlns:a16="http://schemas.microsoft.com/office/drawing/2014/main" xmlns="" id="{09B645C1-3F29-F944-BA77-52194FC748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8061" y="1270682"/>
            <a:ext cx="288000" cy="288000"/>
          </a:xfrm>
          <a:prstGeom prst="rect">
            <a:avLst/>
          </a:prstGeom>
        </p:spPr>
      </p:pic>
      <p:grpSp>
        <p:nvGrpSpPr>
          <p:cNvPr id="9" name="Group 8">
            <a:extLst>
              <a:ext uri="{FF2B5EF4-FFF2-40B4-BE49-F238E27FC236}">
                <a16:creationId xmlns:a16="http://schemas.microsoft.com/office/drawing/2014/main" xmlns="" id="{03C8F449-EC21-C748-8122-B53CEAD9EB17}"/>
              </a:ext>
            </a:extLst>
          </p:cNvPr>
          <p:cNvGrpSpPr/>
          <p:nvPr/>
        </p:nvGrpSpPr>
        <p:grpSpPr>
          <a:xfrm>
            <a:off x="3371645" y="2868155"/>
            <a:ext cx="395884" cy="646331"/>
            <a:chOff x="3371645" y="2868155"/>
            <a:chExt cx="395884" cy="646331"/>
          </a:xfrm>
        </p:grpSpPr>
        <p:sp>
          <p:nvSpPr>
            <p:cNvPr id="10" name="Oval 9">
              <a:extLst>
                <a:ext uri="{FF2B5EF4-FFF2-40B4-BE49-F238E27FC236}">
                  <a16:creationId xmlns:a16="http://schemas.microsoft.com/office/drawing/2014/main" xmlns="" id="{46BB40AF-1AB9-E943-97C7-AD857D335E4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xmlns="" id="{80C44C53-6160-4844-A8BB-C3C3C2DF7B57}"/>
                </a:ext>
              </a:extLst>
            </p:cNvPr>
            <p:cNvSpPr/>
            <p:nvPr/>
          </p:nvSpPr>
          <p:spPr>
            <a:xfrm rot="21163024">
              <a:off x="3371645" y="2868155"/>
              <a:ext cx="380233" cy="646331"/>
            </a:xfrm>
            <a:prstGeom prst="rect">
              <a:avLst/>
            </a:prstGeom>
          </p:spPr>
          <p:txBody>
            <a:bodyPr wrap="none">
              <a:spAutoFit/>
            </a:bodyPr>
            <a:lstStyle/>
            <a:p>
              <a:pPr algn="ctr"/>
              <a:r>
                <a:rPr lang="x-none" sz="3600" b="1" i="1" dirty="0" smtClean="0">
                  <a:solidFill>
                    <a:schemeClr val="accent2"/>
                  </a:solidFill>
                  <a:latin typeface="UTM Charlotte" panose="02040603050506020204" pitchFamily="18" charset="0"/>
                </a:rPr>
                <a:t>4</a:t>
              </a:r>
              <a:endParaRPr lang="x-none" sz="3600" b="1" i="1" dirty="0">
                <a:solidFill>
                  <a:schemeClr val="accent2"/>
                </a:solidFill>
                <a:latin typeface="UTM Charlotte" panose="02040603050506020204" pitchFamily="18" charset="0"/>
              </a:endParaRPr>
            </a:p>
          </p:txBody>
        </p:sp>
      </p:grpSp>
    </p:spTree>
    <p:extLst>
      <p:ext uri="{BB962C8B-B14F-4D97-AF65-F5344CB8AC3E}">
        <p14:creationId xmlns:p14="http://schemas.microsoft.com/office/powerpoint/2010/main" val="26713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7B3502-F58A-46C0-88F8-3DE26F98CD3F}"/>
              </a:ext>
            </a:extLst>
          </p:cNvPr>
          <p:cNvSpPr txBox="1"/>
          <p:nvPr/>
        </p:nvSpPr>
        <p:spPr>
          <a:xfrm>
            <a:off x="1208302" y="410490"/>
            <a:ext cx="515551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Học thuộc lòng 2 khổ thơ em thích </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25995" y="440535"/>
            <a:ext cx="582308" cy="525172"/>
          </a:xfrm>
          <a:prstGeom prst="rect">
            <a:avLst/>
          </a:prstGeom>
        </p:spPr>
      </p:pic>
      <p:sp>
        <p:nvSpPr>
          <p:cNvPr id="4" name="TextBox 3">
            <a:extLst>
              <a:ext uri="{FF2B5EF4-FFF2-40B4-BE49-F238E27FC236}">
                <a16:creationId xmlns:a16="http://schemas.microsoft.com/office/drawing/2014/main" xmlns="" id="{1E4C5348-1684-8344-B9D4-C1CD709EE398}"/>
              </a:ext>
            </a:extLst>
          </p:cNvPr>
          <p:cNvSpPr txBox="1"/>
          <p:nvPr/>
        </p:nvSpPr>
        <p:spPr>
          <a:xfrm>
            <a:off x="762722" y="765304"/>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45828F07-CB9D-CF43-A32C-AE53B9EBEB61}"/>
              </a:ext>
            </a:extLst>
          </p:cNvPr>
          <p:cNvSpPr txBox="1"/>
          <p:nvPr/>
        </p:nvSpPr>
        <p:spPr>
          <a:xfrm>
            <a:off x="332078" y="1167741"/>
            <a:ext cx="6331966" cy="3785652"/>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Em </a:t>
            </a:r>
            <a:r>
              <a:rPr lang="en-US" sz="1600" dirty="0" smtClean="0">
                <a:latin typeface="UTM Avo" panose="02040603050506020204" pitchFamily="18" charset="0"/>
              </a:rPr>
              <a:t>………………..</a:t>
            </a:r>
            <a:r>
              <a:rPr lang="vi-VN" sz="1600" dirty="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      Ngày </a:t>
            </a:r>
            <a:r>
              <a:rPr lang="en-US" sz="1600" dirty="0" smtClean="0">
                <a:latin typeface="UTM Avo" panose="02040603050506020204" pitchFamily="18" charset="0"/>
              </a:rPr>
              <a:t>……………………...</a:t>
            </a:r>
            <a:endParaRPr lang="vi-VN" sz="1600" dirty="0">
              <a:latin typeface="UTM Avo" panose="02040603050506020204" pitchFamily="18" charset="0"/>
            </a:endParaRPr>
          </a:p>
          <a:p>
            <a:pPr marL="266700" algn="just">
              <a:lnSpc>
                <a:spcPct val="150000"/>
              </a:lnSpc>
            </a:pPr>
            <a:r>
              <a:rPr lang="en-US" sz="1600" dirty="0" smtClean="0">
                <a:latin typeface="UTM Avo" panose="02040603050506020204" pitchFamily="18" charset="0"/>
              </a:rPr>
              <a:t>- </a:t>
            </a:r>
            <a:r>
              <a:rPr lang="vi-VN" sz="1600" dirty="0" smtClean="0">
                <a:latin typeface="UTM Avo" panose="02040603050506020204" pitchFamily="18" charset="0"/>
              </a:rPr>
              <a:t>Ngày </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Trong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Ra </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Cánh đồng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Xoa </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 Chín </a:t>
            </a:r>
            <a:r>
              <a:rPr lang="en-US" sz="1600" dirty="0" smtClean="0">
                <a:latin typeface="UTM Avo" panose="02040603050506020204" pitchFamily="18" charset="0"/>
              </a:rPr>
              <a:t>……………...............</a:t>
            </a:r>
            <a:endParaRPr lang="vi-VN" sz="1600" dirty="0">
              <a:latin typeface="UTM Avo" panose="02040603050506020204" pitchFamily="18" charset="0"/>
            </a:endParaRPr>
          </a:p>
          <a:p>
            <a:pPr marL="266700" algn="just">
              <a:lnSpc>
                <a:spcPct val="150000"/>
              </a:lnSpc>
            </a:pPr>
            <a:endParaRPr lang="en-US" sz="1600" dirty="0" smtClean="0">
              <a:latin typeface="UTM Avo" panose="02040603050506020204" pitchFamily="18" charset="0"/>
            </a:endParaRPr>
          </a:p>
          <a:p>
            <a:pPr marL="266700" algn="just">
              <a:lnSpc>
                <a:spcPct val="150000"/>
              </a:lnSpc>
            </a:pPr>
            <a:r>
              <a:rPr lang="en-US" sz="1600" dirty="0" smtClean="0">
                <a:latin typeface="UTM Avo" panose="02040603050506020204" pitchFamily="18" charset="0"/>
              </a:rPr>
              <a:t>-</a:t>
            </a:r>
            <a:r>
              <a:rPr lang="vi-VN" sz="1600" dirty="0" smtClean="0">
                <a:latin typeface="UTM Avo" panose="02040603050506020204" pitchFamily="18" charset="0"/>
              </a:rPr>
              <a:t>Ngày </a:t>
            </a:r>
            <a:r>
              <a:rPr lang="en-US" sz="1600" dirty="0" smtClean="0">
                <a:latin typeface="UTM Avo" panose="02040603050506020204" pitchFamily="18" charset="0"/>
              </a:rPr>
              <a:t>……………</a:t>
            </a:r>
            <a:r>
              <a:rPr lang="vi-VN" sz="1600" dirty="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-Ngày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Trên </a:t>
            </a:r>
            <a:r>
              <a:rPr lang="en-US" sz="1600" dirty="0" smtClean="0">
                <a:latin typeface="UTM Avo" panose="02040603050506020204" pitchFamily="18" charset="0"/>
              </a:rPr>
              <a:t>………………                              </a:t>
            </a:r>
            <a:r>
              <a:rPr lang="vi-VN" sz="1600" dirty="0" smtClean="0">
                <a:latin typeface="UTM Avo" panose="02040603050506020204" pitchFamily="18" charset="0"/>
              </a:rPr>
              <a:t>Trong </a:t>
            </a:r>
            <a:r>
              <a:rPr lang="en-US" sz="1600" dirty="0" smtClean="0">
                <a:latin typeface="UTM Avo" panose="02040603050506020204" pitchFamily="18" charset="0"/>
              </a:rPr>
              <a:t>…………</a:t>
            </a:r>
            <a:r>
              <a:rPr lang="vi-VN" sz="1600" dirty="0" smtClean="0">
                <a:latin typeface="UTM Avo" panose="02040603050506020204" pitchFamily="18" charset="0"/>
              </a:rPr>
              <a:t>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Nụ  </a:t>
            </a:r>
            <a:r>
              <a:rPr lang="en-US" sz="1600" dirty="0" smtClean="0">
                <a:latin typeface="UTM Avo" panose="02040603050506020204" pitchFamily="18" charset="0"/>
              </a:rPr>
              <a:t>………………..</a:t>
            </a:r>
            <a:r>
              <a:rPr lang="vi-VN" sz="1600" dirty="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Con </a:t>
            </a:r>
            <a:r>
              <a:rPr lang="en-US" sz="1600" dirty="0" smtClean="0">
                <a:latin typeface="UTM Avo" panose="02040603050506020204" pitchFamily="18" charset="0"/>
              </a:rPr>
              <a:t>…………………………</a:t>
            </a:r>
          </a:p>
          <a:p>
            <a:pPr marL="266700" algn="just">
              <a:lnSpc>
                <a:spcPct val="150000"/>
              </a:lnSpc>
            </a:pPr>
            <a:r>
              <a:rPr lang="vi-VN" sz="1600" dirty="0" smtClean="0">
                <a:latin typeface="UTM Avo" panose="02040603050506020204" pitchFamily="18" charset="0"/>
              </a:rPr>
              <a:t>Đợi </a:t>
            </a:r>
            <a:r>
              <a:rPr lang="en-US" sz="1600" dirty="0" smtClean="0">
                <a:latin typeface="UTM Avo" panose="02040603050506020204" pitchFamily="18" charset="0"/>
              </a:rPr>
              <a:t>………………              </a:t>
            </a:r>
            <a:r>
              <a:rPr lang="vi-VN" sz="1600" dirty="0" smtClean="0">
                <a:latin typeface="UTM Avo" panose="02040603050506020204" pitchFamily="18" charset="0"/>
              </a:rPr>
              <a:t>          </a:t>
            </a:r>
            <a:r>
              <a:rPr lang="en-US" sz="1600" dirty="0" smtClean="0">
                <a:latin typeface="UTM Avo" panose="02040603050506020204" pitchFamily="18" charset="0"/>
              </a:rPr>
              <a:t>         </a:t>
            </a:r>
            <a:r>
              <a:rPr lang="vi-VN" sz="1600" dirty="0" smtClean="0">
                <a:latin typeface="UTM Avo" panose="02040603050506020204" pitchFamily="18" charset="0"/>
              </a:rPr>
              <a:t>Là </a:t>
            </a:r>
            <a:r>
              <a:rPr lang="en-US" sz="1600" dirty="0" smtClean="0">
                <a:latin typeface="UTM Avo" panose="02040603050506020204" pitchFamily="18" charset="0"/>
              </a:rPr>
              <a:t>…………………………..</a:t>
            </a:r>
            <a:endParaRPr lang="vi-VN" sz="1600" dirty="0">
              <a:latin typeface="UTM Avo" panose="02040603050506020204" pitchFamily="18" charset="0"/>
            </a:endParaRP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spTree>
    <p:extLst>
      <p:ext uri="{BB962C8B-B14F-4D97-AF65-F5344CB8AC3E}">
        <p14:creationId xmlns:p14="http://schemas.microsoft.com/office/powerpoint/2010/main" val="24988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7B3502-F58A-46C0-88F8-3DE26F98CD3F}"/>
              </a:ext>
            </a:extLst>
          </p:cNvPr>
          <p:cNvSpPr txBox="1"/>
          <p:nvPr/>
        </p:nvSpPr>
        <p:spPr>
          <a:xfrm>
            <a:off x="1208302" y="410490"/>
            <a:ext cx="515551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Học thuộc lòng 2 khổ thơ em thích </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25995" y="440535"/>
            <a:ext cx="582308" cy="525172"/>
          </a:xfrm>
          <a:prstGeom prst="rect">
            <a:avLst/>
          </a:prstGeom>
        </p:spPr>
      </p:pic>
      <p:sp>
        <p:nvSpPr>
          <p:cNvPr id="4" name="TextBox 3">
            <a:extLst>
              <a:ext uri="{FF2B5EF4-FFF2-40B4-BE49-F238E27FC236}">
                <a16:creationId xmlns:a16="http://schemas.microsoft.com/office/drawing/2014/main" xmlns="" id="{1E4C5348-1684-8344-B9D4-C1CD709EE398}"/>
              </a:ext>
            </a:extLst>
          </p:cNvPr>
          <p:cNvSpPr txBox="1"/>
          <p:nvPr/>
        </p:nvSpPr>
        <p:spPr>
          <a:xfrm>
            <a:off x="762722" y="765304"/>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614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1FE6FC5-8F58-EB4D-ABB8-445537F0A2E2}"/>
              </a:ext>
            </a:extLst>
          </p:cNvPr>
          <p:cNvGrpSpPr/>
          <p:nvPr/>
        </p:nvGrpSpPr>
        <p:grpSpPr>
          <a:xfrm>
            <a:off x="256893" y="1346588"/>
            <a:ext cx="3172107" cy="1707445"/>
            <a:chOff x="282690" y="1031335"/>
            <a:chExt cx="5891520" cy="2918737"/>
          </a:xfrm>
        </p:grpSpPr>
        <p:pic>
          <p:nvPicPr>
            <p:cNvPr id="4" name="Picture 3">
              <a:extLst>
                <a:ext uri="{FF2B5EF4-FFF2-40B4-BE49-F238E27FC236}">
                  <a16:creationId xmlns:a16="http://schemas.microsoft.com/office/drawing/2014/main" xmlns="" id="{BB203ED2-C739-464B-A37F-E9A416C5E4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284" b="40030" l="3626" r="56298">
                          <a14:foregroundMark x1="6298" y1="14476" x2="16794" y2="18168"/>
                          <a14:foregroundMark x1="16794" y1="18021" x2="45611" y2="18316"/>
                          <a14:foregroundMark x1="45611" y1="18316" x2="42939" y2="11965"/>
                          <a14:foregroundMark x1="42939" y1="11817" x2="11641" y2="19793"/>
                          <a14:foregroundMark x1="12977" y1="12999" x2="5344" y2="13294"/>
                          <a14:foregroundMark x1="10115" y1="13442" x2="18321" y2="14032"/>
                          <a14:foregroundMark x1="8015" y1="13885" x2="3626" y2="14771"/>
                          <a14:foregroundMark x1="39885" y1="12999" x2="49046" y2="20384"/>
                          <a14:foregroundMark x1="49046" y1="20384" x2="45038" y2="31167"/>
                          <a14:foregroundMark x1="45038" y1="31167" x2="45038" y2="30871"/>
                          <a14:foregroundMark x1="47328" y1="28951" x2="52099" y2="19202"/>
                          <a14:foregroundMark x1="52099" y1="19202" x2="49046" y2="12555"/>
                          <a14:foregroundMark x1="37023" y1="39734" x2="44656" y2="38552"/>
                          <a14:foregroundMark x1="38740" y1="39734" x2="46183" y2="39291"/>
                          <a14:foregroundMark x1="52481" y1="20975" x2="53626" y2="14328"/>
                          <a14:foregroundMark x1="54580" y1="20532" x2="56298" y2="21418"/>
                        </a14:backgroundRemoval>
                      </a14:imgEffect>
                      <a14:imgEffect>
                        <a14:sharpenSoften amount="30000"/>
                      </a14:imgEffect>
                      <a14:imgEffect>
                        <a14:brightnessContrast bright="8000" contrast="2000"/>
                      </a14:imgEffect>
                    </a14:imgLayer>
                  </a14:imgProps>
                </a:ext>
              </a:extLst>
            </a:blip>
            <a:srcRect r="38187" b="55286"/>
            <a:stretch/>
          </p:blipFill>
          <p:spPr>
            <a:xfrm>
              <a:off x="282690" y="1031335"/>
              <a:ext cx="2020158" cy="1888015"/>
            </a:xfrm>
            <a:prstGeom prst="rect">
              <a:avLst/>
            </a:prstGeom>
          </p:spPr>
        </p:pic>
        <p:pic>
          <p:nvPicPr>
            <p:cNvPr id="5" name="Picture 4">
              <a:extLst>
                <a:ext uri="{FF2B5EF4-FFF2-40B4-BE49-F238E27FC236}">
                  <a16:creationId xmlns:a16="http://schemas.microsoft.com/office/drawing/2014/main" xmlns="" id="{519A2D46-CADA-ED4C-9D45-65AB11AFCD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919" b="61448" l="46947" r="99237">
                          <a14:foregroundMark x1="46947" y1="34269" x2="46947" y2="34269"/>
                          <a14:foregroundMark x1="46947" y1="34269" x2="46947" y2="34269"/>
                          <a14:foregroundMark x1="89695" y1="26736" x2="91794" y2="17282"/>
                          <a14:foregroundMark x1="91794" y1="17282" x2="91985" y2="17282"/>
                          <a14:foregroundMark x1="91985" y1="16987" x2="81870" y2="17725"/>
                          <a14:foregroundMark x1="85687" y1="17430" x2="97901" y2="16248"/>
                          <a14:foregroundMark x1="97901" y1="16248" x2="96947" y2="14919"/>
                          <a14:foregroundMark x1="96947" y1="14771" x2="99618" y2="46086"/>
                          <a14:foregroundMark x1="99618" y1="46086" x2="95420" y2="55391"/>
                          <a14:foregroundMark x1="95420" y1="55391" x2="78626" y2="58789"/>
                          <a14:foregroundMark x1="78626" y1="58789" x2="68511" y2="56278"/>
                          <a14:foregroundMark x1="68511" y1="55982" x2="78626" y2="48006"/>
                          <a14:foregroundMark x1="78626" y1="48006" x2="78626" y2="47710"/>
                          <a14:foregroundMark x1="78626" y1="47563" x2="83397" y2="51846"/>
                          <a14:foregroundMark x1="79389" y1="49778" x2="71947" y2="38552"/>
                          <a14:foregroundMark x1="71947" y1="38405" x2="83969" y2="38700"/>
                          <a14:foregroundMark x1="83969" y1="38700" x2="86069" y2="42984"/>
                          <a14:foregroundMark x1="97328" y1="39143" x2="99427" y2="29099"/>
                          <a14:foregroundMark x1="99427" y1="29099" x2="97710" y2="18907"/>
                          <a14:foregroundMark x1="66412" y1="58789" x2="98473" y2="57459"/>
                          <a14:foregroundMark x1="96565" y1="57459" x2="69275" y2="60709"/>
                          <a14:foregroundMark x1="69275" y1="60709" x2="96756" y2="59084"/>
                          <a14:foregroundMark x1="96756" y1="59084" x2="96756" y2="59084"/>
                          <a14:foregroundMark x1="96565" y1="60118" x2="84160" y2="61448"/>
                          <a14:foregroundMark x1="84160" y1="61448" x2="79962" y2="60709"/>
                          <a14:foregroundMark x1="72137" y1="44756" x2="70038" y2="40473"/>
                        </a14:backgroundRemoval>
                      </a14:imgEffect>
                      <a14:imgEffect>
                        <a14:sharpenSoften amount="40000"/>
                      </a14:imgEffect>
                      <a14:imgEffect>
                        <a14:brightnessContrast bright="3000"/>
                      </a14:imgEffect>
                    </a14:imgLayer>
                  </a14:imgProps>
                </a:ext>
              </a:extLst>
            </a:blip>
            <a:srcRect l="45476" t="10235" b="39304"/>
            <a:stretch/>
          </p:blipFill>
          <p:spPr>
            <a:xfrm>
              <a:off x="4566313" y="1229215"/>
              <a:ext cx="1607897" cy="1922546"/>
            </a:xfrm>
            <a:prstGeom prst="rect">
              <a:avLst/>
            </a:prstGeom>
          </p:spPr>
        </p:pic>
        <p:pic>
          <p:nvPicPr>
            <p:cNvPr id="6" name="Picture 5">
              <a:extLst>
                <a:ext uri="{FF2B5EF4-FFF2-40B4-BE49-F238E27FC236}">
                  <a16:creationId xmlns:a16="http://schemas.microsoft.com/office/drawing/2014/main" xmlns="" id="{1EEED433-BC28-1E45-B5E2-80ADF0DB59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086" b="99261" l="9924" r="96756">
                          <a14:foregroundMark x1="24809" y1="46381" x2="33397" y2="85672"/>
                          <a14:foregroundMark x1="33397" y1="85524" x2="22328" y2="65879"/>
                          <a14:foregroundMark x1="22328" y1="65731" x2="22519" y2="57459"/>
                          <a14:foregroundMark x1="22519" y1="57312" x2="34542" y2="61152"/>
                          <a14:foregroundMark x1="34542" y1="61152" x2="35878" y2="67947"/>
                          <a14:foregroundMark x1="16031" y1="49631" x2="14122" y2="50665"/>
                          <a14:foregroundMark x1="60305" y1="94978" x2="76718" y2="94830"/>
                          <a14:foregroundMark x1="76718" y1="94830" x2="89504" y2="91876"/>
                          <a14:foregroundMark x1="89504" y1="91876" x2="89885" y2="91728"/>
                          <a14:foregroundMark x1="89885" y1="91581" x2="79771" y2="97046"/>
                          <a14:foregroundMark x1="79771" y1="97046" x2="55344" y2="98375"/>
                          <a14:foregroundMark x1="30725" y1="92319" x2="39313" y2="88774"/>
                          <a14:foregroundMark x1="29962" y1="57164" x2="36069" y2="53323"/>
                          <a14:foregroundMark x1="31870" y1="83309" x2="29198" y2="92614"/>
                          <a14:foregroundMark x1="29198" y1="92614" x2="37214" y2="92319"/>
                          <a14:foregroundMark x1="37214" y1="92171" x2="44466" y2="92467"/>
                          <a14:foregroundMark x1="16221" y1="64697" x2="16031" y2="70015"/>
                          <a14:foregroundMark x1="88168" y1="90547" x2="96756" y2="76366"/>
                          <a14:foregroundMark x1="95420" y1="77991" x2="95611" y2="99261"/>
                          <a14:foregroundMark x1="95611" y1="99261" x2="95229" y2="99114"/>
                          <a14:foregroundMark x1="76336" y1="89217" x2="76336" y2="76514"/>
                          <a14:foregroundMark x1="76336" y1="76514" x2="79962" y2="68242"/>
                          <a14:foregroundMark x1="79962" y1="68095" x2="73664" y2="73412"/>
                          <a14:foregroundMark x1="18130" y1="70753" x2="16031" y2="61448"/>
                          <a14:foregroundMark x1="16031" y1="61448" x2="16985" y2="59232"/>
                          <a14:backgroundMark x1="60305" y1="52142" x2="90458" y2="52290"/>
                        </a14:backgroundRemoval>
                      </a14:imgEffect>
                      <a14:imgEffect>
                        <a14:sharpenSoften amount="34000"/>
                      </a14:imgEffect>
                      <a14:imgEffect>
                        <a14:brightnessContrast bright="5000"/>
                      </a14:imgEffect>
                    </a14:imgLayer>
                  </a14:imgProps>
                </a:ext>
              </a:extLst>
            </a:blip>
            <a:srcRect t="43457"/>
            <a:stretch/>
          </p:blipFill>
          <p:spPr>
            <a:xfrm>
              <a:off x="1684146" y="1470309"/>
              <a:ext cx="3394473" cy="2479763"/>
            </a:xfrm>
            <a:prstGeom prst="rect">
              <a:avLst/>
            </a:prstGeom>
          </p:spPr>
        </p:pic>
      </p:grpSp>
      <p:sp>
        <p:nvSpPr>
          <p:cNvPr id="7" name="TextBox 6">
            <a:extLst>
              <a:ext uri="{FF2B5EF4-FFF2-40B4-BE49-F238E27FC236}">
                <a16:creationId xmlns:a16="http://schemas.microsoft.com/office/drawing/2014/main" xmlns="" id="{9EBACCBA-1B50-3F43-AC38-3374299C342B}"/>
              </a:ext>
            </a:extLst>
          </p:cNvPr>
          <p:cNvSpPr txBox="1"/>
          <p:nvPr/>
        </p:nvSpPr>
        <p:spPr>
          <a:xfrm>
            <a:off x="3429000" y="1395685"/>
            <a:ext cx="3078125" cy="1517338"/>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sym typeface="Wingdings" pitchFamily="2" charset="2"/>
              </a:rPr>
              <a:t> Từ chỉ người: mẹ, con, bạn nhỏ, …</a:t>
            </a:r>
          </a:p>
          <a:p>
            <a:pPr algn="just">
              <a:lnSpc>
                <a:spcPct val="150000"/>
              </a:lnSpc>
            </a:pPr>
            <a:r>
              <a:rPr lang="vi-VN" sz="1600" dirty="0">
                <a:solidFill>
                  <a:srgbClr val="FF0000"/>
                </a:solidFill>
                <a:latin typeface="UTM Avo" panose="02040603050506020204" pitchFamily="18" charset="0"/>
                <a:sym typeface="Wingdings" pitchFamily="2" charset="2"/>
              </a:rPr>
              <a:t> Từ chỉ sự vật: tờ lịch, lúa, quyển sách, hoa hồng, …</a:t>
            </a:r>
            <a:endParaRPr lang="vi-VN" sz="1600" dirty="0">
              <a:solidFill>
                <a:srgbClr val="FF0000"/>
              </a:solidFill>
              <a:latin typeface="UTM Avo" panose="02040603050506020204" pitchFamily="18" charset="0"/>
            </a:endParaRPr>
          </a:p>
        </p:txBody>
      </p:sp>
      <p:sp>
        <p:nvSpPr>
          <p:cNvPr id="8" name="TextBox 7">
            <a:extLst>
              <a:ext uri="{FF2B5EF4-FFF2-40B4-BE49-F238E27FC236}">
                <a16:creationId xmlns:a16="http://schemas.microsoft.com/office/drawing/2014/main" xmlns="" id="{8A1072C0-7CDA-3B41-9683-C01B2BFCAA3D}"/>
              </a:ext>
            </a:extLst>
          </p:cNvPr>
          <p:cNvSpPr txBox="1"/>
          <p:nvPr/>
        </p:nvSpPr>
        <p:spPr>
          <a:xfrm>
            <a:off x="315657" y="953660"/>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Dựa vào tranh minh hoạ bài đọc, tìm từ ngữ chỉ người, chỉ vật?</a:t>
            </a:r>
          </a:p>
        </p:txBody>
      </p:sp>
      <p:pic>
        <p:nvPicPr>
          <p:cNvPr id="9" name="Picture 8">
            <a:extLst>
              <a:ext uri="{FF2B5EF4-FFF2-40B4-BE49-F238E27FC236}">
                <a16:creationId xmlns:a16="http://schemas.microsoft.com/office/drawing/2014/main" xmlns="" id="{99BA426D-B5A3-E442-8C77-E8728BFC6BBF}"/>
              </a:ext>
            </a:extLst>
          </p:cNvPr>
          <p:cNvPicPr>
            <a:picLocks noChangeAspect="1"/>
          </p:cNvPicPr>
          <p:nvPr/>
        </p:nvPicPr>
        <p:blipFill>
          <a:blip r:embed="rId8">
            <a:clrChange>
              <a:clrFrom>
                <a:srgbClr val="FEFFFE"/>
              </a:clrFrom>
              <a:clrTo>
                <a:srgbClr val="FEFFFE">
                  <a:alpha val="0"/>
                </a:srgbClr>
              </a:clrTo>
            </a:clrChange>
            <a:extLst>
              <a:ext uri="{BEBA8EAE-BF5A-486C-A8C5-ECC9F3942E4B}">
                <a14:imgProps xmlns:a14="http://schemas.microsoft.com/office/drawing/2010/main">
                  <a14:imgLayer r:embed="rId9">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xmlns="" id="{620DAA4B-708D-44B7-90F2-7934B08BEBDD}"/>
              </a:ext>
            </a:extLst>
          </p:cNvPr>
          <p:cNvSpPr txBox="1"/>
          <p:nvPr/>
        </p:nvSpPr>
        <p:spPr>
          <a:xfrm>
            <a:off x="1218102" y="460493"/>
            <a:ext cx="2449772" cy="507831"/>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xmlns="" id="{555B0BEB-2CEA-4DEB-A3FC-80A1DD339C62}"/>
              </a:ext>
            </a:extLst>
          </p:cNvPr>
          <p:cNvSpPr txBox="1"/>
          <p:nvPr/>
        </p:nvSpPr>
        <p:spPr>
          <a:xfrm>
            <a:off x="357277" y="3056939"/>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Đặt 2 câu với các từ tìm được ở bài 1?</a:t>
            </a:r>
          </a:p>
        </p:txBody>
      </p:sp>
      <p:sp>
        <p:nvSpPr>
          <p:cNvPr id="12" name="TextBox 11">
            <a:extLst>
              <a:ext uri="{FF2B5EF4-FFF2-40B4-BE49-F238E27FC236}">
                <a16:creationId xmlns:a16="http://schemas.microsoft.com/office/drawing/2014/main" xmlns="" id="{7DA89577-11F7-42D0-9145-62F86A2C4AAD}"/>
              </a:ext>
            </a:extLst>
          </p:cNvPr>
          <p:cNvSpPr txBox="1"/>
          <p:nvPr/>
        </p:nvSpPr>
        <p:spPr>
          <a:xfrm>
            <a:off x="626180" y="3482047"/>
            <a:ext cx="5790177"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bạn nhỏ: Bạn nhỏ học tập chăm chỉ.</a:t>
            </a:r>
          </a:p>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hoa hồng: Hoa hồng toả hương thơm ngát.</a:t>
            </a:r>
            <a:endParaRPr lang="vi-VN" sz="1600"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left)">
                                      <p:cBhvr>
                                        <p:cTn id="3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1" grpId="0"/>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9CFADEBD-4F68-4644-BF01-7ACD3B97ADC6}"/>
              </a:ext>
            </a:extLst>
          </p:cNvPr>
          <p:cNvGrpSpPr/>
          <p:nvPr/>
        </p:nvGrpSpPr>
        <p:grpSpPr>
          <a:xfrm>
            <a:off x="337058" y="617893"/>
            <a:ext cx="1645932" cy="652905"/>
            <a:chOff x="337058" y="617893"/>
            <a:chExt cx="1645932" cy="652905"/>
          </a:xfrm>
        </p:grpSpPr>
        <p:sp>
          <p:nvSpPr>
            <p:cNvPr id="8" name="TextBox 7">
              <a:extLst>
                <a:ext uri="{FF2B5EF4-FFF2-40B4-BE49-F238E27FC236}">
                  <a16:creationId xmlns:a16="http://schemas.microsoft.com/office/drawing/2014/main" xmlns="" id="{FDA82707-8E22-495E-94C8-2AE33BA0E3D2}"/>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a:t>
              </a:r>
            </a:p>
          </p:txBody>
        </p:sp>
        <p:sp>
          <p:nvSpPr>
            <p:cNvPr id="9" name="TextBox 8">
              <a:extLst>
                <a:ext uri="{FF2B5EF4-FFF2-40B4-BE49-F238E27FC236}">
                  <a16:creationId xmlns:a16="http://schemas.microsoft.com/office/drawing/2014/main" xmlns="" id="{0C3491DF-AAFB-4C20-B152-26F9C2850FC1}"/>
                </a:ext>
              </a:extLst>
            </p:cNvPr>
            <p:cNvSpPr txBox="1"/>
            <p:nvPr/>
          </p:nvSpPr>
          <p:spPr>
            <a:xfrm>
              <a:off x="337058" y="624467"/>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2</a:t>
              </a:r>
            </a:p>
          </p:txBody>
        </p:sp>
      </p:grpSp>
      <p:sp>
        <p:nvSpPr>
          <p:cNvPr id="10" name="TextBox 9">
            <a:extLst>
              <a:ext uri="{FF2B5EF4-FFF2-40B4-BE49-F238E27FC236}">
                <a16:creationId xmlns:a16="http://schemas.microsoft.com/office/drawing/2014/main" xmlns="" id="{5851F146-A154-47C5-BA7E-895884266FEE}"/>
              </a:ext>
            </a:extLst>
          </p:cNvPr>
          <p:cNvSpPr txBox="1"/>
          <p:nvPr/>
        </p:nvSpPr>
        <p:spPr>
          <a:xfrm>
            <a:off x="1688168" y="491298"/>
            <a:ext cx="5693745" cy="584775"/>
          </a:xfrm>
          <a:prstGeom prst="rect">
            <a:avLst/>
          </a:prstGeom>
          <a:noFill/>
        </p:spPr>
        <p:txBody>
          <a:bodyPr wrap="square" rtlCol="0">
            <a:spAutoFit/>
          </a:bodyPr>
          <a:lstStyle/>
          <a:p>
            <a:r>
              <a:rPr lang="vi-VN" sz="3200" dirty="0">
                <a:solidFill>
                  <a:schemeClr val="accent2"/>
                </a:solidFill>
                <a:latin typeface="UTM Cookies" panose="02040603050506020204" pitchFamily="18" charset="0"/>
              </a:rPr>
              <a:t>NGÀY HÔM QUA ĐÂU RỒI?</a:t>
            </a:r>
            <a:endParaRPr lang="en-US" sz="3200" dirty="0">
              <a:solidFill>
                <a:schemeClr val="accent2"/>
              </a:solidFill>
              <a:latin typeface="UTM Cookies" panose="02040603050506020204" pitchFamily="18" charset="0"/>
            </a:endParaRPr>
          </a:p>
        </p:txBody>
      </p:sp>
      <p:grpSp>
        <p:nvGrpSpPr>
          <p:cNvPr id="11" name="Group 10">
            <a:extLst>
              <a:ext uri="{FF2B5EF4-FFF2-40B4-BE49-F238E27FC236}">
                <a16:creationId xmlns:a16="http://schemas.microsoft.com/office/drawing/2014/main" xmlns=""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22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48"/>
            <a:ext cx="6858000" cy="5143500"/>
          </a:xfrm>
          <a:prstGeom prst="rect">
            <a:avLst/>
          </a:prstGeom>
        </p:spPr>
      </p:pic>
      <p:sp>
        <p:nvSpPr>
          <p:cNvPr id="3" name="TextBox 2"/>
          <p:cNvSpPr txBox="1"/>
          <p:nvPr/>
        </p:nvSpPr>
        <p:spPr>
          <a:xfrm>
            <a:off x="1746607" y="557281"/>
            <a:ext cx="4936735" cy="1015663"/>
          </a:xfrm>
          <a:prstGeom prst="rect">
            <a:avLst/>
          </a:prstGeom>
          <a:noFill/>
        </p:spPr>
        <p:txBody>
          <a:bodyPr wrap="square" rtlCol="0">
            <a:spAutoFit/>
          </a:bodyPr>
          <a:lstStyle/>
          <a:p>
            <a:pPr algn="ctr"/>
            <a:r>
              <a:rPr lang="en-US" sz="2000" b="1" dirty="0">
                <a:solidFill>
                  <a:prstClr val="white"/>
                </a:solidFill>
                <a:latin typeface="HP001 4 hàng" panose="020B0603050302020204" pitchFamily="34" charset="0"/>
              </a:rPr>
              <a:t>Thứ năm ngày 9 tháng 9 năm 2021</a:t>
            </a:r>
          </a:p>
          <a:p>
            <a:pPr algn="ctr"/>
            <a:r>
              <a:rPr lang="en-US" sz="2000" b="1" dirty="0">
                <a:solidFill>
                  <a:prstClr val="white"/>
                </a:solidFill>
                <a:latin typeface="HP001 4 hàng" panose="020B0603050302020204" pitchFamily="34" charset="0"/>
              </a:rPr>
              <a:t>Viết</a:t>
            </a:r>
          </a:p>
          <a:p>
            <a:pPr algn="ctr"/>
            <a:r>
              <a:rPr lang="en-US" sz="2000" b="1" dirty="0">
                <a:solidFill>
                  <a:prstClr val="white"/>
                </a:solidFill>
                <a:latin typeface="HP001 4 hàng" panose="020B0603050302020204" pitchFamily="34" charset="0"/>
              </a:rPr>
              <a:t>Ngày hôm qua đâu rồi</a:t>
            </a:r>
            <a:r>
              <a:rPr lang="en-US" sz="2000" b="1" dirty="0" smtClean="0">
                <a:solidFill>
                  <a:prstClr val="white"/>
                </a:solidFill>
                <a:latin typeface="HP001 4 hàng" panose="020B0603050302020204" pitchFamily="34" charset="0"/>
              </a:rPr>
              <a:t>?</a:t>
            </a:r>
            <a:endParaRPr lang="en-US" sz="2000" b="1" dirty="0">
              <a:solidFill>
                <a:prstClr val="white"/>
              </a:solidFill>
              <a:latin typeface="HP001 4 hàng" panose="020B0603050302020204" pitchFamily="34" charset="0"/>
            </a:endParaRPr>
          </a:p>
        </p:txBody>
      </p:sp>
    </p:spTree>
    <p:extLst>
      <p:ext uri="{BB962C8B-B14F-4D97-AF65-F5344CB8AC3E}">
        <p14:creationId xmlns:p14="http://schemas.microsoft.com/office/powerpoint/2010/main" val="401553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4D5888B-9F81-914D-9AAC-73482153FD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6086" b="99261" l="9924" r="96756">
                        <a14:foregroundMark x1="24809" y1="46381" x2="33397" y2="85672"/>
                        <a14:foregroundMark x1="33397" y1="85524" x2="22328" y2="65879"/>
                        <a14:foregroundMark x1="22328" y1="65731" x2="22519" y2="57459"/>
                        <a14:foregroundMark x1="22519" y1="57312" x2="34542" y2="61152"/>
                        <a14:foregroundMark x1="34542" y1="61152" x2="35878" y2="67947"/>
                        <a14:foregroundMark x1="16031" y1="49631" x2="14122" y2="50665"/>
                        <a14:foregroundMark x1="60305" y1="94978" x2="76718" y2="94830"/>
                        <a14:foregroundMark x1="76718" y1="94830" x2="89504" y2="91876"/>
                        <a14:foregroundMark x1="89504" y1="91876" x2="89885" y2="91728"/>
                        <a14:foregroundMark x1="89885" y1="91581" x2="79771" y2="97046"/>
                        <a14:foregroundMark x1="79771" y1="97046" x2="55344" y2="98375"/>
                        <a14:foregroundMark x1="30725" y1="92319" x2="39313" y2="88774"/>
                        <a14:foregroundMark x1="29962" y1="57164" x2="36069" y2="53323"/>
                        <a14:foregroundMark x1="31870" y1="83309" x2="29198" y2="92614"/>
                        <a14:foregroundMark x1="29198" y1="92614" x2="37214" y2="92319"/>
                        <a14:foregroundMark x1="37214" y1="92171" x2="44466" y2="92467"/>
                        <a14:foregroundMark x1="16221" y1="64697" x2="16031" y2="70015"/>
                        <a14:foregroundMark x1="88168" y1="90547" x2="96756" y2="76366"/>
                        <a14:foregroundMark x1="95420" y1="77991" x2="95611" y2="99261"/>
                        <a14:foregroundMark x1="95611" y1="99261" x2="95229" y2="99114"/>
                        <a14:foregroundMark x1="76336" y1="89217" x2="76336" y2="76514"/>
                        <a14:foregroundMark x1="76336" y1="76514" x2="79962" y2="68242"/>
                        <a14:foregroundMark x1="79962" y1="68095" x2="73664" y2="73412"/>
                        <a14:foregroundMark x1="18130" y1="70753" x2="16031" y2="61448"/>
                        <a14:foregroundMark x1="16031" y1="61448" x2="16985" y2="59232"/>
                        <a14:backgroundMark x1="60305" y1="52142" x2="90458" y2="52290"/>
                      </a14:backgroundRemoval>
                    </a14:imgEffect>
                    <a14:imgEffect>
                      <a14:sharpenSoften amount="34000"/>
                    </a14:imgEffect>
                    <a14:imgEffect>
                      <a14:brightnessContrast bright="5000"/>
                    </a14:imgEffect>
                  </a14:imgLayer>
                </a14:imgProps>
              </a:ext>
            </a:extLst>
          </a:blip>
          <a:srcRect t="43457"/>
          <a:stretch/>
        </p:blipFill>
        <p:spPr>
          <a:xfrm flipH="1">
            <a:off x="402640" y="548036"/>
            <a:ext cx="1444318" cy="1055117"/>
          </a:xfrm>
          <a:prstGeom prst="ellipse">
            <a:avLst/>
          </a:prstGeom>
        </p:spPr>
      </p:pic>
      <p:sp>
        <p:nvSpPr>
          <p:cNvPr id="3" name="TextBox 2">
            <a:extLst>
              <a:ext uri="{FF2B5EF4-FFF2-40B4-BE49-F238E27FC236}">
                <a16:creationId xmlns:a16="http://schemas.microsoft.com/office/drawing/2014/main" xmlns=""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943536" y="1944368"/>
            <a:ext cx="5118709" cy="523220"/>
          </a:xfrm>
          <a:prstGeom prst="rect">
            <a:avLst/>
          </a:prstGeom>
          <a:noFill/>
        </p:spPr>
        <p:txBody>
          <a:bodyPr wrap="none" rtlCol="0">
            <a:spAutoFit/>
          </a:bodyPr>
          <a:lstStyle/>
          <a:p>
            <a:r>
              <a:rPr lang="x-none" sz="2800" b="1" dirty="0">
                <a:solidFill>
                  <a:srgbClr val="17479D"/>
                </a:solidFill>
                <a:latin typeface="UTM Avo" panose="02040603050506020204" pitchFamily="18" charset="0"/>
              </a:rPr>
              <a:t>NGÀY HÔM QUA ĐÂU RỒI?</a:t>
            </a:r>
          </a:p>
        </p:txBody>
      </p:sp>
      <p:sp>
        <p:nvSpPr>
          <p:cNvPr id="5" name="TextBox 4">
            <a:extLst>
              <a:ext uri="{FF2B5EF4-FFF2-40B4-BE49-F238E27FC236}">
                <a16:creationId xmlns:a16="http://schemas.microsoft.com/office/drawing/2014/main" xmlns="" id="{9FA24853-01FC-A946-88A2-4E5CEA158308}"/>
              </a:ext>
            </a:extLst>
          </p:cNvPr>
          <p:cNvSpPr txBox="1"/>
          <p:nvPr/>
        </p:nvSpPr>
        <p:spPr>
          <a:xfrm>
            <a:off x="812141" y="260994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 2 khổ cuối bài thơ. </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40" y="2764513"/>
            <a:ext cx="304770" cy="288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9410" y="3435366"/>
            <a:ext cx="288000" cy="288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812141" y="327615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Tìm chữ cái còn thiếu.</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812141" y="387835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Sắp xếp bảng chữ cái.</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112" y="4032929"/>
            <a:ext cx="288000" cy="288000"/>
          </a:xfrm>
          <a:prstGeom prst="rect">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746082" y="521088"/>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1173018" y="1056908"/>
            <a:ext cx="4938891" cy="3733330"/>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 Ngày hôm qua ở lại </a:t>
            </a:r>
          </a:p>
          <a:p>
            <a:pPr marL="266700" algn="just">
              <a:lnSpc>
                <a:spcPct val="150000"/>
              </a:lnSpc>
            </a:pPr>
            <a:r>
              <a:rPr lang="vi-VN" sz="1600" dirty="0">
                <a:latin typeface="UTM Avo" panose="02040603050506020204" pitchFamily="18" charset="0"/>
              </a:rPr>
              <a:t>Trong hạt lúa mẹ trồng</a:t>
            </a:r>
          </a:p>
          <a:p>
            <a:pPr marL="266700" algn="just">
              <a:lnSpc>
                <a:spcPct val="150000"/>
              </a:lnSpc>
            </a:pPr>
            <a:r>
              <a:rPr lang="vi-VN" sz="1600" dirty="0">
                <a:latin typeface="UTM Avo" panose="02040603050506020204" pitchFamily="18" charset="0"/>
              </a:rPr>
              <a:t>Cánh đồng chờ </a:t>
            </a:r>
            <a:r>
              <a:rPr lang="vi-VN" sz="1600" dirty="0" smtClean="0">
                <a:latin typeface="UTM Avo" panose="02040603050506020204" pitchFamily="18" charset="0"/>
              </a:rPr>
              <a:t>gặ</a:t>
            </a:r>
            <a:r>
              <a:rPr lang="en-US" sz="1600" dirty="0" smtClean="0">
                <a:latin typeface="UTM Avo" panose="02040603050506020204" pitchFamily="18" charset="0"/>
              </a:rPr>
              <a:t>t</a:t>
            </a:r>
            <a:r>
              <a:rPr lang="vi-VN" sz="1600" dirty="0" smtClean="0">
                <a:latin typeface="UTM Avo" panose="02040603050506020204" pitchFamily="18" charset="0"/>
              </a:rPr>
              <a:t> </a:t>
            </a:r>
            <a:r>
              <a:rPr lang="vi-VN" sz="1600" dirty="0">
                <a:latin typeface="UTM Avo" panose="02040603050506020204" pitchFamily="18" charset="0"/>
              </a:rPr>
              <a:t>hái</a:t>
            </a:r>
          </a:p>
          <a:p>
            <a:pPr marL="266700" algn="just">
              <a:lnSpc>
                <a:spcPct val="150000"/>
              </a:lnSpc>
            </a:pPr>
            <a:r>
              <a:rPr lang="vi-VN" sz="1600" dirty="0">
                <a:latin typeface="UTM Avo" panose="02040603050506020204" pitchFamily="18" charset="0"/>
              </a:rPr>
              <a:t>Chín vàng màu ước mong.</a:t>
            </a:r>
          </a:p>
          <a:p>
            <a:pPr marL="266700" algn="just">
              <a:lnSpc>
                <a:spcPct val="150000"/>
              </a:lnSpc>
            </a:pPr>
            <a:endParaRPr lang="vi-VN" sz="1100" dirty="0">
              <a:latin typeface="UTM Avo" panose="02040603050506020204" pitchFamily="18" charset="0"/>
            </a:endParaRPr>
          </a:p>
          <a:p>
            <a:pPr marL="266700" algn="just">
              <a:lnSpc>
                <a:spcPct val="150000"/>
              </a:lnSpc>
            </a:pPr>
            <a:r>
              <a:rPr lang="vi-VN" sz="1600" dirty="0">
                <a:latin typeface="UTM Avo" panose="02040603050506020204" pitchFamily="18" charset="0"/>
              </a:rPr>
              <a:t>- Ngày hôm qua ở lại </a:t>
            </a:r>
          </a:p>
          <a:p>
            <a:pPr marL="266700" algn="just">
              <a:lnSpc>
                <a:spcPct val="150000"/>
              </a:lnSpc>
            </a:pPr>
            <a:r>
              <a:rPr lang="vi-VN" sz="1600" dirty="0">
                <a:latin typeface="UTM Avo" panose="02040603050506020204" pitchFamily="18" charset="0"/>
              </a:rPr>
              <a:t>Trong vở hồng của con</a:t>
            </a:r>
          </a:p>
          <a:p>
            <a:pPr marL="266700" algn="just">
              <a:lnSpc>
                <a:spcPct val="150000"/>
              </a:lnSpc>
            </a:pPr>
            <a:r>
              <a:rPr lang="vi-VN" sz="1600" dirty="0">
                <a:latin typeface="UTM Avo" panose="02040603050506020204" pitchFamily="18" charset="0"/>
              </a:rPr>
              <a:t>Con học hành chăm chỉ</a:t>
            </a:r>
          </a:p>
          <a:p>
            <a:pPr marL="266700" algn="just">
              <a:lnSpc>
                <a:spcPct val="150000"/>
              </a:lnSpc>
            </a:pPr>
            <a:r>
              <a:rPr lang="vi-VN" sz="1600" dirty="0">
                <a:latin typeface="UTM Avo" panose="02040603050506020204" pitchFamily="18" charset="0"/>
              </a:rPr>
              <a:t>Là ngày qua vẫn còn.</a:t>
            </a: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xmlns="" id="{1F4C6444-6C93-BF45-B1C3-D4A014078C78}"/>
              </a:ext>
            </a:extLst>
          </p:cNvPr>
          <p:cNvCxnSpPr>
            <a:cxnSpLocks/>
          </p:cNvCxnSpPr>
          <p:nvPr/>
        </p:nvCxnSpPr>
        <p:spPr>
          <a:xfrm>
            <a:off x="2295077" y="928815"/>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02C3C9-A326-274C-8CA8-74D8353AD7BB}"/>
              </a:ext>
            </a:extLst>
          </p:cNvPr>
          <p:cNvCxnSpPr>
            <a:cxnSpLocks/>
          </p:cNvCxnSpPr>
          <p:nvPr/>
        </p:nvCxnSpPr>
        <p:spPr>
          <a:xfrm>
            <a:off x="1510145" y="1450669"/>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B54E319-CF11-2D4A-8041-7D528DA21928}"/>
              </a:ext>
            </a:extLst>
          </p:cNvPr>
          <p:cNvCxnSpPr>
            <a:cxnSpLocks/>
          </p:cNvCxnSpPr>
          <p:nvPr/>
        </p:nvCxnSpPr>
        <p:spPr>
          <a:xfrm>
            <a:off x="1542548" y="1797032"/>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8B893B5-23C6-FB47-81E5-F0B8ADA0E306}"/>
              </a:ext>
            </a:extLst>
          </p:cNvPr>
          <p:cNvCxnSpPr>
            <a:cxnSpLocks/>
          </p:cNvCxnSpPr>
          <p:nvPr/>
        </p:nvCxnSpPr>
        <p:spPr>
          <a:xfrm>
            <a:off x="1533311" y="2171104"/>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77AD4D5-E846-444A-B01B-959373C3E27A}"/>
              </a:ext>
            </a:extLst>
          </p:cNvPr>
          <p:cNvCxnSpPr>
            <a:cxnSpLocks/>
          </p:cNvCxnSpPr>
          <p:nvPr/>
        </p:nvCxnSpPr>
        <p:spPr>
          <a:xfrm>
            <a:off x="1517696" y="2571750"/>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A17B70E-B916-434B-89E9-6E2F63404928}"/>
              </a:ext>
            </a:extLst>
          </p:cNvPr>
          <p:cNvCxnSpPr>
            <a:cxnSpLocks/>
          </p:cNvCxnSpPr>
          <p:nvPr/>
        </p:nvCxnSpPr>
        <p:spPr>
          <a:xfrm>
            <a:off x="1487058" y="3154776"/>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2A818B3-5C27-D542-9F7A-FA04C6E5EC17}"/>
              </a:ext>
            </a:extLst>
          </p:cNvPr>
          <p:cNvCxnSpPr>
            <a:cxnSpLocks/>
          </p:cNvCxnSpPr>
          <p:nvPr/>
        </p:nvCxnSpPr>
        <p:spPr>
          <a:xfrm>
            <a:off x="1500989" y="3501139"/>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E8B6BDE-65E1-F04E-A4D3-CA0F640CCA2E}"/>
              </a:ext>
            </a:extLst>
          </p:cNvPr>
          <p:cNvCxnSpPr>
            <a:cxnSpLocks/>
          </p:cNvCxnSpPr>
          <p:nvPr/>
        </p:nvCxnSpPr>
        <p:spPr>
          <a:xfrm>
            <a:off x="1516759" y="3875211"/>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23C9E57-DBE1-6848-8B4C-41022DE7D13F}"/>
              </a:ext>
            </a:extLst>
          </p:cNvPr>
          <p:cNvCxnSpPr>
            <a:cxnSpLocks/>
          </p:cNvCxnSpPr>
          <p:nvPr/>
        </p:nvCxnSpPr>
        <p:spPr>
          <a:xfrm>
            <a:off x="1534057" y="4275857"/>
            <a:ext cx="2937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D2BC817-9F6D-884A-8F2B-E3876877C488}"/>
              </a:ext>
            </a:extLst>
          </p:cNvPr>
          <p:cNvCxnSpPr>
            <a:cxnSpLocks/>
          </p:cNvCxnSpPr>
          <p:nvPr/>
        </p:nvCxnSpPr>
        <p:spPr>
          <a:xfrm>
            <a:off x="4328061" y="4622219"/>
            <a:ext cx="1333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9CFADEBD-4F68-4644-BF01-7ACD3B97ADC6}"/>
              </a:ext>
            </a:extLst>
          </p:cNvPr>
          <p:cNvGrpSpPr/>
          <p:nvPr/>
        </p:nvGrpSpPr>
        <p:grpSpPr>
          <a:xfrm>
            <a:off x="337058" y="617893"/>
            <a:ext cx="1645932" cy="652905"/>
            <a:chOff x="337058" y="617893"/>
            <a:chExt cx="1645932" cy="652905"/>
          </a:xfrm>
        </p:grpSpPr>
        <p:sp>
          <p:nvSpPr>
            <p:cNvPr id="8" name="TextBox 7">
              <a:extLst>
                <a:ext uri="{FF2B5EF4-FFF2-40B4-BE49-F238E27FC236}">
                  <a16:creationId xmlns:a16="http://schemas.microsoft.com/office/drawing/2014/main" xmlns="" id="{FDA82707-8E22-495E-94C8-2AE33BA0E3D2}"/>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a:t>
              </a:r>
            </a:p>
          </p:txBody>
        </p:sp>
        <p:sp>
          <p:nvSpPr>
            <p:cNvPr id="9" name="TextBox 8">
              <a:extLst>
                <a:ext uri="{FF2B5EF4-FFF2-40B4-BE49-F238E27FC236}">
                  <a16:creationId xmlns:a16="http://schemas.microsoft.com/office/drawing/2014/main" xmlns="" id="{0C3491DF-AAFB-4C20-B152-26F9C2850FC1}"/>
                </a:ext>
              </a:extLst>
            </p:cNvPr>
            <p:cNvSpPr txBox="1"/>
            <p:nvPr/>
          </p:nvSpPr>
          <p:spPr>
            <a:xfrm>
              <a:off x="337058" y="624467"/>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2</a:t>
              </a:r>
            </a:p>
          </p:txBody>
        </p:sp>
      </p:grpSp>
      <p:sp>
        <p:nvSpPr>
          <p:cNvPr id="10" name="TextBox 9">
            <a:extLst>
              <a:ext uri="{FF2B5EF4-FFF2-40B4-BE49-F238E27FC236}">
                <a16:creationId xmlns:a16="http://schemas.microsoft.com/office/drawing/2014/main" xmlns="" id="{5851F146-A154-47C5-BA7E-895884266FEE}"/>
              </a:ext>
            </a:extLst>
          </p:cNvPr>
          <p:cNvSpPr txBox="1"/>
          <p:nvPr/>
        </p:nvSpPr>
        <p:spPr>
          <a:xfrm>
            <a:off x="1688168" y="491298"/>
            <a:ext cx="5169831" cy="523220"/>
          </a:xfrm>
          <a:prstGeom prst="rect">
            <a:avLst/>
          </a:prstGeom>
          <a:noFill/>
        </p:spPr>
        <p:txBody>
          <a:bodyPr wrap="square" rtlCol="0">
            <a:spAutoFit/>
          </a:bodyPr>
          <a:lstStyle/>
          <a:p>
            <a:r>
              <a:rPr lang="vi-VN" sz="2800" dirty="0">
                <a:solidFill>
                  <a:schemeClr val="accent2"/>
                </a:solidFill>
                <a:latin typeface="UTM Cookies" panose="02040603050506020204" pitchFamily="18" charset="0"/>
              </a:rPr>
              <a:t>NGÀY HÔM QUA ĐÂU RỒI?</a:t>
            </a:r>
            <a:endParaRPr lang="en-US" sz="28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ở lại</a:t>
            </a:r>
            <a:endParaRPr lang="vi-VN" sz="2400" dirty="0"/>
          </a:p>
        </p:txBody>
      </p:sp>
      <p:sp>
        <p:nvSpPr>
          <p:cNvPr id="4" name="Oval 3">
            <a:extLst>
              <a:ext uri="{FF2B5EF4-FFF2-40B4-BE49-F238E27FC236}">
                <a16:creationId xmlns:a16="http://schemas.microsoft.com/office/drawing/2014/main" xmlns=""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xmlns=""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dirty="0" smtClean="0">
                <a:latin typeface="UTM Avo" panose="02040603050506020204" pitchFamily="18" charset="0"/>
              </a:rPr>
              <a:t>tr</a:t>
            </a:r>
            <a:r>
              <a:rPr lang="en-US" sz="2400" dirty="0" smtClean="0">
                <a:latin typeface="UTM Avo" panose="02040603050506020204" pitchFamily="18" charset="0"/>
              </a:rPr>
              <a:t>ồng</a:t>
            </a:r>
            <a:endParaRPr lang="vi-VN" sz="2400" dirty="0"/>
          </a:p>
        </p:txBody>
      </p:sp>
      <p:sp>
        <p:nvSpPr>
          <p:cNvPr id="6" name="Oval 5">
            <a:extLst>
              <a:ext uri="{FF2B5EF4-FFF2-40B4-BE49-F238E27FC236}">
                <a16:creationId xmlns:a16="http://schemas.microsoft.com/office/drawing/2014/main" xmlns=""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050DC3C9-D8FE-8343-84BC-BA7E05AFEB0D}"/>
              </a:ext>
            </a:extLst>
          </p:cNvPr>
          <p:cNvSpPr/>
          <p:nvPr/>
        </p:nvSpPr>
        <p:spPr>
          <a:xfrm>
            <a:off x="733428" y="2490942"/>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ước mong</a:t>
            </a:r>
            <a:endParaRPr lang="vi-VN" sz="2400" dirty="0"/>
          </a:p>
        </p:txBody>
      </p:sp>
      <p:sp>
        <p:nvSpPr>
          <p:cNvPr id="8" name="Oval 7">
            <a:extLst>
              <a:ext uri="{FF2B5EF4-FFF2-40B4-BE49-F238E27FC236}">
                <a16:creationId xmlns:a16="http://schemas.microsoft.com/office/drawing/2014/main" xmlns="" id="{48FA0106-3394-A74C-9895-B3A17E410635}"/>
              </a:ext>
            </a:extLst>
          </p:cNvPr>
          <p:cNvSpPr/>
          <p:nvPr/>
        </p:nvSpPr>
        <p:spPr>
          <a:xfrm>
            <a:off x="903104"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Question icons - 42 Free Question icons | Download PNG &amp; SVG">
            <a:extLst>
              <a:ext uri="{FF2B5EF4-FFF2-40B4-BE49-F238E27FC236}">
                <a16:creationId xmlns:a16="http://schemas.microsoft.com/office/drawing/2014/main" xmlns="" id="{EE86B6B8-5441-4145-AED2-9EA1681CAE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59974" y="3280390"/>
            <a:ext cx="886259" cy="8862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C51F9DCE-FDFB-FC49-8507-3685534FDD1B}"/>
              </a:ext>
            </a:extLst>
          </p:cNvPr>
          <p:cNvSpPr txBox="1"/>
          <p:nvPr/>
        </p:nvSpPr>
        <p:spPr>
          <a:xfrm>
            <a:off x="1338189" y="3433799"/>
            <a:ext cx="4761066" cy="488595"/>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Khi viết bài thơ cần chú ý điều gì?</a:t>
            </a:r>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48"/>
            <a:ext cx="6858000" cy="5143500"/>
          </a:xfrm>
          <a:prstGeom prst="rect">
            <a:avLst/>
          </a:prstGeom>
        </p:spPr>
      </p:pic>
      <p:sp>
        <p:nvSpPr>
          <p:cNvPr id="3" name="TextBox 2"/>
          <p:cNvSpPr txBox="1"/>
          <p:nvPr/>
        </p:nvSpPr>
        <p:spPr>
          <a:xfrm>
            <a:off x="2065107" y="557281"/>
            <a:ext cx="4792894" cy="3785652"/>
          </a:xfrm>
          <a:prstGeom prst="rect">
            <a:avLst/>
          </a:prstGeom>
          <a:noFill/>
        </p:spPr>
        <p:txBody>
          <a:bodyPr wrap="square" rtlCol="0">
            <a:spAutoFit/>
          </a:bodyPr>
          <a:lstStyle/>
          <a:p>
            <a:pPr algn="ctr"/>
            <a:r>
              <a:rPr lang="en-US" sz="2000" b="1" dirty="0">
                <a:solidFill>
                  <a:prstClr val="white"/>
                </a:solidFill>
                <a:latin typeface="HP001 4 hàng" panose="020B0603050302020204" pitchFamily="34" charset="0"/>
              </a:rPr>
              <a:t>Thứ năm ngày 9 tháng 9 năm 2021</a:t>
            </a:r>
          </a:p>
          <a:p>
            <a:pPr algn="ctr"/>
            <a:r>
              <a:rPr lang="en-US" sz="2000" b="1" dirty="0">
                <a:solidFill>
                  <a:prstClr val="white"/>
                </a:solidFill>
                <a:latin typeface="HP001 4 hàng" panose="020B0603050302020204" pitchFamily="34" charset="0"/>
              </a:rPr>
              <a:t>Viết</a:t>
            </a:r>
          </a:p>
          <a:p>
            <a:pPr algn="ctr"/>
            <a:r>
              <a:rPr lang="en-US" sz="2000" b="1" dirty="0">
                <a:solidFill>
                  <a:prstClr val="white"/>
                </a:solidFill>
                <a:latin typeface="HP001 4 hàng" panose="020B0603050302020204" pitchFamily="34" charset="0"/>
              </a:rPr>
              <a:t>Ngày hôm qua đâu rồi?</a:t>
            </a:r>
          </a:p>
          <a:p>
            <a:r>
              <a:rPr lang="en-US" sz="2000" b="1" dirty="0" smtClean="0">
                <a:solidFill>
                  <a:prstClr val="white"/>
                </a:solidFill>
                <a:latin typeface="HP001 4 hàng" panose="020B0603050302020204" pitchFamily="34" charset="0"/>
              </a:rPr>
              <a:t>- Ngày </a:t>
            </a:r>
            <a:r>
              <a:rPr lang="en-US" sz="2000" b="1" dirty="0">
                <a:solidFill>
                  <a:prstClr val="white"/>
                </a:solidFill>
                <a:latin typeface="HP001 4 hàng" panose="020B0603050302020204" pitchFamily="34" charset="0"/>
              </a:rPr>
              <a:t>hôm qua ở lại</a:t>
            </a:r>
          </a:p>
          <a:p>
            <a:r>
              <a:rPr lang="en-US" sz="2000" b="1" dirty="0">
                <a:solidFill>
                  <a:prstClr val="white"/>
                </a:solidFill>
                <a:latin typeface="HP001 4 hàng" panose="020B0603050302020204" pitchFamily="34" charset="0"/>
              </a:rPr>
              <a:t>Trong hạt lúa mẹ trồng</a:t>
            </a:r>
          </a:p>
          <a:p>
            <a:r>
              <a:rPr lang="en-US" sz="2000" b="1" dirty="0">
                <a:solidFill>
                  <a:prstClr val="white"/>
                </a:solidFill>
                <a:latin typeface="HP001 4 hàng" panose="020B0603050302020204" pitchFamily="34" charset="0"/>
              </a:rPr>
              <a:t>Cánh đồng chờ gặt hái</a:t>
            </a:r>
          </a:p>
          <a:p>
            <a:r>
              <a:rPr lang="en-US" sz="2000" b="1" dirty="0">
                <a:solidFill>
                  <a:prstClr val="white"/>
                </a:solidFill>
                <a:latin typeface="HP001 4 hàng" panose="020B0603050302020204" pitchFamily="34" charset="0"/>
              </a:rPr>
              <a:t>Chín vàng màu ước mong.</a:t>
            </a:r>
          </a:p>
          <a:p>
            <a:pPr marL="257175" indent="-257175">
              <a:buFontTx/>
              <a:buChar char="-"/>
            </a:pPr>
            <a:endParaRPr lang="en-US" sz="2000" b="1" dirty="0">
              <a:solidFill>
                <a:prstClr val="white"/>
              </a:solidFill>
              <a:latin typeface="HP001 4 hàng" panose="020B0603050302020204" pitchFamily="34" charset="0"/>
            </a:endParaRPr>
          </a:p>
          <a:p>
            <a:r>
              <a:rPr lang="en-US" sz="2000" b="1" dirty="0" smtClean="0">
                <a:solidFill>
                  <a:prstClr val="white"/>
                </a:solidFill>
                <a:latin typeface="HP001 4 hàng" panose="020B0603050302020204" pitchFamily="34" charset="0"/>
              </a:rPr>
              <a:t>- Ngày </a:t>
            </a:r>
            <a:r>
              <a:rPr lang="en-US" sz="2000" b="1" dirty="0">
                <a:solidFill>
                  <a:prstClr val="white"/>
                </a:solidFill>
                <a:latin typeface="HP001 4 hàng" panose="020B0603050302020204" pitchFamily="34" charset="0"/>
              </a:rPr>
              <a:t>hôm qua ở lại </a:t>
            </a:r>
          </a:p>
          <a:p>
            <a:r>
              <a:rPr lang="en-US" sz="2000" b="1" dirty="0">
                <a:solidFill>
                  <a:prstClr val="white"/>
                </a:solidFill>
                <a:latin typeface="HP001 4 hàng" panose="020B0603050302020204" pitchFamily="34" charset="0"/>
              </a:rPr>
              <a:t>Trong vở hồng của con</a:t>
            </a:r>
          </a:p>
          <a:p>
            <a:r>
              <a:rPr lang="en-US" sz="2000" b="1" dirty="0">
                <a:solidFill>
                  <a:prstClr val="white"/>
                </a:solidFill>
                <a:latin typeface="HP001 4 hàng" panose="020B0603050302020204" pitchFamily="34" charset="0"/>
              </a:rPr>
              <a:t>Con học hành chăm chỉ</a:t>
            </a:r>
          </a:p>
          <a:p>
            <a:r>
              <a:rPr lang="en-US" sz="2000" b="1" dirty="0">
                <a:solidFill>
                  <a:prstClr val="white"/>
                </a:solidFill>
                <a:latin typeface="HP001 4 hàng" panose="020B0603050302020204" pitchFamily="34" charset="0"/>
              </a:rPr>
              <a:t>Là ngày qua vẫn còn.</a:t>
            </a:r>
          </a:p>
        </p:txBody>
      </p:sp>
    </p:spTree>
    <p:extLst>
      <p:ext uri="{BB962C8B-B14F-4D97-AF65-F5344CB8AC3E}">
        <p14:creationId xmlns:p14="http://schemas.microsoft.com/office/powerpoint/2010/main" val="316466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3CD64BC-BB22-2C41-814A-66DC131D0A39}"/>
              </a:ext>
            </a:extLst>
          </p:cNvPr>
          <p:cNvGraphicFramePr>
            <a:graphicFrameLocks noGrp="1"/>
          </p:cNvGraphicFramePr>
          <p:nvPr>
            <p:extLst>
              <p:ext uri="{D42A27DB-BD31-4B8C-83A1-F6EECF244321}">
                <p14:modId xmlns:p14="http://schemas.microsoft.com/office/powerpoint/2010/main" val="514430821"/>
              </p:ext>
            </p:extLst>
          </p:nvPr>
        </p:nvGraphicFramePr>
        <p:xfrm>
          <a:off x="567745"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xmlns="" val="1424792117"/>
                    </a:ext>
                  </a:extLst>
                </a:gridCol>
                <a:gridCol w="880630">
                  <a:extLst>
                    <a:ext uri="{9D8B030D-6E8A-4147-A177-3AD203B41FA5}">
                      <a16:colId xmlns:a16="http://schemas.microsoft.com/office/drawing/2014/main" xmlns="" val="679380306"/>
                    </a:ext>
                  </a:extLst>
                </a:gridCol>
                <a:gridCol w="880630">
                  <a:extLst>
                    <a:ext uri="{9D8B030D-6E8A-4147-A177-3AD203B41FA5}">
                      <a16:colId xmlns:a16="http://schemas.microsoft.com/office/drawing/2014/main" xmlns="" val="2902272846"/>
                    </a:ext>
                  </a:extLst>
                </a:gridCol>
              </a:tblGrid>
              <a:tr h="468842">
                <a:tc>
                  <a:txBody>
                    <a:bodyPr/>
                    <a:lstStyle/>
                    <a:p>
                      <a:pPr algn="ctr"/>
                      <a:r>
                        <a:rPr lang="x-none"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xmlns="" val="642347553"/>
                  </a:ext>
                </a:extLst>
              </a:tr>
              <a:tr h="468842">
                <a:tc>
                  <a:txBody>
                    <a:bodyPr/>
                    <a:lstStyle/>
                    <a:p>
                      <a:pPr algn="ctr"/>
                      <a:r>
                        <a:rPr lang="x-none" sz="1400" dirty="0">
                          <a:latin typeface="UTM Avo" panose="0204060305050602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4158969"/>
                  </a:ext>
                </a:extLst>
              </a:tr>
              <a:tr h="468842">
                <a:tc>
                  <a:txBody>
                    <a:bodyPr/>
                    <a:lstStyle/>
                    <a:p>
                      <a:pPr algn="ctr"/>
                      <a:r>
                        <a:rPr lang="x-none" sz="1400" dirty="0">
                          <a:latin typeface="UTM Avo" panose="0204060305050602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860206"/>
                  </a:ext>
                </a:extLst>
              </a:tr>
              <a:tr h="468842">
                <a:tc>
                  <a:txBody>
                    <a:bodyPr/>
                    <a:lstStyle/>
                    <a:p>
                      <a:pPr algn="ctr"/>
                      <a:r>
                        <a:rPr lang="x-none" sz="1400" dirty="0">
                          <a:latin typeface="UTM Avo" panose="0204060305050602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 </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5614939"/>
                  </a:ext>
                </a:extLst>
              </a:tr>
              <a:tr h="468842">
                <a:tc>
                  <a:txBody>
                    <a:bodyPr/>
                    <a:lstStyle/>
                    <a:p>
                      <a:pPr algn="ctr"/>
                      <a:r>
                        <a:rPr lang="x-none" sz="1400" dirty="0">
                          <a:latin typeface="UTM Avo" panose="0204060305050602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bê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607474"/>
                  </a:ext>
                </a:extLst>
              </a:tr>
              <a:tr h="468842">
                <a:tc>
                  <a:txBody>
                    <a:bodyPr/>
                    <a:lstStyle/>
                    <a:p>
                      <a:pPr algn="ctr"/>
                      <a:r>
                        <a:rPr lang="x-none" sz="1400" dirty="0">
                          <a:latin typeface="UTM Avo" panose="0204060305050602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xê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68971807"/>
                  </a:ext>
                </a:extLst>
              </a:tr>
            </a:tbl>
          </a:graphicData>
        </a:graphic>
      </p:graphicFrame>
      <p:graphicFrame>
        <p:nvGraphicFramePr>
          <p:cNvPr id="5" name="Table 4">
            <a:extLst>
              <a:ext uri="{FF2B5EF4-FFF2-40B4-BE49-F238E27FC236}">
                <a16:creationId xmlns:a16="http://schemas.microsoft.com/office/drawing/2014/main" xmlns="" id="{75B070E7-8816-454B-8F99-AC41823D0796}"/>
              </a:ext>
            </a:extLst>
          </p:cNvPr>
          <p:cNvGraphicFramePr>
            <a:graphicFrameLocks noGrp="1"/>
          </p:cNvGraphicFramePr>
          <p:nvPr>
            <p:extLst>
              <p:ext uri="{D42A27DB-BD31-4B8C-83A1-F6EECF244321}">
                <p14:modId xmlns:p14="http://schemas.microsoft.com/office/powerpoint/2010/main" val="2791432293"/>
              </p:ext>
            </p:extLst>
          </p:nvPr>
        </p:nvGraphicFramePr>
        <p:xfrm>
          <a:off x="3694257" y="1389495"/>
          <a:ext cx="2641890" cy="2363048"/>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xmlns="" val="1424792117"/>
                    </a:ext>
                  </a:extLst>
                </a:gridCol>
                <a:gridCol w="880630">
                  <a:extLst>
                    <a:ext uri="{9D8B030D-6E8A-4147-A177-3AD203B41FA5}">
                      <a16:colId xmlns:a16="http://schemas.microsoft.com/office/drawing/2014/main" xmlns="" val="679380306"/>
                    </a:ext>
                  </a:extLst>
                </a:gridCol>
                <a:gridCol w="880630">
                  <a:extLst>
                    <a:ext uri="{9D8B030D-6E8A-4147-A177-3AD203B41FA5}">
                      <a16:colId xmlns:a16="http://schemas.microsoft.com/office/drawing/2014/main" xmlns="" val="2902272846"/>
                    </a:ext>
                  </a:extLst>
                </a:gridCol>
              </a:tblGrid>
              <a:tr h="468842">
                <a:tc>
                  <a:txBody>
                    <a:bodyPr/>
                    <a:lstStyle/>
                    <a:p>
                      <a:pPr algn="ctr"/>
                      <a:r>
                        <a:rPr lang="x-none"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xmlns="" val="642347553"/>
                  </a:ext>
                </a:extLst>
              </a:tr>
              <a:tr h="468842">
                <a:tc>
                  <a:txBody>
                    <a:bodyPr/>
                    <a:lstStyle/>
                    <a:p>
                      <a:pPr algn="ctr"/>
                      <a:r>
                        <a:rPr lang="x-none" sz="1400" dirty="0">
                          <a:latin typeface="UTM Avo" panose="0204060305050602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dê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4158969"/>
                  </a:ext>
                </a:extLst>
              </a:tr>
              <a:tr h="468842">
                <a:tc>
                  <a:txBody>
                    <a:bodyPr/>
                    <a:lstStyle/>
                    <a:p>
                      <a:pPr algn="ctr"/>
                      <a:r>
                        <a:rPr lang="x-none" sz="1400" dirty="0">
                          <a:latin typeface="UTM Avo" panose="0204060305050602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đê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860206"/>
                  </a:ext>
                </a:extLst>
              </a:tr>
              <a:tr h="468842">
                <a:tc>
                  <a:txBody>
                    <a:bodyPr/>
                    <a:lstStyle/>
                    <a:p>
                      <a:pPr algn="ctr"/>
                      <a:r>
                        <a:rPr lang="x-none" sz="1400" dirty="0">
                          <a:latin typeface="UTM Avo" panose="0204060305050602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5614939"/>
                  </a:ext>
                </a:extLst>
              </a:tr>
              <a:tr h="468842">
                <a:tc>
                  <a:txBody>
                    <a:bodyPr/>
                    <a:lstStyle/>
                    <a:p>
                      <a:pPr algn="ctr"/>
                      <a:r>
                        <a:rPr lang="x-none" sz="1400" dirty="0">
                          <a:latin typeface="UTM Avo" panose="0204060305050602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x-none" sz="1400" dirty="0">
                          <a:latin typeface="UTM Avo" panose="02040603050506020204" pitchFamily="18"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607474"/>
                  </a:ext>
                </a:extLst>
              </a:tr>
            </a:tbl>
          </a:graphicData>
        </a:graphic>
      </p:graphicFrame>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những chữ cái còn thiếu trong bảng. Học thuộc tên các chữ cái.</a:t>
            </a:r>
            <a:endParaRPr lang="vi-VN" sz="1800" dirty="0">
              <a:solidFill>
                <a:srgbClr val="17479D"/>
              </a:solidFill>
              <a:latin typeface="UTM Avo" panose="02040603050506020204" pitchFamily="18" charset="0"/>
            </a:endParaRPr>
          </a:p>
        </p:txBody>
      </p:sp>
      <p:sp>
        <p:nvSpPr>
          <p:cNvPr id="6" name="Rectangle 5">
            <a:extLst>
              <a:ext uri="{FF2B5EF4-FFF2-40B4-BE49-F238E27FC236}">
                <a16:creationId xmlns:a16="http://schemas.microsoft.com/office/drawing/2014/main" xmlns="" id="{1ECE9465-CC20-C645-BDC7-0A947FDF8818}"/>
              </a:ext>
            </a:extLst>
          </p:cNvPr>
          <p:cNvSpPr/>
          <p:nvPr/>
        </p:nvSpPr>
        <p:spPr>
          <a:xfrm>
            <a:off x="1657713" y="2826329"/>
            <a:ext cx="448181" cy="461665"/>
          </a:xfrm>
          <a:prstGeom prst="rect">
            <a:avLst/>
          </a:prstGeom>
        </p:spPr>
        <p:txBody>
          <a:bodyPr wrap="square">
            <a:spAutoFit/>
          </a:bodyPr>
          <a:lstStyle/>
          <a:p>
            <a:pPr algn="ctr"/>
            <a:r>
              <a:rPr lang="en-US" sz="2400" b="1" dirty="0">
                <a:solidFill>
                  <a:srgbClr val="FF0000"/>
                </a:solidFill>
                <a:latin typeface="UTM Avo" panose="02040603050506020204" pitchFamily="18" charset="0"/>
              </a:rPr>
              <a:t>â</a:t>
            </a:r>
            <a:endParaRPr lang="x-none" sz="2400" dirty="0">
              <a:solidFill>
                <a:schemeClr val="tx2">
                  <a:lumMod val="75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CCAA4406-F119-2E40-AE45-04C7D79DE60B}"/>
              </a:ext>
            </a:extLst>
          </p:cNvPr>
          <p:cNvSpPr/>
          <p:nvPr/>
        </p:nvSpPr>
        <p:spPr>
          <a:xfrm>
            <a:off x="1648227" y="375254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c</a:t>
            </a:r>
            <a:endParaRPr lang="x-none" sz="2400" dirty="0">
              <a:solidFill>
                <a:schemeClr val="tx2">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xmlns="" id="{2652F87B-D233-3E40-907C-1EA5C8F96A5F}"/>
              </a:ext>
            </a:extLst>
          </p:cNvPr>
          <p:cNvSpPr/>
          <p:nvPr/>
        </p:nvSpPr>
        <p:spPr>
          <a:xfrm>
            <a:off x="4791111" y="1879602"/>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d</a:t>
            </a:r>
            <a:endParaRPr lang="x-none" sz="24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a16="http://schemas.microsoft.com/office/drawing/2014/main" xmlns="" id="{75777124-D7EF-FF4D-B0D5-AD623AC47709}"/>
              </a:ext>
            </a:extLst>
          </p:cNvPr>
          <p:cNvSpPr/>
          <p:nvPr/>
        </p:nvSpPr>
        <p:spPr>
          <a:xfrm>
            <a:off x="4791111" y="2816072"/>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e</a:t>
            </a:r>
            <a:endParaRPr lang="x-none" sz="24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Sắp xếp các chữ cái dưới đây theo đúng thứ tự bảng chữ cái.</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4" y="485592"/>
            <a:ext cx="288000" cy="288000"/>
          </a:xfrm>
          <a:prstGeom prst="rect">
            <a:avLst/>
          </a:prstGeom>
        </p:spPr>
      </p:pic>
      <p:grpSp>
        <p:nvGrpSpPr>
          <p:cNvPr id="4" name="Group 3">
            <a:extLst>
              <a:ext uri="{FF2B5EF4-FFF2-40B4-BE49-F238E27FC236}">
                <a16:creationId xmlns:a16="http://schemas.microsoft.com/office/drawing/2014/main" xmlns="" id="{8A2FF328-4FCC-F34C-892E-684B517C9689}"/>
              </a:ext>
            </a:extLst>
          </p:cNvPr>
          <p:cNvGrpSpPr/>
          <p:nvPr/>
        </p:nvGrpSpPr>
        <p:grpSpPr>
          <a:xfrm>
            <a:off x="4461862" y="1443559"/>
            <a:ext cx="1001347" cy="1001347"/>
            <a:chOff x="4461862" y="1443559"/>
            <a:chExt cx="1001347" cy="1001347"/>
          </a:xfrm>
        </p:grpSpPr>
        <p:pic>
          <p:nvPicPr>
            <p:cNvPr id="5" name="Picture 2" descr="Flower Icon | Free SVG / PNG, Premium Animated GIF / APNG Customizable  Icons · Loading.io">
              <a:extLst>
                <a:ext uri="{FF2B5EF4-FFF2-40B4-BE49-F238E27FC236}">
                  <a16:creationId xmlns:a16="http://schemas.microsoft.com/office/drawing/2014/main" xmlns="" id="{E6E0055B-CBC8-DE44-9724-1A89102FFBD9}"/>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61862" y="1443559"/>
              <a:ext cx="1001347" cy="10013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EE58AC2-BBCA-D641-A4A6-681F95D2604A}"/>
                </a:ext>
              </a:extLst>
            </p:cNvPr>
            <p:cNvSpPr txBox="1"/>
            <p:nvPr/>
          </p:nvSpPr>
          <p:spPr>
            <a:xfrm>
              <a:off x="4735168" y="1651844"/>
              <a:ext cx="437940" cy="523220"/>
            </a:xfrm>
            <a:prstGeom prst="rect">
              <a:avLst/>
            </a:prstGeom>
            <a:noFill/>
          </p:spPr>
          <p:txBody>
            <a:bodyPr wrap="none" rtlCol="0">
              <a:spAutoFit/>
            </a:bodyPr>
            <a:lstStyle/>
            <a:p>
              <a:r>
                <a:rPr lang="x-none" sz="2800" b="1" dirty="0">
                  <a:latin typeface="UTM Avo" panose="02040603050506020204" pitchFamily="18" charset="0"/>
                </a:rPr>
                <a:t>a</a:t>
              </a:r>
            </a:p>
          </p:txBody>
        </p:sp>
      </p:grpSp>
      <p:grpSp>
        <p:nvGrpSpPr>
          <p:cNvPr id="7" name="Group 6">
            <a:extLst>
              <a:ext uri="{FF2B5EF4-FFF2-40B4-BE49-F238E27FC236}">
                <a16:creationId xmlns:a16="http://schemas.microsoft.com/office/drawing/2014/main" xmlns="" id="{A7E0D45A-C2C6-4D4C-8797-78B1F077F0C9}"/>
              </a:ext>
            </a:extLst>
          </p:cNvPr>
          <p:cNvGrpSpPr/>
          <p:nvPr/>
        </p:nvGrpSpPr>
        <p:grpSpPr>
          <a:xfrm>
            <a:off x="493418" y="1443559"/>
            <a:ext cx="1001347" cy="1001347"/>
            <a:chOff x="493418" y="1443559"/>
            <a:chExt cx="1001347" cy="1001347"/>
          </a:xfrm>
        </p:grpSpPr>
        <p:pic>
          <p:nvPicPr>
            <p:cNvPr id="8" name="Picture 2" descr="Flower Icon | Free SVG / PNG, Premium Animated GIF / APNG Customizable  Icons · Loading.io">
              <a:extLst>
                <a:ext uri="{FF2B5EF4-FFF2-40B4-BE49-F238E27FC236}">
                  <a16:creationId xmlns:a16="http://schemas.microsoft.com/office/drawing/2014/main" xmlns="" id="{0A4BACBC-E4F1-4B4C-9AED-E3F9BADE545F}"/>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3418" y="1443559"/>
              <a:ext cx="1001347" cy="10013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D609308B-C9F4-7D47-B830-1A35148546BC}"/>
                </a:ext>
              </a:extLst>
            </p:cNvPr>
            <p:cNvSpPr txBox="1"/>
            <p:nvPr/>
          </p:nvSpPr>
          <p:spPr>
            <a:xfrm>
              <a:off x="765789" y="1670316"/>
              <a:ext cx="434734" cy="523220"/>
            </a:xfrm>
            <a:prstGeom prst="rect">
              <a:avLst/>
            </a:prstGeom>
            <a:noFill/>
          </p:spPr>
          <p:txBody>
            <a:bodyPr wrap="none" rtlCol="0">
              <a:spAutoFit/>
            </a:bodyPr>
            <a:lstStyle/>
            <a:p>
              <a:r>
                <a:rPr lang="x-none" sz="2800" b="1" dirty="0">
                  <a:latin typeface="UTM Avo" panose="02040603050506020204" pitchFamily="18" charset="0"/>
                </a:rPr>
                <a:t>đ</a:t>
              </a:r>
            </a:p>
          </p:txBody>
        </p:sp>
      </p:grpSp>
      <p:grpSp>
        <p:nvGrpSpPr>
          <p:cNvPr id="10" name="Group 9">
            <a:extLst>
              <a:ext uri="{FF2B5EF4-FFF2-40B4-BE49-F238E27FC236}">
                <a16:creationId xmlns:a16="http://schemas.microsoft.com/office/drawing/2014/main" xmlns="" id="{AF4EB8F8-DBD2-ED43-ABC7-A858FB446166}"/>
              </a:ext>
            </a:extLst>
          </p:cNvPr>
          <p:cNvGrpSpPr/>
          <p:nvPr/>
        </p:nvGrpSpPr>
        <p:grpSpPr>
          <a:xfrm>
            <a:off x="1476293" y="1443559"/>
            <a:ext cx="1001347" cy="1001347"/>
            <a:chOff x="1476293" y="1443559"/>
            <a:chExt cx="1001347" cy="1001347"/>
          </a:xfrm>
        </p:grpSpPr>
        <p:pic>
          <p:nvPicPr>
            <p:cNvPr id="11" name="Picture 2" descr="Flower Icon | Free SVG / PNG, Premium Animated GIF / APNG Customizable  Icons · Loading.io">
              <a:extLst>
                <a:ext uri="{FF2B5EF4-FFF2-40B4-BE49-F238E27FC236}">
                  <a16:creationId xmlns:a16="http://schemas.microsoft.com/office/drawing/2014/main" xmlns="" id="{6FE49FF4-B053-0D40-921E-5AB1B6A5543F}"/>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4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76293" y="1443559"/>
              <a:ext cx="1001347" cy="10013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35833DA0-12CF-7649-AFB4-32F82D53F99C}"/>
                </a:ext>
              </a:extLst>
            </p:cNvPr>
            <p:cNvSpPr txBox="1"/>
            <p:nvPr/>
          </p:nvSpPr>
          <p:spPr>
            <a:xfrm>
              <a:off x="1769395" y="1661080"/>
              <a:ext cx="418704" cy="523220"/>
            </a:xfrm>
            <a:prstGeom prst="rect">
              <a:avLst/>
            </a:prstGeom>
            <a:noFill/>
          </p:spPr>
          <p:txBody>
            <a:bodyPr wrap="none" rtlCol="0">
              <a:spAutoFit/>
            </a:bodyPr>
            <a:lstStyle/>
            <a:p>
              <a:r>
                <a:rPr lang="x-none" sz="2800" b="1" dirty="0">
                  <a:latin typeface="UTM Avo" panose="02040603050506020204" pitchFamily="18" charset="0"/>
                </a:rPr>
                <a:t>c</a:t>
              </a:r>
            </a:p>
          </p:txBody>
        </p:sp>
      </p:grpSp>
      <p:grpSp>
        <p:nvGrpSpPr>
          <p:cNvPr id="13" name="Group 12">
            <a:extLst>
              <a:ext uri="{FF2B5EF4-FFF2-40B4-BE49-F238E27FC236}">
                <a16:creationId xmlns:a16="http://schemas.microsoft.com/office/drawing/2014/main" xmlns="" id="{DC785E21-B43A-0C43-A45B-D963FBC96338}"/>
              </a:ext>
            </a:extLst>
          </p:cNvPr>
          <p:cNvGrpSpPr/>
          <p:nvPr/>
        </p:nvGrpSpPr>
        <p:grpSpPr>
          <a:xfrm>
            <a:off x="2477640" y="1443559"/>
            <a:ext cx="1001347" cy="1001347"/>
            <a:chOff x="2477640" y="1443559"/>
            <a:chExt cx="1001347" cy="1001347"/>
          </a:xfrm>
        </p:grpSpPr>
        <p:pic>
          <p:nvPicPr>
            <p:cNvPr id="14" name="Picture 2" descr="Flower Icon | Free SVG / PNG, Premium Animated GIF / APNG Customizable  Icons · Loading.io">
              <a:extLst>
                <a:ext uri="{FF2B5EF4-FFF2-40B4-BE49-F238E27FC236}">
                  <a16:creationId xmlns:a16="http://schemas.microsoft.com/office/drawing/2014/main" xmlns="" id="{64923B60-5909-1F4F-A6C2-132F66E0F38C}"/>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4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77640" y="1443559"/>
              <a:ext cx="1001347" cy="10013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D7B93529-6AAF-CA46-A447-6CB972C78C75}"/>
                </a:ext>
              </a:extLst>
            </p:cNvPr>
            <p:cNvSpPr txBox="1"/>
            <p:nvPr/>
          </p:nvSpPr>
          <p:spPr>
            <a:xfrm>
              <a:off x="2779978" y="1665698"/>
              <a:ext cx="433132" cy="523220"/>
            </a:xfrm>
            <a:prstGeom prst="rect">
              <a:avLst/>
            </a:prstGeom>
            <a:noFill/>
          </p:spPr>
          <p:txBody>
            <a:bodyPr wrap="none" rtlCol="0">
              <a:spAutoFit/>
            </a:bodyPr>
            <a:lstStyle/>
            <a:p>
              <a:r>
                <a:rPr lang="x-none" sz="2800" b="1" dirty="0">
                  <a:latin typeface="UTM Avo" panose="02040603050506020204" pitchFamily="18" charset="0"/>
                </a:rPr>
                <a:t>b</a:t>
              </a:r>
            </a:p>
          </p:txBody>
        </p:sp>
      </p:grpSp>
      <p:grpSp>
        <p:nvGrpSpPr>
          <p:cNvPr id="16" name="Group 15">
            <a:extLst>
              <a:ext uri="{FF2B5EF4-FFF2-40B4-BE49-F238E27FC236}">
                <a16:creationId xmlns:a16="http://schemas.microsoft.com/office/drawing/2014/main" xmlns="" id="{4993A4CF-7C69-0A41-98AF-AE66C0642344}"/>
              </a:ext>
            </a:extLst>
          </p:cNvPr>
          <p:cNvGrpSpPr/>
          <p:nvPr/>
        </p:nvGrpSpPr>
        <p:grpSpPr>
          <a:xfrm>
            <a:off x="3460515" y="1443559"/>
            <a:ext cx="1001347" cy="1001347"/>
            <a:chOff x="3460515" y="1443559"/>
            <a:chExt cx="1001347" cy="1001347"/>
          </a:xfrm>
        </p:grpSpPr>
        <p:pic>
          <p:nvPicPr>
            <p:cNvPr id="17" name="Picture 2" descr="Flower Icon | Free SVG / PNG, Premium Animated GIF / APNG Customizable  Icons · Loading.io">
              <a:extLst>
                <a:ext uri="{FF2B5EF4-FFF2-40B4-BE49-F238E27FC236}">
                  <a16:creationId xmlns:a16="http://schemas.microsoft.com/office/drawing/2014/main" xmlns="" id="{F37401E6-3634-A846-84ED-DC76A196D68E}"/>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4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460515" y="1443559"/>
              <a:ext cx="1001347" cy="100134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D39D43AF-BAE7-7D44-B821-05DD1555AD17}"/>
                </a:ext>
              </a:extLst>
            </p:cNvPr>
            <p:cNvSpPr txBox="1"/>
            <p:nvPr/>
          </p:nvSpPr>
          <p:spPr>
            <a:xfrm>
              <a:off x="3750056" y="1651844"/>
              <a:ext cx="434734" cy="523220"/>
            </a:xfrm>
            <a:prstGeom prst="rect">
              <a:avLst/>
            </a:prstGeom>
            <a:noFill/>
          </p:spPr>
          <p:txBody>
            <a:bodyPr wrap="none" rtlCol="0">
              <a:spAutoFit/>
            </a:bodyPr>
            <a:lstStyle/>
            <a:p>
              <a:r>
                <a:rPr lang="x-none" sz="2800" b="1" dirty="0">
                  <a:latin typeface="UTM Avo" panose="02040603050506020204" pitchFamily="18" charset="0"/>
                </a:rPr>
                <a:t>d</a:t>
              </a:r>
            </a:p>
          </p:txBody>
        </p:sp>
      </p:grpSp>
      <p:grpSp>
        <p:nvGrpSpPr>
          <p:cNvPr id="19" name="Group 18">
            <a:extLst>
              <a:ext uri="{FF2B5EF4-FFF2-40B4-BE49-F238E27FC236}">
                <a16:creationId xmlns:a16="http://schemas.microsoft.com/office/drawing/2014/main" xmlns="" id="{4A701862-91BD-3F4C-AA1B-522F237E98D3}"/>
              </a:ext>
            </a:extLst>
          </p:cNvPr>
          <p:cNvGrpSpPr/>
          <p:nvPr/>
        </p:nvGrpSpPr>
        <p:grpSpPr>
          <a:xfrm>
            <a:off x="5444737" y="1443559"/>
            <a:ext cx="1001347" cy="1001347"/>
            <a:chOff x="5444737" y="1443559"/>
            <a:chExt cx="1001347" cy="1001347"/>
          </a:xfrm>
        </p:grpSpPr>
        <p:pic>
          <p:nvPicPr>
            <p:cNvPr id="20" name="Picture 2" descr="Flower Icon | Free SVG / PNG, Premium Animated GIF / APNG Customizable  Icons · Loading.io">
              <a:extLst>
                <a:ext uri="{FF2B5EF4-FFF2-40B4-BE49-F238E27FC236}">
                  <a16:creationId xmlns:a16="http://schemas.microsoft.com/office/drawing/2014/main" xmlns="" id="{93C70575-BC15-CE4C-A495-B152202D8F0F}"/>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4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44737" y="1443559"/>
              <a:ext cx="1001347" cy="10013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8135C799-BC6F-6642-B48C-170093B7D02E}"/>
                </a:ext>
              </a:extLst>
            </p:cNvPr>
            <p:cNvSpPr txBox="1"/>
            <p:nvPr/>
          </p:nvSpPr>
          <p:spPr>
            <a:xfrm>
              <a:off x="5730485" y="1661080"/>
              <a:ext cx="417102" cy="523220"/>
            </a:xfrm>
            <a:prstGeom prst="rect">
              <a:avLst/>
            </a:prstGeom>
            <a:noFill/>
          </p:spPr>
          <p:txBody>
            <a:bodyPr wrap="none" rtlCol="0">
              <a:spAutoFit/>
            </a:bodyPr>
            <a:lstStyle/>
            <a:p>
              <a:r>
                <a:rPr lang="x-none" sz="2800" b="1" dirty="0">
                  <a:latin typeface="UTM Avo" panose="02040603050506020204" pitchFamily="18" charset="0"/>
                </a:rPr>
                <a:t>e</a:t>
              </a:r>
            </a:p>
          </p:txBody>
        </p:sp>
      </p:gr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11111E-6 2.22222E-6 L -0.57685 0.30123 " pathEditMode="relative" rAng="0" ptsTypes="AA">
                                      <p:cBhvr>
                                        <p:cTn id="11" dur="2000" fill="hold"/>
                                        <p:tgtEl>
                                          <p:spTgt spid="4"/>
                                        </p:tgtEl>
                                        <p:attrNameLst>
                                          <p:attrName>ppt_x</p:attrName>
                                          <p:attrName>ppt_y</p:attrName>
                                        </p:attrNameLst>
                                      </p:cBhvr>
                                      <p:rCtr x="-28843" y="15062"/>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7.40741E-7 2.22222E-6 L -0.14607 0.31018 " pathEditMode="relative" rAng="0" ptsTypes="AA">
                                      <p:cBhvr>
                                        <p:cTn id="15" dur="2000" fill="hold"/>
                                        <p:tgtEl>
                                          <p:spTgt spid="13"/>
                                        </p:tgtEl>
                                        <p:attrNameLst>
                                          <p:attrName>ppt_x</p:attrName>
                                          <p:attrName>ppt_y</p:attrName>
                                        </p:attrNameLst>
                                      </p:cBhvr>
                                      <p:rCtr x="-7315" y="15494"/>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44444E-6 2.22222E-6 L 0.14607 0.30833 " pathEditMode="relative" rAng="0" ptsTypes="AA">
                                      <p:cBhvr>
                                        <p:cTn id="19" dur="2000" fill="hold"/>
                                        <p:tgtEl>
                                          <p:spTgt spid="10"/>
                                        </p:tgtEl>
                                        <p:attrNameLst>
                                          <p:attrName>ppt_x</p:attrName>
                                          <p:attrName>ppt_y</p:attrName>
                                        </p:attrNameLst>
                                      </p:cBhvr>
                                      <p:rCtr x="7292" y="15401"/>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7037E-6 2.22222E-6 L 0.0037 0.31389 " pathEditMode="relative" rAng="0" ptsTypes="AA">
                                      <p:cBhvr>
                                        <p:cTn id="23" dur="2000" fill="hold"/>
                                        <p:tgtEl>
                                          <p:spTgt spid="16"/>
                                        </p:tgtEl>
                                        <p:attrNameLst>
                                          <p:attrName>ppt_x</p:attrName>
                                          <p:attrName>ppt_y</p:attrName>
                                        </p:attrNameLst>
                                      </p:cBhvr>
                                      <p:rCtr x="185" y="15679"/>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9259E-6 2.22222E-6 L 0.58565 0.31543 " pathEditMode="relative" rAng="0" ptsTypes="AA">
                                      <p:cBhvr>
                                        <p:cTn id="27" dur="2000" fill="hold"/>
                                        <p:tgtEl>
                                          <p:spTgt spid="7"/>
                                        </p:tgtEl>
                                        <p:attrNameLst>
                                          <p:attrName>ppt_x</p:attrName>
                                          <p:attrName>ppt_y</p:attrName>
                                        </p:attrNameLst>
                                      </p:cBhvr>
                                      <p:rCtr x="29282" y="15772"/>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1.85185E-6 2.22222E-6 L 0.00254 0.31389 " pathEditMode="relative" rAng="0" ptsTypes="AA">
                                      <p:cBhvr>
                                        <p:cTn id="31" dur="2000" fill="hold"/>
                                        <p:tgtEl>
                                          <p:spTgt spid="19"/>
                                        </p:tgtEl>
                                        <p:attrNameLst>
                                          <p:attrName>ppt_x</p:attrName>
                                          <p:attrName>ppt_y</p:attrName>
                                        </p:attrNameLst>
                                      </p:cBhvr>
                                      <p:rCtr x="116" y="156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9CFADEBD-4F68-4644-BF01-7ACD3B97ADC6}"/>
              </a:ext>
            </a:extLst>
          </p:cNvPr>
          <p:cNvGrpSpPr/>
          <p:nvPr/>
        </p:nvGrpSpPr>
        <p:grpSpPr>
          <a:xfrm>
            <a:off x="337058" y="617893"/>
            <a:ext cx="1645932" cy="652905"/>
            <a:chOff x="337058" y="617893"/>
            <a:chExt cx="1645932" cy="652905"/>
          </a:xfrm>
        </p:grpSpPr>
        <p:sp>
          <p:nvSpPr>
            <p:cNvPr id="8" name="TextBox 7">
              <a:extLst>
                <a:ext uri="{FF2B5EF4-FFF2-40B4-BE49-F238E27FC236}">
                  <a16:creationId xmlns:a16="http://schemas.microsoft.com/office/drawing/2014/main" xmlns="" id="{FDA82707-8E22-495E-94C8-2AE33BA0E3D2}"/>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a:t>
              </a:r>
            </a:p>
          </p:txBody>
        </p:sp>
        <p:sp>
          <p:nvSpPr>
            <p:cNvPr id="9" name="TextBox 8">
              <a:extLst>
                <a:ext uri="{FF2B5EF4-FFF2-40B4-BE49-F238E27FC236}">
                  <a16:creationId xmlns:a16="http://schemas.microsoft.com/office/drawing/2014/main" xmlns="" id="{0C3491DF-AAFB-4C20-B152-26F9C2850FC1}"/>
                </a:ext>
              </a:extLst>
            </p:cNvPr>
            <p:cNvSpPr txBox="1"/>
            <p:nvPr/>
          </p:nvSpPr>
          <p:spPr>
            <a:xfrm>
              <a:off x="337058" y="624467"/>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2</a:t>
              </a:r>
            </a:p>
          </p:txBody>
        </p:sp>
      </p:grpSp>
      <p:sp>
        <p:nvSpPr>
          <p:cNvPr id="10" name="TextBox 9">
            <a:extLst>
              <a:ext uri="{FF2B5EF4-FFF2-40B4-BE49-F238E27FC236}">
                <a16:creationId xmlns:a16="http://schemas.microsoft.com/office/drawing/2014/main" xmlns="" id="{5851F146-A154-47C5-BA7E-895884266FEE}"/>
              </a:ext>
            </a:extLst>
          </p:cNvPr>
          <p:cNvSpPr txBox="1"/>
          <p:nvPr/>
        </p:nvSpPr>
        <p:spPr>
          <a:xfrm>
            <a:off x="1688168" y="491298"/>
            <a:ext cx="5693745" cy="584775"/>
          </a:xfrm>
          <a:prstGeom prst="rect">
            <a:avLst/>
          </a:prstGeom>
          <a:noFill/>
        </p:spPr>
        <p:txBody>
          <a:bodyPr wrap="square" rtlCol="0">
            <a:spAutoFit/>
          </a:bodyPr>
          <a:lstStyle/>
          <a:p>
            <a:r>
              <a:rPr lang="vi-VN" sz="3200" dirty="0">
                <a:solidFill>
                  <a:schemeClr val="accent2"/>
                </a:solidFill>
                <a:latin typeface="UTM Cookies" panose="02040603050506020204" pitchFamily="18" charset="0"/>
              </a:rPr>
              <a:t>NGÀY HÔM QUA ĐÂU RỒI?</a:t>
            </a:r>
            <a:endParaRPr lang="en-US" sz="3200" dirty="0">
              <a:solidFill>
                <a:schemeClr val="accent2"/>
              </a:solidFill>
              <a:latin typeface="UTM Cookies" panose="02040603050506020204" pitchFamily="18" charset="0"/>
            </a:endParaRPr>
          </a:p>
        </p:txBody>
      </p:sp>
      <p:grpSp>
        <p:nvGrpSpPr>
          <p:cNvPr id="11" name="Group 10">
            <a:extLst>
              <a:ext uri="{FF2B5EF4-FFF2-40B4-BE49-F238E27FC236}">
                <a16:creationId xmlns:a16="http://schemas.microsoft.com/office/drawing/2014/main" xmlns=""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1997286" y="3255980"/>
              <a:ext cx="3409987" cy="658706"/>
            </a:xfrm>
            <a:prstGeom prst="rect">
              <a:avLst/>
            </a:prstGeom>
            <a:noFill/>
          </p:spPr>
          <p:txBody>
            <a:bodyPr wrap="square" rtlCol="0">
              <a:spAutoFit/>
            </a:bodyPr>
            <a:lstStyle/>
            <a:p>
              <a:pPr algn="ctr">
                <a:lnSpc>
                  <a:spcPct val="150000"/>
                </a:lnSpc>
              </a:pPr>
              <a:r>
                <a:rPr lang="vi-VN" sz="2800" b="1" dirty="0" smtClean="0">
                  <a:solidFill>
                    <a:srgbClr val="17479D"/>
                  </a:solidFill>
                  <a:latin typeface="UTM Avo" panose="02040603050506020204" pitchFamily="18" charset="0"/>
                </a:rPr>
                <a:t>LUYỆN</a:t>
              </a:r>
              <a:r>
                <a:rPr lang="en-US" sz="2800" b="1" dirty="0" smtClean="0">
                  <a:solidFill>
                    <a:srgbClr val="17479D"/>
                  </a:solidFill>
                  <a:latin typeface="UTM Avo" panose="02040603050506020204" pitchFamily="18" charset="0"/>
                </a:rPr>
                <a:t> TẬP</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xmlns=""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33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3" name="TextBox 2"/>
          <p:cNvSpPr txBox="1"/>
          <p:nvPr/>
        </p:nvSpPr>
        <p:spPr>
          <a:xfrm>
            <a:off x="2034284" y="635286"/>
            <a:ext cx="4489807" cy="1477328"/>
          </a:xfrm>
          <a:prstGeom prst="rect">
            <a:avLst/>
          </a:prstGeom>
          <a:noFill/>
        </p:spPr>
        <p:txBody>
          <a:bodyPr wrap="square" rtlCol="0">
            <a:spAutoFit/>
          </a:bodyPr>
          <a:lstStyle/>
          <a:p>
            <a:pPr algn="ctr"/>
            <a:r>
              <a:rPr lang="en-US" sz="1800" b="1" dirty="0">
                <a:solidFill>
                  <a:schemeClr val="accent2"/>
                </a:solidFill>
                <a:latin typeface="HP001 4 hàng" panose="020B0603050302020204" pitchFamily="34" charset="0"/>
              </a:rPr>
              <a:t>Thứ năm ngày 9 tháng 9 năm 2021</a:t>
            </a:r>
          </a:p>
          <a:p>
            <a:pPr algn="ctr"/>
            <a:r>
              <a:rPr lang="en-US" sz="1800" b="1" dirty="0">
                <a:solidFill>
                  <a:schemeClr val="accent2"/>
                </a:solidFill>
                <a:latin typeface="HP001 4 hàng" panose="020B0603050302020204" pitchFamily="34" charset="0"/>
              </a:rPr>
              <a:t>Luyện tập</a:t>
            </a:r>
          </a:p>
          <a:p>
            <a:pPr algn="ctr"/>
            <a:r>
              <a:rPr lang="en-US" sz="1800" b="1" dirty="0">
                <a:solidFill>
                  <a:schemeClr val="accent2"/>
                </a:solidFill>
                <a:latin typeface="HP001 4 hàng" panose="020B0603050302020204" pitchFamily="34" charset="0"/>
              </a:rPr>
              <a:t>Từ ngữ chỉ sự vật, hoạt động</a:t>
            </a:r>
          </a:p>
          <a:p>
            <a:r>
              <a:rPr lang="en-US" sz="1800" b="1" dirty="0">
                <a:solidFill>
                  <a:schemeClr val="accent2"/>
                </a:solidFill>
                <a:latin typeface="HP001 4 hàng" panose="020B0603050302020204" pitchFamily="34" charset="0"/>
              </a:rPr>
              <a:t>        </a:t>
            </a:r>
            <a:r>
              <a:rPr lang="en-US" sz="1800" b="1" dirty="0" smtClean="0">
                <a:solidFill>
                  <a:schemeClr val="accent2"/>
                </a:solidFill>
                <a:latin typeface="HP001 4 hàng" panose="020B0603050302020204" pitchFamily="34" charset="0"/>
              </a:rPr>
              <a:t>Câu </a:t>
            </a:r>
            <a:r>
              <a:rPr lang="en-US" sz="1800" b="1" dirty="0">
                <a:solidFill>
                  <a:schemeClr val="accent2"/>
                </a:solidFill>
                <a:latin typeface="HP001 4 hàng" panose="020B0603050302020204" pitchFamily="34" charset="0"/>
              </a:rPr>
              <a:t>giới thiệu</a:t>
            </a:r>
          </a:p>
          <a:p>
            <a:r>
              <a:rPr lang="en-US" sz="1800" b="1" dirty="0">
                <a:solidFill>
                  <a:schemeClr val="accent2"/>
                </a:solidFill>
                <a:latin typeface="HP001 4 hàng" panose="020B0603050302020204" pitchFamily="34" charset="0"/>
              </a:rPr>
              <a:t>  </a:t>
            </a:r>
          </a:p>
        </p:txBody>
      </p:sp>
    </p:spTree>
    <p:extLst>
      <p:ext uri="{BB962C8B-B14F-4D97-AF65-F5344CB8AC3E}">
        <p14:creationId xmlns:p14="http://schemas.microsoft.com/office/powerpoint/2010/main" val="2484063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950C902B-43A1-4FFF-8147-8E8C5CEBAFB1}"/>
              </a:ext>
            </a:extLst>
          </p:cNvPr>
          <p:cNvSpPr txBox="1"/>
          <p:nvPr/>
        </p:nvSpPr>
        <p:spPr>
          <a:xfrm>
            <a:off x="458510" y="516261"/>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Nhìn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tranh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endParaRPr lang="en-US" sz="2000" b="1" dirty="0">
              <a:solidFill>
                <a:schemeClr val="accent4">
                  <a:lumMod val="50000"/>
                </a:schemeClr>
              </a:solidFill>
              <a:latin typeface="UTM Avo" panose="02040603050506020204" pitchFamily="18" charset="0"/>
            </a:endParaRPr>
          </a:p>
        </p:txBody>
      </p:sp>
      <p:grpSp>
        <p:nvGrpSpPr>
          <p:cNvPr id="203" name="Group 202">
            <a:extLst>
              <a:ext uri="{FF2B5EF4-FFF2-40B4-BE49-F238E27FC236}">
                <a16:creationId xmlns:a16="http://schemas.microsoft.com/office/drawing/2014/main" xmlns="" id="{51B47CEB-D0DD-4F16-89AA-81B61732A7E0}"/>
              </a:ext>
            </a:extLst>
          </p:cNvPr>
          <p:cNvGrpSpPr/>
          <p:nvPr/>
        </p:nvGrpSpPr>
        <p:grpSpPr>
          <a:xfrm>
            <a:off x="551842" y="3274828"/>
            <a:ext cx="2249406" cy="1502673"/>
            <a:chOff x="481607" y="2708289"/>
            <a:chExt cx="2249406" cy="1723533"/>
          </a:xfrm>
        </p:grpSpPr>
        <p:grpSp>
          <p:nvGrpSpPr>
            <p:cNvPr id="204" name="Google Shape;872;p31">
              <a:extLst>
                <a:ext uri="{FF2B5EF4-FFF2-40B4-BE49-F238E27FC236}">
                  <a16:creationId xmlns:a16="http://schemas.microsoft.com/office/drawing/2014/main" xmlns="" id="{43047992-600A-4043-ABC3-0C02B2174D30}"/>
                </a:ext>
              </a:extLst>
            </p:cNvPr>
            <p:cNvGrpSpPr/>
            <p:nvPr/>
          </p:nvGrpSpPr>
          <p:grpSpPr>
            <a:xfrm>
              <a:off x="481607" y="2781472"/>
              <a:ext cx="2072987" cy="1650350"/>
              <a:chOff x="6265498" y="1898129"/>
              <a:chExt cx="1901098" cy="1650350"/>
            </a:xfrm>
          </p:grpSpPr>
          <p:sp>
            <p:nvSpPr>
              <p:cNvPr id="206" name="Google Shape;874;p31">
                <a:extLst>
                  <a:ext uri="{FF2B5EF4-FFF2-40B4-BE49-F238E27FC236}">
                    <a16:creationId xmlns:a16="http://schemas.microsoft.com/office/drawing/2014/main" xmlns="" id="{B8975569-B2D0-4EC1-B703-BA1BE654D521}"/>
                  </a:ext>
                </a:extLst>
              </p:cNvPr>
              <p:cNvSpPr/>
              <p:nvPr/>
            </p:nvSpPr>
            <p:spPr>
              <a:xfrm>
                <a:off x="6342990" y="1898129"/>
                <a:ext cx="1709194" cy="435357"/>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73;p31">
                <a:extLst>
                  <a:ext uri="{FF2B5EF4-FFF2-40B4-BE49-F238E27FC236}">
                    <a16:creationId xmlns:a16="http://schemas.microsoft.com/office/drawing/2014/main" xmlns="" id="{EEB7D5A0-CA2F-48C8-A65C-0DD5C94AF975}"/>
                  </a:ext>
                </a:extLst>
              </p:cNvPr>
              <p:cNvSpPr/>
              <p:nvPr/>
            </p:nvSpPr>
            <p:spPr>
              <a:xfrm>
                <a:off x="6265498" y="1898129"/>
                <a:ext cx="1901098" cy="1650350"/>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 name="TextBox 204">
              <a:extLst>
                <a:ext uri="{FF2B5EF4-FFF2-40B4-BE49-F238E27FC236}">
                  <a16:creationId xmlns:a16="http://schemas.microsoft.com/office/drawing/2014/main" xmlns="" id="{A214429E-5821-45E4-BD4A-60F3E58AF537}"/>
                </a:ext>
              </a:extLst>
            </p:cNvPr>
            <p:cNvSpPr txBox="1"/>
            <p:nvPr/>
          </p:nvSpPr>
          <p:spPr>
            <a:xfrm>
              <a:off x="553608" y="2708289"/>
              <a:ext cx="2177405" cy="413703"/>
            </a:xfrm>
            <a:prstGeom prst="rect">
              <a:avLst/>
            </a:prstGeom>
            <a:noFill/>
          </p:spPr>
          <p:txBody>
            <a:bodyPr wrap="square" rtlCol="0">
              <a:spAutoFit/>
            </a:bodyPr>
            <a:lstStyle/>
            <a:p>
              <a:pPr>
                <a:lnSpc>
                  <a:spcPct val="150000"/>
                </a:lnSpc>
              </a:pPr>
              <a:r>
                <a:rPr lang="en-US" sz="1600" b="1" dirty="0" err="1">
                  <a:solidFill>
                    <a:schemeClr val="accent3">
                      <a:lumMod val="50000"/>
                    </a:schemeClr>
                  </a:solidFill>
                  <a:latin typeface="UTM Avo" panose="02040603050506020204" pitchFamily="18" charset="0"/>
                </a:rPr>
                <a:t>b.Chỉ</a:t>
              </a:r>
              <a:r>
                <a:rPr lang="en-US" sz="1600" b="1" dirty="0">
                  <a:solidFill>
                    <a:schemeClr val="accent3">
                      <a:lumMod val="50000"/>
                    </a:schemeClr>
                  </a:solidFill>
                  <a:latin typeface="UTM Avo" panose="02040603050506020204" pitchFamily="18" charset="0"/>
                </a:rPr>
                <a:t> </a:t>
              </a:r>
              <a:r>
                <a:rPr lang="en-US" sz="1600" b="1" dirty="0" err="1">
                  <a:solidFill>
                    <a:schemeClr val="accent3">
                      <a:lumMod val="50000"/>
                    </a:schemeClr>
                  </a:solidFill>
                  <a:latin typeface="UTM Avo" panose="02040603050506020204" pitchFamily="18" charset="0"/>
                </a:rPr>
                <a:t>hoạt</a:t>
              </a:r>
              <a:r>
                <a:rPr lang="en-US" sz="1600" b="1" dirty="0">
                  <a:solidFill>
                    <a:schemeClr val="accent3">
                      <a:lumMod val="50000"/>
                    </a:schemeClr>
                  </a:solidFill>
                  <a:latin typeface="UTM Avo" panose="02040603050506020204" pitchFamily="18" charset="0"/>
                </a:rPr>
                <a:t> </a:t>
              </a:r>
              <a:r>
                <a:rPr lang="en-US" sz="1600" b="1" dirty="0" err="1">
                  <a:solidFill>
                    <a:schemeClr val="accent3">
                      <a:lumMod val="50000"/>
                    </a:schemeClr>
                  </a:solidFill>
                  <a:latin typeface="UTM Avo" panose="02040603050506020204" pitchFamily="18" charset="0"/>
                </a:rPr>
                <a:t>động</a:t>
              </a:r>
              <a:endParaRPr lang="en-US" sz="1600" b="1" dirty="0">
                <a:solidFill>
                  <a:schemeClr val="accent3">
                    <a:lumMod val="50000"/>
                  </a:schemeClr>
                </a:solidFill>
                <a:latin typeface="UTM Avo" panose="02040603050506020204" pitchFamily="18" charset="0"/>
              </a:endParaRPr>
            </a:p>
          </p:txBody>
        </p:sp>
      </p:grpSp>
      <p:grpSp>
        <p:nvGrpSpPr>
          <p:cNvPr id="208" name="Group 207">
            <a:extLst>
              <a:ext uri="{FF2B5EF4-FFF2-40B4-BE49-F238E27FC236}">
                <a16:creationId xmlns:a16="http://schemas.microsoft.com/office/drawing/2014/main" xmlns="" id="{5AF022A2-3CE4-40DE-9FDB-BEE65A2B9D23}"/>
              </a:ext>
            </a:extLst>
          </p:cNvPr>
          <p:cNvGrpSpPr/>
          <p:nvPr/>
        </p:nvGrpSpPr>
        <p:grpSpPr>
          <a:xfrm>
            <a:off x="458510" y="995791"/>
            <a:ext cx="2652575" cy="2274107"/>
            <a:chOff x="481607" y="477677"/>
            <a:chExt cx="2221932" cy="2040921"/>
          </a:xfrm>
        </p:grpSpPr>
        <p:grpSp>
          <p:nvGrpSpPr>
            <p:cNvPr id="209" name="Google Shape;866;p31">
              <a:extLst>
                <a:ext uri="{FF2B5EF4-FFF2-40B4-BE49-F238E27FC236}">
                  <a16:creationId xmlns:a16="http://schemas.microsoft.com/office/drawing/2014/main" xmlns="" id="{09F08003-325C-4799-A1B8-44DD6BAADE93}"/>
                </a:ext>
              </a:extLst>
            </p:cNvPr>
            <p:cNvGrpSpPr/>
            <p:nvPr/>
          </p:nvGrpSpPr>
          <p:grpSpPr>
            <a:xfrm>
              <a:off x="481607" y="477677"/>
              <a:ext cx="1877130" cy="2040921"/>
              <a:chOff x="1146625" y="2025923"/>
              <a:chExt cx="1877130" cy="2040921"/>
            </a:xfrm>
          </p:grpSpPr>
          <p:sp>
            <p:nvSpPr>
              <p:cNvPr id="212" name="Google Shape;868;p31">
                <a:extLst>
                  <a:ext uri="{FF2B5EF4-FFF2-40B4-BE49-F238E27FC236}">
                    <a16:creationId xmlns:a16="http://schemas.microsoft.com/office/drawing/2014/main" xmlns="" id="{28B79D43-6D3E-4043-B74B-9EB44BA5D472}"/>
                  </a:ext>
                </a:extLst>
              </p:cNvPr>
              <p:cNvSpPr/>
              <p:nvPr/>
            </p:nvSpPr>
            <p:spPr>
              <a:xfrm>
                <a:off x="1223245" y="2062856"/>
                <a:ext cx="1713838" cy="417081"/>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67;p31">
                <a:extLst>
                  <a:ext uri="{FF2B5EF4-FFF2-40B4-BE49-F238E27FC236}">
                    <a16:creationId xmlns:a16="http://schemas.microsoft.com/office/drawing/2014/main" xmlns="" id="{8C9F9FC8-2A6B-4524-9B49-3F5144D28B64}"/>
                  </a:ext>
                </a:extLst>
              </p:cNvPr>
              <p:cNvSpPr/>
              <p:nvPr/>
            </p:nvSpPr>
            <p:spPr>
              <a:xfrm>
                <a:off x="1146625" y="2025923"/>
                <a:ext cx="1877130" cy="2040921"/>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TextBox 209">
              <a:extLst>
                <a:ext uri="{FF2B5EF4-FFF2-40B4-BE49-F238E27FC236}">
                  <a16:creationId xmlns:a16="http://schemas.microsoft.com/office/drawing/2014/main" xmlns="" id="{6F9D1656-62C5-41D0-8D8D-35C6CDF20FCF}"/>
                </a:ext>
              </a:extLst>
            </p:cNvPr>
            <p:cNvSpPr txBox="1"/>
            <p:nvPr/>
          </p:nvSpPr>
          <p:spPr>
            <a:xfrm>
              <a:off x="661216" y="490425"/>
              <a:ext cx="2042323" cy="453907"/>
            </a:xfrm>
            <a:prstGeom prst="rect">
              <a:avLst/>
            </a:prstGeom>
            <a:noFill/>
          </p:spPr>
          <p:txBody>
            <a:bodyPr wrap="square" rtlCol="0">
              <a:spAutoFit/>
            </a:bodyPr>
            <a:lstStyle/>
            <a:p>
              <a:pPr>
                <a:lnSpc>
                  <a:spcPct val="150000"/>
                </a:lnSpc>
              </a:pPr>
              <a:r>
                <a:rPr lang="en-US" sz="1800" b="1" dirty="0">
                  <a:solidFill>
                    <a:schemeClr val="accent3">
                      <a:lumMod val="50000"/>
                    </a:schemeClr>
                  </a:solidFill>
                  <a:latin typeface="UTM Avo" panose="02040603050506020204" pitchFamily="18" charset="0"/>
                </a:rPr>
                <a:t>a. </a:t>
              </a:r>
              <a:r>
                <a:rPr lang="en-US" sz="1800" b="1" dirty="0" err="1">
                  <a:solidFill>
                    <a:schemeClr val="accent3">
                      <a:lumMod val="50000"/>
                    </a:schemeClr>
                  </a:solidFill>
                  <a:latin typeface="UTM Avo" panose="02040603050506020204" pitchFamily="18" charset="0"/>
                </a:rPr>
                <a:t>Chỉ</a:t>
              </a:r>
              <a:r>
                <a:rPr lang="en-US" sz="1800" b="1" dirty="0">
                  <a:solidFill>
                    <a:schemeClr val="accent3">
                      <a:lumMod val="50000"/>
                    </a:schemeClr>
                  </a:solidFill>
                  <a:latin typeface="UTM Avo" panose="02040603050506020204" pitchFamily="18" charset="0"/>
                </a:rPr>
                <a:t> </a:t>
              </a:r>
              <a:r>
                <a:rPr lang="en-US" sz="1800" b="1" dirty="0" err="1">
                  <a:solidFill>
                    <a:schemeClr val="accent3">
                      <a:lumMod val="50000"/>
                    </a:schemeClr>
                  </a:solidFill>
                  <a:latin typeface="UTM Avo" panose="02040603050506020204" pitchFamily="18" charset="0"/>
                </a:rPr>
                <a:t>sự</a:t>
              </a:r>
              <a:r>
                <a:rPr lang="en-US" sz="1800" b="1" dirty="0">
                  <a:solidFill>
                    <a:schemeClr val="accent3">
                      <a:lumMod val="50000"/>
                    </a:schemeClr>
                  </a:solidFill>
                  <a:latin typeface="UTM Avo" panose="02040603050506020204" pitchFamily="18" charset="0"/>
                </a:rPr>
                <a:t> </a:t>
              </a:r>
              <a:r>
                <a:rPr lang="en-US" sz="1800" b="1" dirty="0" err="1">
                  <a:solidFill>
                    <a:schemeClr val="accent3">
                      <a:lumMod val="50000"/>
                    </a:schemeClr>
                  </a:solidFill>
                  <a:latin typeface="UTM Avo" panose="02040603050506020204" pitchFamily="18" charset="0"/>
                </a:rPr>
                <a:t>vật</a:t>
              </a:r>
              <a:endParaRPr lang="en-US" sz="1800" b="1" dirty="0">
                <a:solidFill>
                  <a:schemeClr val="accent3">
                    <a:lumMod val="50000"/>
                  </a:schemeClr>
                </a:solidFill>
                <a:latin typeface="UTM Avo" panose="02040603050506020204" pitchFamily="18" charset="0"/>
              </a:endParaRPr>
            </a:p>
          </p:txBody>
        </p:sp>
      </p:grpSp>
      <p:sp>
        <p:nvSpPr>
          <p:cNvPr id="213" name="TextBox 212">
            <a:extLst>
              <a:ext uri="{FF2B5EF4-FFF2-40B4-BE49-F238E27FC236}">
                <a16:creationId xmlns:a16="http://schemas.microsoft.com/office/drawing/2014/main" xmlns="" id="{30FB29D8-BBEE-4BD0-AD6E-5D79EBF5DED9}"/>
              </a:ext>
            </a:extLst>
          </p:cNvPr>
          <p:cNvSpPr txBox="1"/>
          <p:nvPr/>
        </p:nvSpPr>
        <p:spPr>
          <a:xfrm>
            <a:off x="544717" y="1480614"/>
            <a:ext cx="1713838" cy="1502976"/>
          </a:xfrm>
          <a:prstGeom prst="rect">
            <a:avLst/>
          </a:prstGeom>
          <a:noFill/>
        </p:spPr>
        <p:txBody>
          <a:bodyPr wrap="square" rtlCol="0">
            <a:spAutoFit/>
          </a:bodyPr>
          <a:lstStyle/>
          <a:p>
            <a:pPr>
              <a:lnSpc>
                <a:spcPts val="2200"/>
              </a:lnSpc>
            </a:pPr>
            <a:r>
              <a:rPr lang="en-US" sz="1800" dirty="0">
                <a:solidFill>
                  <a:schemeClr val="accent3">
                    <a:lumMod val="50000"/>
                  </a:schemeClr>
                </a:solidFill>
                <a:latin typeface="+mn-lt"/>
              </a:rPr>
              <a:t>- </a:t>
            </a:r>
            <a:r>
              <a:rPr lang="en-US" sz="1800" dirty="0" err="1">
                <a:solidFill>
                  <a:schemeClr val="accent3">
                    <a:lumMod val="50000"/>
                  </a:schemeClr>
                </a:solidFill>
                <a:latin typeface="+mn-lt"/>
              </a:rPr>
              <a:t>Chỉ</a:t>
            </a:r>
            <a:r>
              <a:rPr lang="en-US" sz="1800" dirty="0">
                <a:solidFill>
                  <a:schemeClr val="accent3">
                    <a:lumMod val="50000"/>
                  </a:schemeClr>
                </a:solidFill>
                <a:latin typeface="+mn-lt"/>
              </a:rPr>
              <a:t> </a:t>
            </a:r>
            <a:r>
              <a:rPr lang="en-US" sz="1800" dirty="0" err="1">
                <a:solidFill>
                  <a:schemeClr val="accent3">
                    <a:lumMod val="50000"/>
                  </a:schemeClr>
                </a:solidFill>
                <a:latin typeface="+mn-lt"/>
              </a:rPr>
              <a:t>người</a:t>
            </a:r>
            <a:r>
              <a:rPr lang="en-US" sz="1800" dirty="0">
                <a:solidFill>
                  <a:schemeClr val="accent3">
                    <a:lumMod val="50000"/>
                  </a:schemeClr>
                </a:solidFill>
                <a:latin typeface="+mn-lt"/>
              </a:rPr>
              <a:t>: </a:t>
            </a:r>
          </a:p>
          <a:p>
            <a:pPr>
              <a:lnSpc>
                <a:spcPts val="2200"/>
              </a:lnSpc>
            </a:pPr>
            <a:r>
              <a:rPr lang="en-US" sz="1800" dirty="0" err="1">
                <a:solidFill>
                  <a:schemeClr val="accent3">
                    <a:lumMod val="50000"/>
                  </a:schemeClr>
                </a:solidFill>
                <a:latin typeface="+mn-lt"/>
              </a:rPr>
              <a:t>học</a:t>
            </a:r>
            <a:r>
              <a:rPr lang="en-US" sz="1800" dirty="0">
                <a:solidFill>
                  <a:schemeClr val="accent3">
                    <a:lumMod val="50000"/>
                  </a:schemeClr>
                </a:solidFill>
                <a:latin typeface="+mn-lt"/>
              </a:rPr>
              <a:t> </a:t>
            </a:r>
            <a:r>
              <a:rPr lang="en-US" sz="1800" dirty="0" err="1">
                <a:solidFill>
                  <a:schemeClr val="accent3">
                    <a:lumMod val="50000"/>
                  </a:schemeClr>
                </a:solidFill>
                <a:latin typeface="+mn-lt"/>
              </a:rPr>
              <a:t>sinh</a:t>
            </a:r>
            <a:r>
              <a:rPr lang="en-US" sz="1800" dirty="0">
                <a:solidFill>
                  <a:schemeClr val="accent3">
                    <a:lumMod val="50000"/>
                  </a:schemeClr>
                </a:solidFill>
                <a:latin typeface="+mn-lt"/>
              </a:rPr>
              <a:t>,</a:t>
            </a:r>
          </a:p>
          <a:p>
            <a:pPr>
              <a:lnSpc>
                <a:spcPts val="2200"/>
              </a:lnSpc>
            </a:pPr>
            <a:endParaRPr lang="en-US" sz="1800" dirty="0">
              <a:solidFill>
                <a:schemeClr val="accent3">
                  <a:lumMod val="50000"/>
                </a:schemeClr>
              </a:solidFill>
              <a:latin typeface="+mn-lt"/>
            </a:endParaRPr>
          </a:p>
          <a:p>
            <a:pPr marL="285750" indent="-285750">
              <a:lnSpc>
                <a:spcPts val="2200"/>
              </a:lnSpc>
              <a:buFontTx/>
              <a:buChar char="-"/>
            </a:pPr>
            <a:r>
              <a:rPr lang="en-US" sz="1800" dirty="0" err="1">
                <a:solidFill>
                  <a:schemeClr val="accent3">
                    <a:lumMod val="50000"/>
                  </a:schemeClr>
                </a:solidFill>
                <a:latin typeface="+mn-lt"/>
              </a:rPr>
              <a:t>Chỉ</a:t>
            </a:r>
            <a:r>
              <a:rPr lang="en-US" sz="1800" dirty="0">
                <a:solidFill>
                  <a:schemeClr val="accent3">
                    <a:lumMod val="50000"/>
                  </a:schemeClr>
                </a:solidFill>
                <a:latin typeface="+mn-lt"/>
              </a:rPr>
              <a:t> </a:t>
            </a:r>
            <a:r>
              <a:rPr lang="en-US" sz="1800" dirty="0" err="1">
                <a:solidFill>
                  <a:schemeClr val="accent3">
                    <a:lumMod val="50000"/>
                  </a:schemeClr>
                </a:solidFill>
                <a:latin typeface="+mn-lt"/>
              </a:rPr>
              <a:t>vật</a:t>
            </a:r>
            <a:r>
              <a:rPr lang="en-US" sz="1800" dirty="0">
                <a:solidFill>
                  <a:schemeClr val="accent3">
                    <a:lumMod val="50000"/>
                  </a:schemeClr>
                </a:solidFill>
                <a:latin typeface="+mn-lt"/>
              </a:rPr>
              <a:t>: </a:t>
            </a:r>
          </a:p>
          <a:p>
            <a:pPr>
              <a:lnSpc>
                <a:spcPts val="2200"/>
              </a:lnSpc>
            </a:pPr>
            <a:r>
              <a:rPr lang="en-US" sz="1800" dirty="0" err="1">
                <a:solidFill>
                  <a:schemeClr val="accent3">
                    <a:lumMod val="50000"/>
                  </a:schemeClr>
                </a:solidFill>
                <a:latin typeface="+mn-lt"/>
              </a:rPr>
              <a:t>cặp</a:t>
            </a:r>
            <a:r>
              <a:rPr lang="en-US" sz="1800" dirty="0">
                <a:solidFill>
                  <a:schemeClr val="accent3">
                    <a:lumMod val="50000"/>
                  </a:schemeClr>
                </a:solidFill>
                <a:latin typeface="+mn-lt"/>
              </a:rPr>
              <a:t> </a:t>
            </a:r>
            <a:r>
              <a:rPr lang="en-US" sz="1800" dirty="0" err="1">
                <a:solidFill>
                  <a:schemeClr val="accent3">
                    <a:lumMod val="50000"/>
                  </a:schemeClr>
                </a:solidFill>
                <a:latin typeface="+mn-lt"/>
              </a:rPr>
              <a:t>sách</a:t>
            </a:r>
            <a:r>
              <a:rPr lang="en-US" sz="1800" dirty="0">
                <a:solidFill>
                  <a:schemeClr val="accent3">
                    <a:lumMod val="50000"/>
                  </a:schemeClr>
                </a:solidFill>
                <a:latin typeface="+mn-lt"/>
              </a:rPr>
              <a:t>,</a:t>
            </a:r>
          </a:p>
        </p:txBody>
      </p:sp>
      <p:sp>
        <p:nvSpPr>
          <p:cNvPr id="214" name="TextBox 213">
            <a:extLst>
              <a:ext uri="{FF2B5EF4-FFF2-40B4-BE49-F238E27FC236}">
                <a16:creationId xmlns:a16="http://schemas.microsoft.com/office/drawing/2014/main" xmlns="" id="{9F15ED2C-84DD-4926-960D-BA2919F5A115}"/>
              </a:ext>
            </a:extLst>
          </p:cNvPr>
          <p:cNvSpPr txBox="1"/>
          <p:nvPr/>
        </p:nvSpPr>
        <p:spPr>
          <a:xfrm>
            <a:off x="638829" y="3831642"/>
            <a:ext cx="922938" cy="374461"/>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đi</a:t>
            </a:r>
            <a:r>
              <a:rPr lang="en-US" sz="1800" dirty="0">
                <a:solidFill>
                  <a:schemeClr val="accent3">
                    <a:lumMod val="50000"/>
                  </a:schemeClr>
                </a:solidFill>
                <a:latin typeface="+mn-lt"/>
              </a:rPr>
              <a:t> </a:t>
            </a:r>
            <a:r>
              <a:rPr lang="en-US" sz="1800" dirty="0" err="1">
                <a:solidFill>
                  <a:schemeClr val="accent3">
                    <a:lumMod val="50000"/>
                  </a:schemeClr>
                </a:solidFill>
                <a:latin typeface="+mn-lt"/>
              </a:rPr>
              <a:t>học</a:t>
            </a:r>
            <a:r>
              <a:rPr lang="en-US" sz="1800" dirty="0">
                <a:solidFill>
                  <a:schemeClr val="accent3">
                    <a:lumMod val="50000"/>
                  </a:schemeClr>
                </a:solidFill>
                <a:latin typeface="+mn-lt"/>
              </a:rPr>
              <a:t>,</a:t>
            </a:r>
          </a:p>
        </p:txBody>
      </p:sp>
      <p:sp>
        <p:nvSpPr>
          <p:cNvPr id="215" name="TextBox 214">
            <a:extLst>
              <a:ext uri="{FF2B5EF4-FFF2-40B4-BE49-F238E27FC236}">
                <a16:creationId xmlns:a16="http://schemas.microsoft.com/office/drawing/2014/main" xmlns="" id="{6E26FAED-7A37-49BB-ABAD-F0CDD08F79F4}"/>
              </a:ext>
            </a:extLst>
          </p:cNvPr>
          <p:cNvSpPr txBox="1"/>
          <p:nvPr/>
        </p:nvSpPr>
        <p:spPr>
          <a:xfrm>
            <a:off x="1540793" y="2601829"/>
            <a:ext cx="1210246" cy="374461"/>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khăn</a:t>
            </a:r>
            <a:r>
              <a:rPr lang="en-US" sz="1800" dirty="0">
                <a:solidFill>
                  <a:schemeClr val="accent3">
                    <a:lumMod val="50000"/>
                  </a:schemeClr>
                </a:solidFill>
                <a:latin typeface="+mn-lt"/>
              </a:rPr>
              <a:t> </a:t>
            </a:r>
            <a:r>
              <a:rPr lang="en-US" sz="1800" dirty="0" err="1">
                <a:solidFill>
                  <a:schemeClr val="accent3">
                    <a:lumMod val="50000"/>
                  </a:schemeClr>
                </a:solidFill>
                <a:latin typeface="+mn-lt"/>
              </a:rPr>
              <a:t>mặt</a:t>
            </a:r>
            <a:r>
              <a:rPr lang="en-US" sz="1800" dirty="0">
                <a:solidFill>
                  <a:schemeClr val="accent3">
                    <a:lumMod val="50000"/>
                  </a:schemeClr>
                </a:solidFill>
                <a:latin typeface="+mn-lt"/>
              </a:rPr>
              <a:t>,</a:t>
            </a:r>
          </a:p>
        </p:txBody>
      </p:sp>
      <p:sp>
        <p:nvSpPr>
          <p:cNvPr id="216" name="TextBox 215">
            <a:extLst>
              <a:ext uri="{FF2B5EF4-FFF2-40B4-BE49-F238E27FC236}">
                <a16:creationId xmlns:a16="http://schemas.microsoft.com/office/drawing/2014/main" xmlns="" id="{7C31EBFA-C809-4E3C-BC45-B81C69595595}"/>
              </a:ext>
            </a:extLst>
          </p:cNvPr>
          <p:cNvSpPr txBox="1"/>
          <p:nvPr/>
        </p:nvSpPr>
        <p:spPr>
          <a:xfrm>
            <a:off x="1504909" y="1767642"/>
            <a:ext cx="1210246" cy="356508"/>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cô</a:t>
            </a:r>
            <a:r>
              <a:rPr lang="en-US" sz="1800" dirty="0">
                <a:solidFill>
                  <a:schemeClr val="accent3">
                    <a:lumMod val="50000"/>
                  </a:schemeClr>
                </a:solidFill>
                <a:latin typeface="+mn-lt"/>
              </a:rPr>
              <a:t> </a:t>
            </a:r>
            <a:r>
              <a:rPr lang="en-US" sz="1800" dirty="0" err="1">
                <a:solidFill>
                  <a:schemeClr val="accent3">
                    <a:lumMod val="50000"/>
                  </a:schemeClr>
                </a:solidFill>
                <a:latin typeface="+mn-lt"/>
              </a:rPr>
              <a:t>giáo</a:t>
            </a:r>
            <a:r>
              <a:rPr lang="en-US" sz="1800" dirty="0">
                <a:solidFill>
                  <a:schemeClr val="accent3">
                    <a:lumMod val="50000"/>
                  </a:schemeClr>
                </a:solidFill>
                <a:latin typeface="+mn-lt"/>
              </a:rPr>
              <a:t>,</a:t>
            </a:r>
          </a:p>
        </p:txBody>
      </p:sp>
      <p:sp>
        <p:nvSpPr>
          <p:cNvPr id="217" name="TextBox 216">
            <a:extLst>
              <a:ext uri="{FF2B5EF4-FFF2-40B4-BE49-F238E27FC236}">
                <a16:creationId xmlns:a16="http://schemas.microsoft.com/office/drawing/2014/main" xmlns="" id="{E650D884-9EB0-42F8-890C-9AB4B656AE20}"/>
              </a:ext>
            </a:extLst>
          </p:cNvPr>
          <p:cNvSpPr txBox="1"/>
          <p:nvPr/>
        </p:nvSpPr>
        <p:spPr>
          <a:xfrm>
            <a:off x="617622" y="2912371"/>
            <a:ext cx="1077839" cy="374461"/>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quần</a:t>
            </a:r>
            <a:r>
              <a:rPr lang="en-US" sz="1800" dirty="0">
                <a:solidFill>
                  <a:schemeClr val="accent3">
                    <a:lumMod val="50000"/>
                  </a:schemeClr>
                </a:solidFill>
                <a:latin typeface="+mn-lt"/>
              </a:rPr>
              <a:t> </a:t>
            </a:r>
            <a:r>
              <a:rPr lang="en-US" sz="1800" dirty="0" err="1">
                <a:solidFill>
                  <a:schemeClr val="accent3">
                    <a:lumMod val="50000"/>
                  </a:schemeClr>
                </a:solidFill>
                <a:latin typeface="+mn-lt"/>
              </a:rPr>
              <a:t>áo</a:t>
            </a:r>
            <a:r>
              <a:rPr lang="en-US" sz="1800" dirty="0">
                <a:solidFill>
                  <a:schemeClr val="accent3">
                    <a:lumMod val="50000"/>
                  </a:schemeClr>
                </a:solidFill>
                <a:latin typeface="+mn-lt"/>
              </a:rPr>
              <a:t>,</a:t>
            </a:r>
          </a:p>
        </p:txBody>
      </p:sp>
      <p:sp>
        <p:nvSpPr>
          <p:cNvPr id="218" name="TextBox 217">
            <a:extLst>
              <a:ext uri="{FF2B5EF4-FFF2-40B4-BE49-F238E27FC236}">
                <a16:creationId xmlns:a16="http://schemas.microsoft.com/office/drawing/2014/main" xmlns="" id="{13BEFD3F-EF90-4D7C-92AE-CC02260DEC34}"/>
              </a:ext>
            </a:extLst>
          </p:cNvPr>
          <p:cNvSpPr txBox="1"/>
          <p:nvPr/>
        </p:nvSpPr>
        <p:spPr>
          <a:xfrm>
            <a:off x="1520495" y="2912371"/>
            <a:ext cx="1077839" cy="356508"/>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mũ</a:t>
            </a:r>
            <a:endParaRPr lang="en-US" sz="1800" dirty="0">
              <a:solidFill>
                <a:schemeClr val="accent3">
                  <a:lumMod val="50000"/>
                </a:schemeClr>
              </a:solidFill>
              <a:latin typeface="+mn-lt"/>
            </a:endParaRPr>
          </a:p>
        </p:txBody>
      </p:sp>
      <p:sp>
        <p:nvSpPr>
          <p:cNvPr id="219" name="TextBox 218">
            <a:extLst>
              <a:ext uri="{FF2B5EF4-FFF2-40B4-BE49-F238E27FC236}">
                <a16:creationId xmlns:a16="http://schemas.microsoft.com/office/drawing/2014/main" xmlns="" id="{0C92A25F-EE05-4191-BBC7-019C9144D22A}"/>
              </a:ext>
            </a:extLst>
          </p:cNvPr>
          <p:cNvSpPr txBox="1"/>
          <p:nvPr/>
        </p:nvSpPr>
        <p:spPr>
          <a:xfrm>
            <a:off x="545653" y="2039565"/>
            <a:ext cx="1077839" cy="356508"/>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bác</a:t>
            </a:r>
            <a:r>
              <a:rPr lang="en-US" sz="1800" dirty="0">
                <a:solidFill>
                  <a:schemeClr val="accent3">
                    <a:lumMod val="50000"/>
                  </a:schemeClr>
                </a:solidFill>
                <a:latin typeface="+mn-lt"/>
              </a:rPr>
              <a:t> </a:t>
            </a:r>
            <a:r>
              <a:rPr lang="en-US" sz="1800" dirty="0" err="1">
                <a:solidFill>
                  <a:schemeClr val="accent3">
                    <a:lumMod val="50000"/>
                  </a:schemeClr>
                </a:solidFill>
                <a:latin typeface="+mn-lt"/>
              </a:rPr>
              <a:t>sĩ</a:t>
            </a:r>
            <a:endParaRPr lang="en-US" sz="1800" dirty="0">
              <a:solidFill>
                <a:schemeClr val="accent3">
                  <a:lumMod val="50000"/>
                </a:schemeClr>
              </a:solidFill>
              <a:latin typeface="+mn-lt"/>
            </a:endParaRPr>
          </a:p>
        </p:txBody>
      </p:sp>
      <p:sp>
        <p:nvSpPr>
          <p:cNvPr id="220" name="TextBox 219">
            <a:extLst>
              <a:ext uri="{FF2B5EF4-FFF2-40B4-BE49-F238E27FC236}">
                <a16:creationId xmlns:a16="http://schemas.microsoft.com/office/drawing/2014/main" xmlns="" id="{BA359561-8D9B-4AB0-B90D-F19723614F9F}"/>
              </a:ext>
            </a:extLst>
          </p:cNvPr>
          <p:cNvSpPr txBox="1"/>
          <p:nvPr/>
        </p:nvSpPr>
        <p:spPr>
          <a:xfrm>
            <a:off x="1326516" y="3842033"/>
            <a:ext cx="1162925" cy="374461"/>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chải</a:t>
            </a:r>
            <a:r>
              <a:rPr lang="en-US" sz="1800" dirty="0">
                <a:solidFill>
                  <a:schemeClr val="accent3">
                    <a:lumMod val="50000"/>
                  </a:schemeClr>
                </a:solidFill>
                <a:latin typeface="+mn-lt"/>
              </a:rPr>
              <a:t> </a:t>
            </a:r>
            <a:r>
              <a:rPr lang="en-US" sz="1800" dirty="0" err="1">
                <a:solidFill>
                  <a:schemeClr val="accent3">
                    <a:lumMod val="50000"/>
                  </a:schemeClr>
                </a:solidFill>
                <a:latin typeface="+mn-lt"/>
              </a:rPr>
              <a:t>đầu</a:t>
            </a:r>
            <a:r>
              <a:rPr lang="en-US" sz="1800" dirty="0">
                <a:solidFill>
                  <a:schemeClr val="accent3">
                    <a:lumMod val="50000"/>
                  </a:schemeClr>
                </a:solidFill>
                <a:latin typeface="+mn-lt"/>
              </a:rPr>
              <a:t>,</a:t>
            </a:r>
          </a:p>
        </p:txBody>
      </p:sp>
      <p:sp>
        <p:nvSpPr>
          <p:cNvPr id="221" name="TextBox 220">
            <a:extLst>
              <a:ext uri="{FF2B5EF4-FFF2-40B4-BE49-F238E27FC236}">
                <a16:creationId xmlns:a16="http://schemas.microsoft.com/office/drawing/2014/main" xmlns="" id="{4D609B04-1C21-4560-8D35-33C3D9BA03A4}"/>
              </a:ext>
            </a:extLst>
          </p:cNvPr>
          <p:cNvSpPr txBox="1"/>
          <p:nvPr/>
        </p:nvSpPr>
        <p:spPr>
          <a:xfrm>
            <a:off x="679326" y="4144591"/>
            <a:ext cx="1319824" cy="356508"/>
          </a:xfrm>
          <a:prstGeom prst="rect">
            <a:avLst/>
          </a:prstGeom>
          <a:noFill/>
        </p:spPr>
        <p:txBody>
          <a:bodyPr wrap="square" rtlCol="0">
            <a:spAutoFit/>
          </a:bodyPr>
          <a:lstStyle/>
          <a:p>
            <a:pPr>
              <a:lnSpc>
                <a:spcPts val="2200"/>
              </a:lnSpc>
            </a:pPr>
            <a:r>
              <a:rPr lang="en-US" sz="1800" dirty="0" err="1">
                <a:solidFill>
                  <a:schemeClr val="accent3">
                    <a:lumMod val="50000"/>
                  </a:schemeClr>
                </a:solidFill>
                <a:latin typeface="+mn-lt"/>
              </a:rPr>
              <a:t>giảng</a:t>
            </a:r>
            <a:r>
              <a:rPr lang="en-US" sz="1800" dirty="0">
                <a:solidFill>
                  <a:schemeClr val="accent3">
                    <a:lumMod val="50000"/>
                  </a:schemeClr>
                </a:solidFill>
                <a:latin typeface="+mn-lt"/>
              </a:rPr>
              <a:t> </a:t>
            </a:r>
            <a:r>
              <a:rPr lang="en-US" sz="1800" dirty="0" err="1">
                <a:solidFill>
                  <a:schemeClr val="accent3">
                    <a:lumMod val="50000"/>
                  </a:schemeClr>
                </a:solidFill>
                <a:latin typeface="+mn-lt"/>
              </a:rPr>
              <a:t>bài</a:t>
            </a:r>
            <a:endParaRPr lang="en-US" sz="1800" dirty="0">
              <a:solidFill>
                <a:schemeClr val="accent3">
                  <a:lumMod val="50000"/>
                </a:schemeClr>
              </a:solidFill>
              <a:latin typeface="+mn-lt"/>
            </a:endParaRPr>
          </a:p>
        </p:txBody>
      </p:sp>
      <p:pic>
        <p:nvPicPr>
          <p:cNvPr id="222" name="Picture 2" descr="20210409090849_wm_shs-tieng-viet-2-tap-1">
            <a:extLst>
              <a:ext uri="{FF2B5EF4-FFF2-40B4-BE49-F238E27FC236}">
                <a16:creationId xmlns:a16="http://schemas.microsoft.com/office/drawing/2014/main" xmlns="" id="{BCE588C5-42C8-4127-9CA3-4B74B72EA9D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617" t="27954" r="20031" b="30626"/>
          <a:stretch/>
        </p:blipFill>
        <p:spPr bwMode="auto">
          <a:xfrm>
            <a:off x="2652131" y="916371"/>
            <a:ext cx="3800623" cy="3676410"/>
          </a:xfrm>
          <a:prstGeom prst="roundRect">
            <a:avLst/>
          </a:prstGeom>
          <a:noFill/>
          <a:extLst>
            <a:ext uri="{909E8E84-426E-40DD-AFC4-6F175D3DCCD1}">
              <a14:hiddenFill xmlns:a14="http://schemas.microsoft.com/office/drawing/2010/main">
                <a:solidFill>
                  <a:srgbClr val="FFFFFF"/>
                </a:solidFill>
              </a14:hiddenFill>
            </a:ext>
          </a:extLst>
        </p:spPr>
      </p:pic>
      <p:sp>
        <p:nvSpPr>
          <p:cNvPr id="223" name="Rounded Rectangle 11">
            <a:extLst>
              <a:ext uri="{FF2B5EF4-FFF2-40B4-BE49-F238E27FC236}">
                <a16:creationId xmlns:a16="http://schemas.microsoft.com/office/drawing/2014/main" xmlns="" id="{9C1B21F9-3FD0-45D8-AFBE-359A824F9E37}"/>
              </a:ext>
            </a:extLst>
          </p:cNvPr>
          <p:cNvSpPr/>
          <p:nvPr/>
        </p:nvSpPr>
        <p:spPr>
          <a:xfrm>
            <a:off x="2878282" y="2525091"/>
            <a:ext cx="727364"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đi</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học</a:t>
            </a:r>
            <a:endParaRPr lang="en-US" sz="1200" dirty="0">
              <a:solidFill>
                <a:schemeClr val="accent2"/>
              </a:solidFill>
              <a:latin typeface="UTM Avo" panose="02040603050506020204" pitchFamily="18" charset="0"/>
            </a:endParaRPr>
          </a:p>
        </p:txBody>
      </p:sp>
      <p:sp>
        <p:nvSpPr>
          <p:cNvPr id="224" name="Rounded Rectangle 16">
            <a:extLst>
              <a:ext uri="{FF2B5EF4-FFF2-40B4-BE49-F238E27FC236}">
                <a16:creationId xmlns:a16="http://schemas.microsoft.com/office/drawing/2014/main" xmlns="" id="{3B8FC995-0A5D-4C45-88A5-66E22689680A}"/>
              </a:ext>
            </a:extLst>
          </p:cNvPr>
          <p:cNvSpPr/>
          <p:nvPr/>
        </p:nvSpPr>
        <p:spPr>
          <a:xfrm>
            <a:off x="2826327" y="2781472"/>
            <a:ext cx="850258"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học</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sinh</a:t>
            </a:r>
            <a:endParaRPr lang="en-US" sz="1200" dirty="0">
              <a:solidFill>
                <a:schemeClr val="accent2"/>
              </a:solidFill>
              <a:latin typeface="UTM Avo" panose="02040603050506020204" pitchFamily="18" charset="0"/>
            </a:endParaRPr>
          </a:p>
        </p:txBody>
      </p:sp>
      <p:sp>
        <p:nvSpPr>
          <p:cNvPr id="225" name="Rounded Rectangle 17">
            <a:extLst>
              <a:ext uri="{FF2B5EF4-FFF2-40B4-BE49-F238E27FC236}">
                <a16:creationId xmlns:a16="http://schemas.microsoft.com/office/drawing/2014/main" xmlns="" id="{D3B67330-487B-4A2D-A3A9-D8745A2E3D30}"/>
              </a:ext>
            </a:extLst>
          </p:cNvPr>
          <p:cNvSpPr/>
          <p:nvPr/>
        </p:nvSpPr>
        <p:spPr>
          <a:xfrm>
            <a:off x="4001397" y="4520246"/>
            <a:ext cx="955065"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cặp</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sách</a:t>
            </a:r>
            <a:endParaRPr lang="en-US" sz="1200" dirty="0">
              <a:solidFill>
                <a:schemeClr val="accent2"/>
              </a:solidFill>
              <a:latin typeface="UTM Avo" panose="02040603050506020204" pitchFamily="18" charset="0"/>
            </a:endParaRPr>
          </a:p>
        </p:txBody>
      </p:sp>
      <p:sp>
        <p:nvSpPr>
          <p:cNvPr id="226" name="Rounded Rectangle 18">
            <a:extLst>
              <a:ext uri="{FF2B5EF4-FFF2-40B4-BE49-F238E27FC236}">
                <a16:creationId xmlns:a16="http://schemas.microsoft.com/office/drawing/2014/main" xmlns="" id="{BA5D5D4E-BAAD-45B4-9690-B9EBB400C5B6}"/>
              </a:ext>
            </a:extLst>
          </p:cNvPr>
          <p:cNvSpPr/>
          <p:nvPr/>
        </p:nvSpPr>
        <p:spPr>
          <a:xfrm>
            <a:off x="3811023" y="1330187"/>
            <a:ext cx="955065"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khăn</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mặt</a:t>
            </a:r>
            <a:endParaRPr lang="en-US" sz="1200" dirty="0">
              <a:solidFill>
                <a:schemeClr val="accent2"/>
              </a:solidFill>
              <a:latin typeface="UTM Avo" panose="02040603050506020204" pitchFamily="18" charset="0"/>
            </a:endParaRPr>
          </a:p>
        </p:txBody>
      </p:sp>
      <p:sp>
        <p:nvSpPr>
          <p:cNvPr id="227" name="Rounded Rectangle 19">
            <a:extLst>
              <a:ext uri="{FF2B5EF4-FFF2-40B4-BE49-F238E27FC236}">
                <a16:creationId xmlns:a16="http://schemas.microsoft.com/office/drawing/2014/main" xmlns="" id="{D5C235FD-4ED1-4145-AECC-E3C10313D297}"/>
              </a:ext>
            </a:extLst>
          </p:cNvPr>
          <p:cNvSpPr/>
          <p:nvPr/>
        </p:nvSpPr>
        <p:spPr>
          <a:xfrm>
            <a:off x="5047541" y="1786419"/>
            <a:ext cx="955065"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cô</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giáo</a:t>
            </a:r>
            <a:endParaRPr lang="en-US" sz="1200" dirty="0">
              <a:solidFill>
                <a:schemeClr val="accent2"/>
              </a:solidFill>
              <a:latin typeface="UTM Avo" panose="02040603050506020204" pitchFamily="18" charset="0"/>
            </a:endParaRPr>
          </a:p>
        </p:txBody>
      </p:sp>
      <p:sp>
        <p:nvSpPr>
          <p:cNvPr id="228" name="Rounded Rectangle 20">
            <a:extLst>
              <a:ext uri="{FF2B5EF4-FFF2-40B4-BE49-F238E27FC236}">
                <a16:creationId xmlns:a16="http://schemas.microsoft.com/office/drawing/2014/main" xmlns="" id="{AD087AE6-8F93-46FE-AB29-E94103409E5D}"/>
              </a:ext>
            </a:extLst>
          </p:cNvPr>
          <p:cNvSpPr/>
          <p:nvPr/>
        </p:nvSpPr>
        <p:spPr>
          <a:xfrm>
            <a:off x="4001396" y="3069177"/>
            <a:ext cx="955065"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quần</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áo</a:t>
            </a:r>
            <a:endParaRPr lang="en-US" sz="1200" dirty="0">
              <a:solidFill>
                <a:schemeClr val="accent2"/>
              </a:solidFill>
              <a:latin typeface="UTM Avo" panose="02040603050506020204" pitchFamily="18" charset="0"/>
            </a:endParaRPr>
          </a:p>
        </p:txBody>
      </p:sp>
      <p:sp>
        <p:nvSpPr>
          <p:cNvPr id="229" name="Rounded Rectangle 21">
            <a:extLst>
              <a:ext uri="{FF2B5EF4-FFF2-40B4-BE49-F238E27FC236}">
                <a16:creationId xmlns:a16="http://schemas.microsoft.com/office/drawing/2014/main" xmlns="" id="{BF5B3900-7E27-48F3-9AEB-CE183DC8D247}"/>
              </a:ext>
            </a:extLst>
          </p:cNvPr>
          <p:cNvSpPr/>
          <p:nvPr/>
        </p:nvSpPr>
        <p:spPr>
          <a:xfrm>
            <a:off x="5943190" y="2660868"/>
            <a:ext cx="456300"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mũ</a:t>
            </a:r>
            <a:r>
              <a:rPr lang="en-US" sz="1200" dirty="0">
                <a:solidFill>
                  <a:schemeClr val="accent2"/>
                </a:solidFill>
                <a:latin typeface="UTM Avo" panose="02040603050506020204" pitchFamily="18" charset="0"/>
              </a:rPr>
              <a:t> </a:t>
            </a:r>
          </a:p>
        </p:txBody>
      </p:sp>
      <p:sp>
        <p:nvSpPr>
          <p:cNvPr id="230" name="Rounded Rectangle 22">
            <a:extLst>
              <a:ext uri="{FF2B5EF4-FFF2-40B4-BE49-F238E27FC236}">
                <a16:creationId xmlns:a16="http://schemas.microsoft.com/office/drawing/2014/main" xmlns="" id="{A0F7CB3D-1184-4DD3-8FCB-9AEFADFCDEA1}"/>
              </a:ext>
            </a:extLst>
          </p:cNvPr>
          <p:cNvSpPr/>
          <p:nvPr/>
        </p:nvSpPr>
        <p:spPr>
          <a:xfrm>
            <a:off x="2731013" y="4450419"/>
            <a:ext cx="955065"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chải</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đầu</a:t>
            </a:r>
            <a:endParaRPr lang="en-US" sz="1200" dirty="0">
              <a:solidFill>
                <a:schemeClr val="accent2"/>
              </a:solidFill>
              <a:latin typeface="UTM Avo" panose="02040603050506020204" pitchFamily="18" charset="0"/>
            </a:endParaRPr>
          </a:p>
        </p:txBody>
      </p:sp>
      <p:sp>
        <p:nvSpPr>
          <p:cNvPr id="231" name="Rounded Rectangle 23">
            <a:extLst>
              <a:ext uri="{FF2B5EF4-FFF2-40B4-BE49-F238E27FC236}">
                <a16:creationId xmlns:a16="http://schemas.microsoft.com/office/drawing/2014/main" xmlns="" id="{43D68887-633C-4131-B26B-99F0811432CC}"/>
              </a:ext>
            </a:extLst>
          </p:cNvPr>
          <p:cNvSpPr/>
          <p:nvPr/>
        </p:nvSpPr>
        <p:spPr>
          <a:xfrm>
            <a:off x="5425399" y="4438226"/>
            <a:ext cx="662329"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accent2"/>
                </a:solidFill>
                <a:latin typeface="UTM Avo" panose="02040603050506020204" pitchFamily="18" charset="0"/>
              </a:rPr>
              <a:t>bác</a:t>
            </a:r>
            <a:r>
              <a:rPr lang="en-US" sz="1200" dirty="0">
                <a:solidFill>
                  <a:schemeClr val="accent2"/>
                </a:solidFill>
                <a:latin typeface="UTM Avo" panose="02040603050506020204" pitchFamily="18" charset="0"/>
              </a:rPr>
              <a:t> </a:t>
            </a:r>
            <a:r>
              <a:rPr lang="en-US" sz="1200" dirty="0" err="1">
                <a:solidFill>
                  <a:schemeClr val="accent2"/>
                </a:solidFill>
                <a:latin typeface="UTM Avo" panose="02040603050506020204" pitchFamily="18" charset="0"/>
              </a:rPr>
              <a:t>sĩ</a:t>
            </a:r>
            <a:endParaRPr lang="en-US" sz="1200" dirty="0">
              <a:solidFill>
                <a:schemeClr val="accent2"/>
              </a:solidFill>
              <a:latin typeface="UTM Avo" panose="02040603050506020204" pitchFamily="18" charset="0"/>
            </a:endParaRPr>
          </a:p>
        </p:txBody>
      </p:sp>
      <p:sp>
        <p:nvSpPr>
          <p:cNvPr id="232" name="Rounded Rectangle 19">
            <a:extLst>
              <a:ext uri="{FF2B5EF4-FFF2-40B4-BE49-F238E27FC236}">
                <a16:creationId xmlns:a16="http://schemas.microsoft.com/office/drawing/2014/main" xmlns="" id="{0FE30716-B460-4C70-8DD7-04C8888103F5}"/>
              </a:ext>
            </a:extLst>
          </p:cNvPr>
          <p:cNvSpPr/>
          <p:nvPr/>
        </p:nvSpPr>
        <p:spPr>
          <a:xfrm>
            <a:off x="5488784" y="2076242"/>
            <a:ext cx="955065" cy="25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solidFill>
                  <a:schemeClr val="accent2"/>
                </a:solidFill>
                <a:latin typeface="UTM Avo" panose="02040603050506020204" pitchFamily="18" charset="0"/>
              </a:rPr>
              <a:t>giảng bài</a:t>
            </a:r>
            <a:endParaRPr lang="en-US" sz="1200" dirty="0">
              <a:solidFill>
                <a:schemeClr val="accent2"/>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3"/>
                                        </p:tgtEl>
                                        <p:attrNameLst>
                                          <p:attrName>style.visibility</p:attrName>
                                        </p:attrNameLst>
                                      </p:cBhvr>
                                      <p:to>
                                        <p:strVal val="visible"/>
                                      </p:to>
                                    </p:set>
                                    <p:animEffect transition="in" filter="fade">
                                      <p:cBhvr>
                                        <p:cTn id="14" dur="500"/>
                                        <p:tgtEl>
                                          <p:spTgt spid="2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fade">
                                      <p:cBhvr>
                                        <p:cTn id="17" dur="500"/>
                                        <p:tgtEl>
                                          <p:spTgt spid="2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2"/>
                                        </p:tgtEl>
                                        <p:attrNameLst>
                                          <p:attrName>style.visibility</p:attrName>
                                        </p:attrNameLst>
                                      </p:cBhvr>
                                      <p:to>
                                        <p:strVal val="visible"/>
                                      </p:to>
                                    </p:set>
                                    <p:animEffect transition="in" filter="fade">
                                      <p:cBhvr>
                                        <p:cTn id="21" dur="500"/>
                                        <p:tgtEl>
                                          <p:spTgt spid="2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3"/>
                                        </p:tgtEl>
                                        <p:attrNameLst>
                                          <p:attrName>style.visibility</p:attrName>
                                        </p:attrNameLst>
                                      </p:cBhvr>
                                      <p:to>
                                        <p:strVal val="visible"/>
                                      </p:to>
                                    </p:set>
                                    <p:animEffect transition="in" filter="fade">
                                      <p:cBhvr>
                                        <p:cTn id="26" dur="500"/>
                                        <p:tgtEl>
                                          <p:spTgt spid="2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4"/>
                                        </p:tgtEl>
                                        <p:attrNameLst>
                                          <p:attrName>style.visibility</p:attrName>
                                        </p:attrNameLst>
                                      </p:cBhvr>
                                      <p:to>
                                        <p:strVal val="visible"/>
                                      </p:to>
                                    </p:set>
                                    <p:animEffect transition="in" filter="fade">
                                      <p:cBhvr>
                                        <p:cTn id="29" dur="500"/>
                                        <p:tgtEl>
                                          <p:spTgt spid="2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500"/>
                                        <p:tgtEl>
                                          <p:spTgt spid="2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fade">
                                      <p:cBhvr>
                                        <p:cTn id="42" dur="500"/>
                                        <p:tgtEl>
                                          <p:spTgt spid="2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1"/>
                                        </p:tgtEl>
                                        <p:attrNameLst>
                                          <p:attrName>style.visibility</p:attrName>
                                        </p:attrNameLst>
                                      </p:cBhvr>
                                      <p:to>
                                        <p:strVal val="visible"/>
                                      </p:to>
                                    </p:set>
                                    <p:animEffect transition="in" filter="fade">
                                      <p:cBhvr>
                                        <p:cTn id="47" dur="500"/>
                                        <p:tgtEl>
                                          <p:spTgt spid="2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9"/>
                                        </p:tgtEl>
                                        <p:attrNameLst>
                                          <p:attrName>style.visibility</p:attrName>
                                        </p:attrNameLst>
                                      </p:cBhvr>
                                      <p:to>
                                        <p:strVal val="visible"/>
                                      </p:to>
                                    </p:set>
                                    <p:animEffect transition="in" filter="fade">
                                      <p:cBhvr>
                                        <p:cTn id="52" dur="500"/>
                                        <p:tgtEl>
                                          <p:spTgt spid="2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6"/>
                                        </p:tgtEl>
                                        <p:attrNameLst>
                                          <p:attrName>style.visibility</p:attrName>
                                        </p:attrNameLst>
                                      </p:cBhvr>
                                      <p:to>
                                        <p:strVal val="visible"/>
                                      </p:to>
                                    </p:set>
                                    <p:animEffect transition="in" filter="fade">
                                      <p:cBhvr>
                                        <p:cTn id="57" dur="500"/>
                                        <p:tgtEl>
                                          <p:spTgt spid="2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fade">
                                      <p:cBhvr>
                                        <p:cTn id="62" dur="500"/>
                                        <p:tgtEl>
                                          <p:spTgt spid="2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8"/>
                                        </p:tgtEl>
                                        <p:attrNameLst>
                                          <p:attrName>style.visibility</p:attrName>
                                        </p:attrNameLst>
                                      </p:cBhvr>
                                      <p:to>
                                        <p:strVal val="visible"/>
                                      </p:to>
                                    </p:set>
                                    <p:animEffect transition="in" filter="fade">
                                      <p:cBhvr>
                                        <p:cTn id="67" dur="500"/>
                                        <p:tgtEl>
                                          <p:spTgt spid="2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7"/>
                                        </p:tgtEl>
                                        <p:attrNameLst>
                                          <p:attrName>style.visibility</p:attrName>
                                        </p:attrNameLst>
                                      </p:cBhvr>
                                      <p:to>
                                        <p:strVal val="visible"/>
                                      </p:to>
                                    </p:set>
                                    <p:animEffect transition="in" filter="fade">
                                      <p:cBhvr>
                                        <p:cTn id="72" dur="500"/>
                                        <p:tgtEl>
                                          <p:spTgt spid="2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9"/>
                                        </p:tgtEl>
                                        <p:attrNameLst>
                                          <p:attrName>style.visibility</p:attrName>
                                        </p:attrNameLst>
                                      </p:cBhvr>
                                      <p:to>
                                        <p:strVal val="visible"/>
                                      </p:to>
                                    </p:set>
                                    <p:animEffect transition="in" filter="fade">
                                      <p:cBhvr>
                                        <p:cTn id="77" dur="500"/>
                                        <p:tgtEl>
                                          <p:spTgt spid="2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8"/>
                                        </p:tgtEl>
                                        <p:attrNameLst>
                                          <p:attrName>style.visibility</p:attrName>
                                        </p:attrNameLst>
                                      </p:cBhvr>
                                      <p:to>
                                        <p:strVal val="visible"/>
                                      </p:to>
                                    </p:set>
                                    <p:animEffect transition="in" filter="fade">
                                      <p:cBhvr>
                                        <p:cTn id="82" dur="500"/>
                                        <p:tgtEl>
                                          <p:spTgt spid="2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0"/>
                                        </p:tgtEl>
                                        <p:attrNameLst>
                                          <p:attrName>style.visibility</p:attrName>
                                        </p:attrNameLst>
                                      </p:cBhvr>
                                      <p:to>
                                        <p:strVal val="visible"/>
                                      </p:to>
                                    </p:set>
                                    <p:animEffect transition="in" filter="fade">
                                      <p:cBhvr>
                                        <p:cTn id="87" dur="500"/>
                                        <p:tgtEl>
                                          <p:spTgt spid="2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fade">
                                      <p:cBhvr>
                                        <p:cTn id="92" dur="500"/>
                                        <p:tgtEl>
                                          <p:spTgt spid="2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2"/>
                                        </p:tgtEl>
                                        <p:attrNameLst>
                                          <p:attrName>style.visibility</p:attrName>
                                        </p:attrNameLst>
                                      </p:cBhvr>
                                      <p:to>
                                        <p:strVal val="visible"/>
                                      </p:to>
                                    </p:set>
                                    <p:animEffect transition="in" filter="fade">
                                      <p:cBhvr>
                                        <p:cTn id="97" dur="500"/>
                                        <p:tgtEl>
                                          <p:spTgt spid="2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1"/>
                                        </p:tgtEl>
                                        <p:attrNameLst>
                                          <p:attrName>style.visibility</p:attrName>
                                        </p:attrNameLst>
                                      </p:cBhvr>
                                      <p:to>
                                        <p:strVal val="visible"/>
                                      </p:to>
                                    </p:set>
                                    <p:animEffect transition="in" filter="fade">
                                      <p:cBhvr>
                                        <p:cTn id="102"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215" grpId="0"/>
      <p:bldP spid="216" grpId="0"/>
      <p:bldP spid="217" grpId="0"/>
      <p:bldP spid="218" grpId="0"/>
      <p:bldP spid="219" grpId="0"/>
      <p:bldP spid="220" grpId="0"/>
      <p:bldP spid="221" grpId="0"/>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Kết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hợp</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A </a:t>
            </a:r>
            <a:r>
              <a:rPr lang="en-US" sz="2000" b="1" dirty="0" err="1">
                <a:solidFill>
                  <a:schemeClr val="accent4">
                    <a:lumMod val="50000"/>
                  </a:schemeClr>
                </a:solidFill>
                <a:latin typeface="UTM Avo" panose="02040603050506020204" pitchFamily="18" charset="0"/>
              </a:rPr>
              <a:t>với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B </a:t>
            </a:r>
            <a:r>
              <a:rPr lang="en-US" sz="2000" b="1" dirty="0" err="1">
                <a:solidFill>
                  <a:schemeClr val="accent4">
                    <a:lumMod val="50000"/>
                  </a:schemeClr>
                </a:solidFill>
                <a:latin typeface="UTM Avo" panose="02040603050506020204" pitchFamily="18" charset="0"/>
              </a:rPr>
              <a:t>để</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tạo</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thiệu</a:t>
            </a:r>
            <a:r>
              <a:rPr lang="en-US" sz="2000" b="1" dirty="0">
                <a:solidFill>
                  <a:schemeClr val="accent4">
                    <a:lumMod val="50000"/>
                  </a:schemeClr>
                </a:solidFill>
                <a:latin typeface="UTM Avo" panose="02040603050506020204" pitchFamily="18" charset="0"/>
              </a:rPr>
              <a:t>.</a:t>
            </a:r>
          </a:p>
        </p:txBody>
      </p:sp>
      <p:cxnSp>
        <p:nvCxnSpPr>
          <p:cNvPr id="4" name="Straight Connector 3"/>
          <p:cNvCxnSpPr/>
          <p:nvPr/>
        </p:nvCxnSpPr>
        <p:spPr>
          <a:xfrm>
            <a:off x="976745" y="955964"/>
            <a:ext cx="9767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057400" y="955964"/>
            <a:ext cx="15794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66755" y="955964"/>
            <a:ext cx="15794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8920" y="1339253"/>
            <a:ext cx="994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50714" y="195926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Bạn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Hà</a:t>
            </a:r>
            <a:endParaRPr lang="en-US" sz="1800" dirty="0">
              <a:solidFill>
                <a:srgbClr val="000000"/>
              </a:solidFill>
              <a:latin typeface="UTM Avo" panose="02040603050506020204" pitchFamily="18" charset="0"/>
            </a:endParaRPr>
          </a:p>
        </p:txBody>
      </p:sp>
      <p:sp>
        <p:nvSpPr>
          <p:cNvPr id="12" name="Rounded Rectangle 11"/>
          <p:cNvSpPr/>
          <p:nvPr/>
        </p:nvSpPr>
        <p:spPr>
          <a:xfrm>
            <a:off x="550714" y="259311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Bố</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em</a:t>
            </a:r>
            <a:endParaRPr lang="en-US" sz="1800" dirty="0">
              <a:solidFill>
                <a:srgbClr val="000000"/>
              </a:solidFill>
              <a:latin typeface="UTM Avo" panose="02040603050506020204" pitchFamily="18" charset="0"/>
            </a:endParaRPr>
          </a:p>
        </p:txBody>
      </p:sp>
      <p:sp>
        <p:nvSpPr>
          <p:cNvPr id="13" name="Rounded Rectangle 12"/>
          <p:cNvSpPr/>
          <p:nvPr/>
        </p:nvSpPr>
        <p:spPr>
          <a:xfrm>
            <a:off x="550714" y="322695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Trường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em</a:t>
            </a:r>
            <a:endParaRPr lang="en-US" sz="1800" dirty="0">
              <a:solidFill>
                <a:srgbClr val="000000"/>
              </a:solidFill>
              <a:latin typeface="UTM Avo" panose="02040603050506020204" pitchFamily="18" charset="0"/>
            </a:endParaRPr>
          </a:p>
        </p:txBody>
      </p:sp>
      <p:sp>
        <p:nvSpPr>
          <p:cNvPr id="14" name="Rounded Rectangle 13"/>
          <p:cNvSpPr/>
          <p:nvPr/>
        </p:nvSpPr>
        <p:spPr>
          <a:xfrm>
            <a:off x="2670459" y="1959265"/>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là</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bác</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sĩ</a:t>
            </a:r>
            <a:r>
              <a:rPr lang="en-US" sz="1800" dirty="0">
                <a:solidFill>
                  <a:srgbClr val="000000"/>
                </a:solidFill>
                <a:latin typeface="UTM Avo" panose="02040603050506020204" pitchFamily="18" charset="0"/>
              </a:rPr>
              <a:t>.</a:t>
            </a:r>
          </a:p>
        </p:txBody>
      </p:sp>
      <p:sp>
        <p:nvSpPr>
          <p:cNvPr id="15" name="Rounded Rectangle 14"/>
          <p:cNvSpPr/>
          <p:nvPr/>
        </p:nvSpPr>
        <p:spPr>
          <a:xfrm>
            <a:off x="2670459" y="2593110"/>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là</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Trường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Tiểu</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học</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Lê</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Quý</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Đôn</a:t>
            </a:r>
            <a:r>
              <a:rPr lang="en-US" sz="1800" dirty="0">
                <a:solidFill>
                  <a:srgbClr val="000000"/>
                </a:solidFill>
                <a:latin typeface="UTM Avo" panose="02040603050506020204" pitchFamily="18" charset="0"/>
              </a:rPr>
              <a:t>.</a:t>
            </a:r>
          </a:p>
        </p:txBody>
      </p:sp>
      <p:sp>
        <p:nvSpPr>
          <p:cNvPr id="16" name="Rounded Rectangle 15"/>
          <p:cNvSpPr/>
          <p:nvPr/>
        </p:nvSpPr>
        <p:spPr>
          <a:xfrm>
            <a:off x="2670460" y="3226955"/>
            <a:ext cx="3740728"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là</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học</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sinh</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lớp</a:t>
            </a:r>
            <a:r>
              <a:rPr lang="en-US" sz="1800" dirty="0">
                <a:solidFill>
                  <a:srgbClr val="000000"/>
                </a:solidFill>
                <a:latin typeface="UTM Avo" panose="02040603050506020204" pitchFamily="18" charset="0"/>
              </a:rPr>
              <a:t> 2A.</a:t>
            </a:r>
          </a:p>
        </p:txBody>
      </p:sp>
      <p:sp>
        <p:nvSpPr>
          <p:cNvPr id="17" name="TextBox 16"/>
          <p:cNvSpPr txBox="1"/>
          <p:nvPr/>
        </p:nvSpPr>
        <p:spPr>
          <a:xfrm>
            <a:off x="1228470" y="1393478"/>
            <a:ext cx="5876569" cy="477054"/>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31" name="Group 30"/>
          <p:cNvGrpSpPr/>
          <p:nvPr/>
        </p:nvGrpSpPr>
        <p:grpSpPr>
          <a:xfrm>
            <a:off x="2016413" y="2169935"/>
            <a:ext cx="676905" cy="1303249"/>
            <a:chOff x="2016413" y="2423935"/>
            <a:chExt cx="676905" cy="1303249"/>
          </a:xfrm>
        </p:grpSpPr>
        <p:sp>
          <p:nvSpPr>
            <p:cNvPr id="18" name="Oval 17"/>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8"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020279" y="2163188"/>
            <a:ext cx="688166" cy="681231"/>
            <a:chOff x="2016413" y="1788423"/>
            <a:chExt cx="688166" cy="681231"/>
          </a:xfrm>
        </p:grpSpPr>
        <p:sp>
          <p:nvSpPr>
            <p:cNvPr id="33" name="Oval 32"/>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020279" y="2792787"/>
            <a:ext cx="688166" cy="681231"/>
            <a:chOff x="2016413" y="1788423"/>
            <a:chExt cx="688166" cy="681231"/>
          </a:xfrm>
        </p:grpSpPr>
        <p:sp>
          <p:nvSpPr>
            <p:cNvPr id="42" name="Oval 41"/>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42" idx="7"/>
              <a:endCxn id="44"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648920" y="3871032"/>
            <a:ext cx="5876569" cy="861774"/>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3. </a:t>
            </a:r>
            <a:r>
              <a:rPr lang="en-US" sz="2000" b="1" dirty="0" err="1">
                <a:solidFill>
                  <a:schemeClr val="accent4">
                    <a:lumMod val="50000"/>
                  </a:schemeClr>
                </a:solidFill>
                <a:latin typeface="UTM Avo" panose="02040603050506020204" pitchFamily="18" charset="0"/>
              </a:rPr>
              <a:t>Đặt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một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thiệu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theo</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mẫu</a:t>
            </a:r>
            <a:r>
              <a:rPr lang="en-US" sz="2000" b="1" dirty="0">
                <a:solidFill>
                  <a:schemeClr val="accent4">
                    <a:lumMod val="50000"/>
                  </a:schemeClr>
                </a:solidFill>
                <a:latin typeface="UTM Avo" panose="02040603050506020204" pitchFamily="18" charset="0"/>
              </a:rPr>
              <a:t> ở </a:t>
            </a:r>
            <a:r>
              <a:rPr lang="en-US" sz="2000" b="1" dirty="0" err="1">
                <a:solidFill>
                  <a:schemeClr val="accent4">
                    <a:lumMod val="50000"/>
                  </a:schemeClr>
                </a:solidFill>
                <a:latin typeface="UTM Avo" panose="02040603050506020204" pitchFamily="18" charset="0"/>
              </a:rPr>
              <a:t>bài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tập</a:t>
            </a:r>
            <a:r>
              <a:rPr lang="en-US" sz="2000" b="1" dirty="0">
                <a:solidFill>
                  <a:schemeClr val="accent4">
                    <a:lumMod val="50000"/>
                  </a:schemeClr>
                </a:solidFill>
                <a:latin typeface="UTM Avo" panose="02040603050506020204" pitchFamily="18" charset="0"/>
              </a:rPr>
              <a:t> 2</a:t>
            </a: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3" name="TextBox 2"/>
          <p:cNvSpPr txBox="1"/>
          <p:nvPr/>
        </p:nvSpPr>
        <p:spPr>
          <a:xfrm>
            <a:off x="2157572" y="635286"/>
            <a:ext cx="4489807" cy="4330801"/>
          </a:xfrm>
          <a:prstGeom prst="rect">
            <a:avLst/>
          </a:prstGeom>
          <a:noFill/>
        </p:spPr>
        <p:txBody>
          <a:bodyPr wrap="square" rtlCol="0">
            <a:spAutoFit/>
          </a:bodyPr>
          <a:lstStyle/>
          <a:p>
            <a:pPr algn="ctr"/>
            <a:r>
              <a:rPr lang="en-US" sz="1800" b="1" dirty="0">
                <a:solidFill>
                  <a:schemeClr val="accent2"/>
                </a:solidFill>
                <a:latin typeface="HP001 4 hàng" panose="020B0603050302020204" pitchFamily="34" charset="0"/>
              </a:rPr>
              <a:t>Thứ năm ngày 9 tháng 9 năm 2021</a:t>
            </a:r>
          </a:p>
          <a:p>
            <a:pPr algn="ctr"/>
            <a:r>
              <a:rPr lang="en-US" sz="1800" b="1" dirty="0">
                <a:solidFill>
                  <a:schemeClr val="accent2"/>
                </a:solidFill>
                <a:latin typeface="HP001 4 hàng" panose="020B0603050302020204" pitchFamily="34" charset="0"/>
              </a:rPr>
              <a:t>Luyện tập</a:t>
            </a:r>
          </a:p>
          <a:p>
            <a:pPr algn="ctr"/>
            <a:r>
              <a:rPr lang="en-US" sz="1800" b="1" dirty="0">
                <a:solidFill>
                  <a:schemeClr val="accent2"/>
                </a:solidFill>
                <a:latin typeface="HP001 4 hàng" panose="020B0603050302020204" pitchFamily="34" charset="0"/>
              </a:rPr>
              <a:t>Từ ngữ chỉ sự vật, hoạt động</a:t>
            </a:r>
          </a:p>
          <a:p>
            <a:r>
              <a:rPr lang="en-US" sz="1800" b="1" dirty="0">
                <a:solidFill>
                  <a:schemeClr val="accent2"/>
                </a:solidFill>
                <a:latin typeface="HP001 4 hàng" panose="020B0603050302020204" pitchFamily="34" charset="0"/>
              </a:rPr>
              <a:t>        </a:t>
            </a:r>
            <a:r>
              <a:rPr lang="en-US" sz="1800" b="1" dirty="0" smtClean="0">
                <a:solidFill>
                  <a:schemeClr val="accent2"/>
                </a:solidFill>
                <a:latin typeface="HP001 4 hàng" panose="020B0603050302020204" pitchFamily="34" charset="0"/>
              </a:rPr>
              <a:t>Câu </a:t>
            </a:r>
            <a:r>
              <a:rPr lang="en-US" sz="1800" b="1" dirty="0">
                <a:solidFill>
                  <a:schemeClr val="accent2"/>
                </a:solidFill>
                <a:latin typeface="HP001 4 hàng" panose="020B0603050302020204" pitchFamily="34" charset="0"/>
              </a:rPr>
              <a:t>giới thiệu</a:t>
            </a:r>
          </a:p>
          <a:p>
            <a:r>
              <a:rPr lang="en-US" sz="1800" b="1" dirty="0">
                <a:solidFill>
                  <a:schemeClr val="accent2"/>
                </a:solidFill>
                <a:latin typeface="HP001 4 hàng" panose="020B0603050302020204" pitchFamily="34" charset="0"/>
              </a:rPr>
              <a:t>  Bài 3</a:t>
            </a:r>
          </a:p>
          <a:p>
            <a:endParaRPr lang="en-US" sz="1800" b="1" dirty="0">
              <a:solidFill>
                <a:schemeClr val="accent2"/>
              </a:solidFill>
              <a:latin typeface="HP001 4 hàng" panose="020B0603050302020204" pitchFamily="34" charset="0"/>
            </a:endParaRPr>
          </a:p>
          <a:p>
            <a:r>
              <a:rPr lang="en-US" sz="1800" b="1" dirty="0">
                <a:solidFill>
                  <a:schemeClr val="accent2"/>
                </a:solidFill>
                <a:latin typeface="HP001 4 hàng" panose="020B0603050302020204" pitchFamily="34" charset="0"/>
              </a:rPr>
              <a:t>- Môn thể thao được nhiều người yêu thích là bóng đá.</a:t>
            </a:r>
          </a:p>
          <a:p>
            <a:pPr>
              <a:lnSpc>
                <a:spcPct val="107000"/>
              </a:lnSpc>
              <a:spcAft>
                <a:spcPts val="450"/>
              </a:spcAft>
            </a:pPr>
            <a:r>
              <a:rPr lang="en-US" sz="1800" b="1" dirty="0">
                <a:solidFill>
                  <a:schemeClr val="accent2"/>
                </a:solidFill>
                <a:latin typeface="HP001 4 hàng" panose="020B0603050302020204" pitchFamily="34" charset="0"/>
              </a:rPr>
              <a:t>- </a:t>
            </a:r>
            <a:r>
              <a:rPr lang="en-US" sz="1800" b="1" dirty="0">
                <a:solidFill>
                  <a:schemeClr val="accent2"/>
                </a:solidFill>
                <a:latin typeface="HP001 4 hàng" panose="020B0603050302020204" pitchFamily="34" charset="0"/>
                <a:ea typeface="Times New Roman" panose="02020603050405020304" pitchFamily="18" charset="0"/>
                <a:cs typeface="Times New Roman" panose="02020603050405020304" pitchFamily="18" charset="0"/>
              </a:rPr>
              <a:t>Nam là học sinh giỏi nhất lớp.</a:t>
            </a:r>
            <a:endParaRPr lang="en-US" sz="1800" b="1" dirty="0">
              <a:solidFill>
                <a:schemeClr val="accent2"/>
              </a:solidFill>
              <a:latin typeface="HP001 4 hàng" panose="020B0603050302020204" pitchFamily="34" charset="0"/>
              <a:ea typeface="Calibri" panose="020F0502020204030204" pitchFamily="34" charset="0"/>
              <a:cs typeface="Times New Roman" panose="02020603050405020304" pitchFamily="18" charset="0"/>
            </a:endParaRPr>
          </a:p>
          <a:p>
            <a:r>
              <a:rPr lang="en-US" sz="1800" b="1" dirty="0">
                <a:solidFill>
                  <a:schemeClr val="accent2"/>
                </a:solidFill>
                <a:latin typeface="HP001 4 hàng" panose="020B0603050302020204" pitchFamily="34" charset="0"/>
              </a:rPr>
              <a:t>- Cây xoài là cây ăn quả rất ngon.</a:t>
            </a:r>
          </a:p>
          <a:p>
            <a:r>
              <a:rPr lang="en-US" sz="1800" b="1" dirty="0">
                <a:solidFill>
                  <a:schemeClr val="accent2"/>
                </a:solidFill>
                <a:latin typeface="HP001 4 hàng" panose="020B0603050302020204" pitchFamily="34" charset="0"/>
              </a:rPr>
              <a:t>- Hải âu là bạn của người đi biển.</a:t>
            </a:r>
          </a:p>
          <a:p>
            <a:r>
              <a:rPr lang="en-US" sz="1800" b="1" dirty="0">
                <a:solidFill>
                  <a:schemeClr val="accent2"/>
                </a:solidFill>
                <a:latin typeface="HP001 4 hàng" panose="020B0603050302020204" pitchFamily="34" charset="0"/>
              </a:rPr>
              <a:t>- Đồ chơi em thích nhất là máy bay tự động.</a:t>
            </a:r>
          </a:p>
          <a:p>
            <a:r>
              <a:rPr lang="en-US" sz="1800" b="1" dirty="0">
                <a:solidFill>
                  <a:schemeClr val="accent2"/>
                </a:solidFill>
                <a:latin typeface="HP001 4 hàng" panose="020B0603050302020204" pitchFamily="34" charset="0"/>
              </a:rPr>
              <a:t>- Thịt gà là món ăn em thích nhất.</a:t>
            </a:r>
          </a:p>
          <a:p>
            <a:endParaRPr lang="en-US" sz="1800" b="1" dirty="0">
              <a:solidFill>
                <a:schemeClr val="accent2"/>
              </a:solidFill>
              <a:latin typeface="HP001 4 hàng" panose="020B0603050302020204" pitchFamily="34" charset="0"/>
            </a:endParaRPr>
          </a:p>
        </p:txBody>
      </p:sp>
    </p:spTree>
    <p:extLst>
      <p:ext uri="{BB962C8B-B14F-4D97-AF65-F5344CB8AC3E}">
        <p14:creationId xmlns:p14="http://schemas.microsoft.com/office/powerpoint/2010/main" val="106666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17816FD-9AC0-4D9F-95CF-E65FBC4086FF}"/>
              </a:ext>
            </a:extLst>
          </p:cNvPr>
          <p:cNvGrpSpPr/>
          <p:nvPr/>
        </p:nvGrpSpPr>
        <p:grpSpPr>
          <a:xfrm>
            <a:off x="337058" y="617893"/>
            <a:ext cx="1645932" cy="652905"/>
            <a:chOff x="337058" y="617893"/>
            <a:chExt cx="1645932" cy="652905"/>
          </a:xfrm>
        </p:grpSpPr>
        <p:sp>
          <p:nvSpPr>
            <p:cNvPr id="5" name="TextBox 4">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a:t>
              </a:r>
            </a:p>
          </p:txBody>
        </p:sp>
        <p:sp>
          <p:nvSpPr>
            <p:cNvPr id="6" name="TextBox 5">
              <a:extLst>
                <a:ext uri="{FF2B5EF4-FFF2-40B4-BE49-F238E27FC236}">
                  <a16:creationId xmlns:a16="http://schemas.microsoft.com/office/drawing/2014/main" xmlns="" id="{31A601FE-6892-4EC6-ACDD-75D395FCC956}"/>
                </a:ext>
              </a:extLst>
            </p:cNvPr>
            <p:cNvSpPr txBox="1"/>
            <p:nvPr/>
          </p:nvSpPr>
          <p:spPr>
            <a:xfrm>
              <a:off x="337058" y="624467"/>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2</a:t>
              </a:r>
            </a:p>
          </p:txBody>
        </p:sp>
      </p:grpSp>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400500" y="1318109"/>
            <a:ext cx="3910410"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Hôm qua em đã làm những việc gì?</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xmlns="" id="{7B5B728C-6E08-431C-95CB-497657ACF5B5}"/>
              </a:ext>
            </a:extLst>
          </p:cNvPr>
          <p:cNvSpPr txBox="1"/>
          <p:nvPr/>
        </p:nvSpPr>
        <p:spPr>
          <a:xfrm>
            <a:off x="1688168" y="491298"/>
            <a:ext cx="5693745" cy="584775"/>
          </a:xfrm>
          <a:prstGeom prst="rect">
            <a:avLst/>
          </a:prstGeom>
          <a:noFill/>
        </p:spPr>
        <p:txBody>
          <a:bodyPr wrap="square" rtlCol="0">
            <a:spAutoFit/>
          </a:bodyPr>
          <a:lstStyle/>
          <a:p>
            <a:r>
              <a:rPr lang="vi-VN" sz="3200" dirty="0">
                <a:solidFill>
                  <a:schemeClr val="accent2"/>
                </a:solidFill>
                <a:latin typeface="UTM Cookies" panose="02040603050506020204" pitchFamily="18" charset="0"/>
              </a:rPr>
              <a:t>NGÀY HÔM QUA ĐÂU RỒI?</a:t>
            </a:r>
            <a:endParaRPr lang="en-US" sz="3200" dirty="0">
              <a:solidFill>
                <a:schemeClr val="accent2"/>
              </a:solidFill>
              <a:latin typeface="UTM Cookies" panose="02040603050506020204" pitchFamily="18" charset="0"/>
            </a:endParaRPr>
          </a:p>
        </p:txBody>
      </p:sp>
      <p:pic>
        <p:nvPicPr>
          <p:cNvPr id="10" name="Picture 9">
            <a:extLst>
              <a:ext uri="{FF2B5EF4-FFF2-40B4-BE49-F238E27FC236}">
                <a16:creationId xmlns:a16="http://schemas.microsoft.com/office/drawing/2014/main" xmlns="" id="{3F47BFAA-25CA-0543-A612-C511DEEE09F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84" b="40030" l="3626" r="56298">
                        <a14:foregroundMark x1="6298" y1="14476" x2="16794" y2="18168"/>
                        <a14:foregroundMark x1="16794" y1="18021" x2="45611" y2="18316"/>
                        <a14:foregroundMark x1="45611" y1="18316" x2="42939" y2="11965"/>
                        <a14:foregroundMark x1="42939" y1="11817" x2="11641" y2="19793"/>
                        <a14:foregroundMark x1="12977" y1="12999" x2="5344" y2="13294"/>
                        <a14:foregroundMark x1="10115" y1="13442" x2="18321" y2="14032"/>
                        <a14:foregroundMark x1="8015" y1="13885" x2="3626" y2="14771"/>
                        <a14:foregroundMark x1="39885" y1="12999" x2="49046" y2="20384"/>
                        <a14:foregroundMark x1="49046" y1="20384" x2="45038" y2="31167"/>
                        <a14:foregroundMark x1="45038" y1="31167" x2="45038" y2="30871"/>
                        <a14:foregroundMark x1="47328" y1="28951" x2="52099" y2="19202"/>
                        <a14:foregroundMark x1="52099" y1="19202" x2="49046" y2="12555"/>
                        <a14:foregroundMark x1="37023" y1="39734" x2="44656" y2="38552"/>
                        <a14:foregroundMark x1="38740" y1="39734" x2="46183" y2="39291"/>
                        <a14:foregroundMark x1="52481" y1="20975" x2="53626" y2="14328"/>
                        <a14:foregroundMark x1="54580" y1="20532" x2="56298" y2="21418"/>
                      </a14:backgroundRemoval>
                    </a14:imgEffect>
                    <a14:imgEffect>
                      <a14:sharpenSoften amount="25000"/>
                    </a14:imgEffect>
                    <a14:imgEffect>
                      <a14:brightnessContrast bright="8000" contrast="2000"/>
                    </a14:imgEffect>
                  </a14:imgLayer>
                </a14:imgProps>
              </a:ext>
            </a:extLst>
          </a:blip>
          <a:srcRect r="38187" b="55286"/>
          <a:stretch/>
        </p:blipFill>
        <p:spPr>
          <a:xfrm>
            <a:off x="134594" y="1265780"/>
            <a:ext cx="2460823" cy="2299855"/>
          </a:xfrm>
          <a:prstGeom prst="rect">
            <a:avLst/>
          </a:prstGeom>
        </p:spPr>
      </p:pic>
      <p:pic>
        <p:nvPicPr>
          <p:cNvPr id="11" name="Picture 10">
            <a:extLst>
              <a:ext uri="{FF2B5EF4-FFF2-40B4-BE49-F238E27FC236}">
                <a16:creationId xmlns:a16="http://schemas.microsoft.com/office/drawing/2014/main" xmlns="" id="{501D0EFE-CD73-4B41-9170-3A7DA04EBEB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919" b="61448" l="46947" r="99237">
                        <a14:foregroundMark x1="46947" y1="34269" x2="46947" y2="34269"/>
                        <a14:foregroundMark x1="46947" y1="34269" x2="46947" y2="34269"/>
                        <a14:foregroundMark x1="89695" y1="26736" x2="91794" y2="17282"/>
                        <a14:foregroundMark x1="91794" y1="17282" x2="91985" y2="17282"/>
                        <a14:foregroundMark x1="91985" y1="16987" x2="81870" y2="17725"/>
                        <a14:foregroundMark x1="85687" y1="17430" x2="97901" y2="16248"/>
                        <a14:foregroundMark x1="97901" y1="16248" x2="96947" y2="14919"/>
                        <a14:foregroundMark x1="96947" y1="14771" x2="99618" y2="46086"/>
                        <a14:foregroundMark x1="99618" y1="46086" x2="95420" y2="55391"/>
                        <a14:foregroundMark x1="95420" y1="55391" x2="78626" y2="58789"/>
                        <a14:foregroundMark x1="78626" y1="58789" x2="68511" y2="56278"/>
                        <a14:foregroundMark x1="68511" y1="55982" x2="78626" y2="48006"/>
                        <a14:foregroundMark x1="78626" y1="48006" x2="78626" y2="47710"/>
                        <a14:foregroundMark x1="78626" y1="47563" x2="83397" y2="51846"/>
                        <a14:foregroundMark x1="79389" y1="49778" x2="71947" y2="38552"/>
                        <a14:foregroundMark x1="71947" y1="38405" x2="83969" y2="38700"/>
                        <a14:foregroundMark x1="83969" y1="38700" x2="86069" y2="42984"/>
                        <a14:foregroundMark x1="97328" y1="39143" x2="99427" y2="29099"/>
                        <a14:foregroundMark x1="99427" y1="29099" x2="97710" y2="18907"/>
                        <a14:foregroundMark x1="66412" y1="58789" x2="98473" y2="57459"/>
                        <a14:foregroundMark x1="96565" y1="57459" x2="69275" y2="60709"/>
                        <a14:foregroundMark x1="69275" y1="60709" x2="96756" y2="59084"/>
                        <a14:foregroundMark x1="96756" y1="59084" x2="96756" y2="59084"/>
                        <a14:foregroundMark x1="96565" y1="60118" x2="84160" y2="61448"/>
                        <a14:foregroundMark x1="84160" y1="61448" x2="79962" y2="60709"/>
                        <a14:foregroundMark x1="72137" y1="44756" x2="70038" y2="40473"/>
                      </a14:backgroundRemoval>
                    </a14:imgEffect>
                    <a14:imgEffect>
                      <a14:sharpenSoften amount="25000"/>
                    </a14:imgEffect>
                    <a14:imgEffect>
                      <a14:brightnessContrast bright="3000"/>
                    </a14:imgEffect>
                  </a14:imgLayer>
                </a14:imgProps>
              </a:ext>
            </a:extLst>
          </a:blip>
          <a:srcRect l="45476" t="10235" b="39304"/>
          <a:stretch/>
        </p:blipFill>
        <p:spPr>
          <a:xfrm>
            <a:off x="4618182" y="1223717"/>
            <a:ext cx="1958634" cy="2341918"/>
          </a:xfrm>
          <a:prstGeom prst="rect">
            <a:avLst/>
          </a:prstGeom>
        </p:spPr>
      </p:pic>
      <p:pic>
        <p:nvPicPr>
          <p:cNvPr id="12" name="Picture 11">
            <a:extLst>
              <a:ext uri="{FF2B5EF4-FFF2-40B4-BE49-F238E27FC236}">
                <a16:creationId xmlns:a16="http://schemas.microsoft.com/office/drawing/2014/main" xmlns="" id="{9ECE2402-252D-644D-B8E7-3634FEB55B6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6086" b="99261" l="9924" r="96756">
                        <a14:foregroundMark x1="24809" y1="46381" x2="33397" y2="85672"/>
                        <a14:foregroundMark x1="33397" y1="85524" x2="22328" y2="65879"/>
                        <a14:foregroundMark x1="22328" y1="65731" x2="22519" y2="57459"/>
                        <a14:foregroundMark x1="22519" y1="57312" x2="34542" y2="61152"/>
                        <a14:foregroundMark x1="34542" y1="61152" x2="35878" y2="67947"/>
                        <a14:foregroundMark x1="16031" y1="49631" x2="14122" y2="50665"/>
                        <a14:foregroundMark x1="60305" y1="94978" x2="76718" y2="94830"/>
                        <a14:foregroundMark x1="76718" y1="94830" x2="89504" y2="91876"/>
                        <a14:foregroundMark x1="89504" y1="91876" x2="89885" y2="91728"/>
                        <a14:foregroundMark x1="89885" y1="91581" x2="79771" y2="97046"/>
                        <a14:foregroundMark x1="79771" y1="97046" x2="55344" y2="98375"/>
                        <a14:foregroundMark x1="30725" y1="92319" x2="39313" y2="88774"/>
                        <a14:foregroundMark x1="29962" y1="57164" x2="36069" y2="53323"/>
                        <a14:foregroundMark x1="31870" y1="83309" x2="29198" y2="92614"/>
                        <a14:foregroundMark x1="29198" y1="92614" x2="37214" y2="92319"/>
                        <a14:foregroundMark x1="37214" y1="92171" x2="44466" y2="92467"/>
                        <a14:foregroundMark x1="16221" y1="64697" x2="16031" y2="70015"/>
                        <a14:foregroundMark x1="88168" y1="90547" x2="96756" y2="76366"/>
                        <a14:foregroundMark x1="95420" y1="77991" x2="95611" y2="99261"/>
                        <a14:foregroundMark x1="95611" y1="99261" x2="95229" y2="99114"/>
                        <a14:foregroundMark x1="76336" y1="89217" x2="76336" y2="76514"/>
                        <a14:foregroundMark x1="76336" y1="76514" x2="79962" y2="68242"/>
                        <a14:foregroundMark x1="79962" y1="68095" x2="73664" y2="73412"/>
                        <a14:foregroundMark x1="18130" y1="70753" x2="16031" y2="61448"/>
                        <a14:foregroundMark x1="16031" y1="61448" x2="16985" y2="59232"/>
                        <a14:backgroundMark x1="60305" y1="52142" x2="90458" y2="52290"/>
                      </a14:backgroundRemoval>
                    </a14:imgEffect>
                    <a14:imgEffect>
                      <a14:sharpenSoften amount="25000"/>
                    </a14:imgEffect>
                    <a14:imgEffect>
                      <a14:brightnessContrast bright="5000"/>
                    </a14:imgEffect>
                  </a14:imgLayer>
                </a14:imgProps>
              </a:ext>
            </a:extLst>
          </a:blip>
          <a:srcRect t="43457"/>
          <a:stretch/>
        </p:blipFill>
        <p:spPr>
          <a:xfrm>
            <a:off x="1534330" y="1912111"/>
            <a:ext cx="4134922" cy="3020683"/>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9CFADEBD-4F68-4644-BF01-7ACD3B97ADC6}"/>
              </a:ext>
            </a:extLst>
          </p:cNvPr>
          <p:cNvGrpSpPr/>
          <p:nvPr/>
        </p:nvGrpSpPr>
        <p:grpSpPr>
          <a:xfrm>
            <a:off x="337058" y="617893"/>
            <a:ext cx="1645932" cy="652905"/>
            <a:chOff x="337058" y="617893"/>
            <a:chExt cx="1645932" cy="652905"/>
          </a:xfrm>
        </p:grpSpPr>
        <p:sp>
          <p:nvSpPr>
            <p:cNvPr id="8" name="TextBox 7">
              <a:extLst>
                <a:ext uri="{FF2B5EF4-FFF2-40B4-BE49-F238E27FC236}">
                  <a16:creationId xmlns:a16="http://schemas.microsoft.com/office/drawing/2014/main" xmlns="" id="{FDA82707-8E22-495E-94C8-2AE33BA0E3D2}"/>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a:t>
              </a:r>
            </a:p>
          </p:txBody>
        </p:sp>
        <p:sp>
          <p:nvSpPr>
            <p:cNvPr id="9" name="TextBox 8">
              <a:extLst>
                <a:ext uri="{FF2B5EF4-FFF2-40B4-BE49-F238E27FC236}">
                  <a16:creationId xmlns:a16="http://schemas.microsoft.com/office/drawing/2014/main" xmlns="" id="{0C3491DF-AAFB-4C20-B152-26F9C2850FC1}"/>
                </a:ext>
              </a:extLst>
            </p:cNvPr>
            <p:cNvSpPr txBox="1"/>
            <p:nvPr/>
          </p:nvSpPr>
          <p:spPr>
            <a:xfrm>
              <a:off x="337058" y="624467"/>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2</a:t>
              </a:r>
            </a:p>
          </p:txBody>
        </p:sp>
      </p:grpSp>
      <p:sp>
        <p:nvSpPr>
          <p:cNvPr id="10" name="TextBox 9">
            <a:extLst>
              <a:ext uri="{FF2B5EF4-FFF2-40B4-BE49-F238E27FC236}">
                <a16:creationId xmlns:a16="http://schemas.microsoft.com/office/drawing/2014/main" xmlns="" id="{5851F146-A154-47C5-BA7E-895884266FEE}"/>
              </a:ext>
            </a:extLst>
          </p:cNvPr>
          <p:cNvSpPr txBox="1"/>
          <p:nvPr/>
        </p:nvSpPr>
        <p:spPr>
          <a:xfrm>
            <a:off x="1688168" y="491298"/>
            <a:ext cx="5693745" cy="584775"/>
          </a:xfrm>
          <a:prstGeom prst="rect">
            <a:avLst/>
          </a:prstGeom>
          <a:noFill/>
        </p:spPr>
        <p:txBody>
          <a:bodyPr wrap="square" rtlCol="0">
            <a:spAutoFit/>
          </a:bodyPr>
          <a:lstStyle/>
          <a:p>
            <a:r>
              <a:rPr lang="vi-VN" sz="3200" dirty="0">
                <a:solidFill>
                  <a:schemeClr val="accent2"/>
                </a:solidFill>
                <a:latin typeface="UTM Cookies" panose="02040603050506020204" pitchFamily="18" charset="0"/>
              </a:rPr>
              <a:t>NGÀY HÔM QUA ĐÂU RỒI?</a:t>
            </a:r>
            <a:endParaRPr lang="en-US" sz="3200" dirty="0">
              <a:solidFill>
                <a:schemeClr val="accent2"/>
              </a:solidFill>
              <a:latin typeface="UTM Cookies" panose="02040603050506020204" pitchFamily="18" charset="0"/>
            </a:endParaRPr>
          </a:p>
        </p:txBody>
      </p:sp>
      <p:grpSp>
        <p:nvGrpSpPr>
          <p:cNvPr id="11" name="Group 10">
            <a:extLst>
              <a:ext uri="{FF2B5EF4-FFF2-40B4-BE49-F238E27FC236}">
                <a16:creationId xmlns:a16="http://schemas.microsoft.com/office/drawing/2014/main" xmlns=""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xmlns=""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08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537771"/>
          </a:xfrm>
          <a:prstGeom prst="rect">
            <a:avLst/>
          </a:prstGeom>
        </p:spPr>
      </p:pic>
      <p:sp>
        <p:nvSpPr>
          <p:cNvPr id="3" name="TextBox 2"/>
          <p:cNvSpPr txBox="1"/>
          <p:nvPr/>
        </p:nvSpPr>
        <p:spPr>
          <a:xfrm>
            <a:off x="1072849" y="452064"/>
            <a:ext cx="5027337" cy="2039020"/>
          </a:xfrm>
          <a:prstGeom prst="rect">
            <a:avLst/>
          </a:prstGeom>
          <a:noFill/>
        </p:spPr>
        <p:txBody>
          <a:bodyPr wrap="none" rtlCol="0">
            <a:spAutoFit/>
          </a:bodyPr>
          <a:lstStyle/>
          <a:p>
            <a:pPr algn="ctr">
              <a:lnSpc>
                <a:spcPct val="150000"/>
              </a:lnSpc>
            </a:pPr>
            <a:r>
              <a:rPr lang="en-US" sz="2300" dirty="0" smtClean="0">
                <a:solidFill>
                  <a:schemeClr val="accent2"/>
                </a:solidFill>
                <a:latin typeface="HP001 4 hàng" panose="020B0603050302020204" pitchFamily="34" charset="0"/>
              </a:rPr>
              <a:t>Thứ sáu ngày 10 tháng 9 năm 2021</a:t>
            </a:r>
          </a:p>
          <a:p>
            <a:pPr algn="ctr">
              <a:lnSpc>
                <a:spcPct val="150000"/>
              </a:lnSpc>
            </a:pPr>
            <a:r>
              <a:rPr lang="en-US" sz="2300" dirty="0" smtClean="0">
                <a:solidFill>
                  <a:schemeClr val="accent2"/>
                </a:solidFill>
                <a:latin typeface="HP001 4 hàng" panose="020B0603050302020204" pitchFamily="34" charset="0"/>
              </a:rPr>
              <a:t>Luyện tập</a:t>
            </a:r>
          </a:p>
          <a:p>
            <a:pPr algn="ctr">
              <a:lnSpc>
                <a:spcPct val="150000"/>
              </a:lnSpc>
            </a:pPr>
            <a:r>
              <a:rPr lang="en-US" sz="2300" dirty="0" smtClean="0">
                <a:solidFill>
                  <a:schemeClr val="accent2"/>
                </a:solidFill>
                <a:latin typeface="HP001 4 hàng" panose="020B0603050302020204" pitchFamily="34" charset="0"/>
              </a:rPr>
              <a:t>Viết đoạn văn giới thiệu bản thân</a:t>
            </a:r>
          </a:p>
          <a:p>
            <a:pPr algn="ctr"/>
            <a:endParaRPr lang="en-US" sz="2300" dirty="0">
              <a:solidFill>
                <a:schemeClr val="accent2"/>
              </a:solidFill>
              <a:latin typeface="HP001 4 hàng" panose="020B0603050302020204" pitchFamily="34" charset="0"/>
            </a:endParaRPr>
          </a:p>
        </p:txBody>
      </p:sp>
    </p:spTree>
    <p:extLst>
      <p:ext uri="{BB962C8B-B14F-4D97-AF65-F5344CB8AC3E}">
        <p14:creationId xmlns:p14="http://schemas.microsoft.com/office/powerpoint/2010/main" val="4238026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98863" y="1593234"/>
            <a:ext cx="4486308" cy="3083756"/>
            <a:chOff x="1818408" y="1364635"/>
            <a:chExt cx="4486308" cy="3083756"/>
          </a:xfrm>
        </p:grpSpPr>
        <p:pic>
          <p:nvPicPr>
            <p:cNvPr id="5"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1988" t="17382" r="20162" b="59182"/>
            <a:stretch/>
          </p:blipFill>
          <p:spPr bwMode="auto">
            <a:xfrm>
              <a:off x="1818408" y="1364635"/>
              <a:ext cx="4486307" cy="3083756"/>
            </a:xfrm>
            <a:prstGeom prst="roundRect">
              <a:avLst>
                <a:gd name="adj" fmla="val 6895"/>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818408" y="1364635"/>
              <a:ext cx="1672937" cy="661592"/>
            </a:xfrm>
            <a:prstGeom prst="roundRect">
              <a:avLst/>
            </a:prstGeom>
            <a:solidFill>
              <a:srgbClr val="BEE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574474" y="1364635"/>
              <a:ext cx="2730242" cy="588856"/>
            </a:xfrm>
            <a:prstGeom prst="roundRect">
              <a:avLst/>
            </a:prstGeom>
            <a:solidFill>
              <a:srgbClr val="BEE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163781" y="452774"/>
            <a:ext cx="5876569" cy="477054"/>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Quan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sát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tranh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và</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trả</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lời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hỏi</a:t>
            </a:r>
            <a:endParaRPr lang="en-US" sz="2000" b="1" dirty="0">
              <a:solidFill>
                <a:schemeClr val="accent4">
                  <a:lumMod val="50000"/>
                </a:schemeClr>
              </a:solidFill>
              <a:latin typeface="UTM Avo" panose="02040603050506020204" pitchFamily="18" charset="0"/>
            </a:endParaRPr>
          </a:p>
        </p:txBody>
      </p:sp>
      <p:grpSp>
        <p:nvGrpSpPr>
          <p:cNvPr id="11" name="Group 10"/>
          <p:cNvGrpSpPr/>
          <p:nvPr/>
        </p:nvGrpSpPr>
        <p:grpSpPr>
          <a:xfrm>
            <a:off x="467590" y="1186252"/>
            <a:ext cx="2384715" cy="1121830"/>
            <a:chOff x="467590" y="1186252"/>
            <a:chExt cx="2384715" cy="1121830"/>
          </a:xfrm>
        </p:grpSpPr>
        <p:sp>
          <p:nvSpPr>
            <p:cNvPr id="8" name="Oval Callout 7"/>
            <p:cNvSpPr/>
            <p:nvPr/>
          </p:nvSpPr>
          <p:spPr>
            <a:xfrm>
              <a:off x="467590" y="1186252"/>
              <a:ext cx="2384715" cy="976746"/>
            </a:xfrm>
            <a:prstGeom prst="wedgeEllipseCallout">
              <a:avLst>
                <a:gd name="adj1" fmla="val 23439"/>
                <a:gd name="adj2" fmla="val 59309"/>
              </a:avLst>
            </a:prstGeom>
            <a:solidFill>
              <a:schemeClr val="accent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66304" y="1353975"/>
              <a:ext cx="2286001" cy="954107"/>
            </a:xfrm>
            <a:prstGeom prst="rect">
              <a:avLst/>
            </a:prstGeom>
            <a:noFill/>
          </p:spPr>
          <p:txBody>
            <a:bodyPr wrap="square" rtlCol="0">
              <a:spAutoFit/>
            </a:bodyPr>
            <a:lstStyle/>
            <a:p>
              <a:pPr algn="ctr"/>
              <a:r>
                <a:rPr lang="en-US" dirty="0" err="1"/>
                <a:t>Chào</a:t>
              </a:r>
              <a:r>
                <a:rPr lang="en-US" dirty="0"/>
                <a:t> </a:t>
              </a:r>
              <a:r>
                <a:rPr lang="en-US" dirty="0" err="1"/>
                <a:t>cậu</a:t>
              </a:r>
              <a:r>
                <a:rPr lang="en-US" dirty="0"/>
                <a:t>! </a:t>
              </a:r>
              <a:r>
                <a:rPr lang="en-US" dirty="0" err="1"/>
                <a:t>Tớ</a:t>
              </a:r>
              <a:r>
                <a:rPr lang="en-US" dirty="0"/>
                <a:t> </a:t>
              </a:r>
              <a:r>
                <a:rPr lang="en-US" dirty="0" err="1"/>
                <a:t>tên</a:t>
              </a:r>
              <a:r>
                <a:rPr lang="en-US" dirty="0"/>
                <a:t> </a:t>
              </a:r>
              <a:r>
                <a:rPr lang="en-US" dirty="0" err="1"/>
                <a:t>là</a:t>
              </a:r>
              <a:r>
                <a:rPr lang="en-US" dirty="0"/>
                <a:t> </a:t>
              </a:r>
              <a:r>
                <a:rPr lang="en-US" dirty="0" err="1"/>
                <a:t>Bình</a:t>
              </a:r>
              <a:r>
                <a:rPr lang="en-US" dirty="0"/>
                <a:t>. </a:t>
              </a:r>
              <a:r>
                <a:rPr lang="en-US" dirty="0" err="1"/>
                <a:t>Cậu</a:t>
              </a:r>
              <a:r>
                <a:rPr lang="en-US" dirty="0"/>
                <a:t> </a:t>
              </a:r>
              <a:r>
                <a:rPr lang="en-US" dirty="0" err="1"/>
                <a:t>là</a:t>
              </a:r>
              <a:r>
                <a:rPr lang="en-US" dirty="0"/>
                <a:t> </a:t>
              </a:r>
              <a:r>
                <a:rPr lang="en-US" dirty="0" err="1"/>
                <a:t>cầu</a:t>
              </a:r>
              <a:r>
                <a:rPr lang="en-US" dirty="0"/>
                <a:t> </a:t>
              </a:r>
              <a:r>
                <a:rPr lang="en-US" dirty="0" err="1"/>
                <a:t>thủ</a:t>
              </a:r>
              <a:r>
                <a:rPr lang="en-US" dirty="0"/>
                <a:t> </a:t>
              </a:r>
              <a:r>
                <a:rPr lang="en-US" dirty="0" err="1"/>
                <a:t>mới</a:t>
              </a:r>
              <a:r>
                <a:rPr lang="en-US" dirty="0"/>
                <a:t> </a:t>
              </a:r>
              <a:r>
                <a:rPr lang="en-US" dirty="0" err="1"/>
                <a:t>của</a:t>
              </a:r>
              <a:r>
                <a:rPr lang="en-US" dirty="0"/>
                <a:t> </a:t>
              </a:r>
              <a:r>
                <a:rPr lang="en-US" dirty="0" err="1"/>
                <a:t>đội</a:t>
              </a:r>
              <a:r>
                <a:rPr lang="en-US" dirty="0"/>
                <a:t> </a:t>
              </a:r>
              <a:r>
                <a:rPr lang="en-US" dirty="0" err="1"/>
                <a:t>tớ</a:t>
              </a:r>
              <a:r>
                <a:rPr lang="en-US" dirty="0"/>
                <a:t> à?</a:t>
              </a:r>
            </a:p>
            <a:p>
              <a:pPr algn="ctr"/>
              <a:endParaRPr lang="en-US" dirty="0"/>
            </a:p>
          </p:txBody>
        </p:sp>
      </p:grpSp>
      <p:grpSp>
        <p:nvGrpSpPr>
          <p:cNvPr id="13" name="Group 12"/>
          <p:cNvGrpSpPr/>
          <p:nvPr/>
        </p:nvGrpSpPr>
        <p:grpSpPr>
          <a:xfrm>
            <a:off x="3304308" y="1066452"/>
            <a:ext cx="3138056" cy="1312680"/>
            <a:chOff x="467590" y="1186252"/>
            <a:chExt cx="2384715" cy="1312680"/>
          </a:xfrm>
        </p:grpSpPr>
        <p:sp>
          <p:nvSpPr>
            <p:cNvPr id="14" name="Oval Callout 13"/>
            <p:cNvSpPr/>
            <p:nvPr/>
          </p:nvSpPr>
          <p:spPr>
            <a:xfrm>
              <a:off x="467590" y="1186252"/>
              <a:ext cx="2384715" cy="976746"/>
            </a:xfrm>
            <a:prstGeom prst="wedgeEllipseCallout">
              <a:avLst>
                <a:gd name="adj1" fmla="val -22313"/>
                <a:gd name="adj2" fmla="val 58245"/>
              </a:avLst>
            </a:prstGeom>
            <a:solidFill>
              <a:schemeClr val="accent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58398" y="1329381"/>
              <a:ext cx="2286001" cy="1169551"/>
            </a:xfrm>
            <a:prstGeom prst="rect">
              <a:avLst/>
            </a:prstGeom>
            <a:noFill/>
          </p:spPr>
          <p:txBody>
            <a:bodyPr wrap="square" rtlCol="0">
              <a:spAutoFit/>
            </a:bodyPr>
            <a:lstStyle/>
            <a:p>
              <a:pPr algn="ctr"/>
              <a:r>
                <a:rPr lang="en-US" dirty="0"/>
                <a:t>Ừ! </a:t>
              </a:r>
              <a:r>
                <a:rPr lang="en-US" dirty="0" err="1"/>
                <a:t>Chào</a:t>
              </a:r>
              <a:r>
                <a:rPr lang="en-US" dirty="0"/>
                <a:t> </a:t>
              </a:r>
              <a:r>
                <a:rPr lang="en-US" dirty="0" err="1"/>
                <a:t>cậu</a:t>
              </a:r>
              <a:r>
                <a:rPr lang="en-US" dirty="0"/>
                <a:t>! </a:t>
              </a:r>
              <a:r>
                <a:rPr lang="en-US" dirty="0" err="1"/>
                <a:t>Tớ</a:t>
              </a:r>
              <a:r>
                <a:rPr lang="en-US" dirty="0"/>
                <a:t> </a:t>
              </a:r>
              <a:r>
                <a:rPr lang="en-US" dirty="0" err="1"/>
                <a:t>rất</a:t>
              </a:r>
              <a:r>
                <a:rPr lang="en-US" dirty="0"/>
                <a:t> </a:t>
              </a:r>
              <a:r>
                <a:rPr lang="en-US" dirty="0" err="1"/>
                <a:t>vui</a:t>
              </a:r>
              <a:r>
                <a:rPr lang="en-US" dirty="0"/>
                <a:t> </a:t>
              </a:r>
              <a:r>
                <a:rPr lang="en-US" dirty="0" err="1"/>
                <a:t>vì</a:t>
              </a:r>
              <a:r>
                <a:rPr lang="en-US" dirty="0"/>
                <a:t> </a:t>
              </a:r>
              <a:r>
                <a:rPr lang="en-US" dirty="0" err="1"/>
                <a:t>được</a:t>
              </a:r>
              <a:r>
                <a:rPr lang="en-US" dirty="0"/>
                <a:t> </a:t>
              </a:r>
              <a:r>
                <a:rPr lang="en-US" dirty="0" err="1"/>
                <a:t>vào</a:t>
              </a:r>
              <a:r>
                <a:rPr lang="en-US" dirty="0"/>
                <a:t> </a:t>
              </a:r>
              <a:r>
                <a:rPr lang="en-US" dirty="0" err="1"/>
                <a:t>đội</a:t>
              </a:r>
              <a:r>
                <a:rPr lang="en-US" dirty="0"/>
                <a:t> </a:t>
              </a:r>
              <a:r>
                <a:rPr lang="en-US" dirty="0" err="1"/>
                <a:t>bóng</a:t>
              </a:r>
              <a:r>
                <a:rPr lang="en-US" dirty="0"/>
                <a:t>. </a:t>
              </a:r>
              <a:r>
                <a:rPr lang="en-US" dirty="0" err="1"/>
                <a:t>Tớ</a:t>
              </a:r>
              <a:r>
                <a:rPr lang="en-US" dirty="0"/>
                <a:t> </a:t>
              </a:r>
              <a:r>
                <a:rPr lang="en-US" dirty="0" err="1"/>
                <a:t>tên</a:t>
              </a:r>
              <a:r>
                <a:rPr lang="en-US" dirty="0"/>
                <a:t> </a:t>
              </a:r>
              <a:r>
                <a:rPr lang="en-US" dirty="0" err="1"/>
                <a:t>là</a:t>
              </a:r>
              <a:r>
                <a:rPr lang="en-US" dirty="0"/>
                <a:t> </a:t>
              </a:r>
              <a:r>
                <a:rPr lang="en-US" dirty="0" err="1"/>
                <a:t>Khang</a:t>
              </a:r>
              <a:r>
                <a:rPr lang="en-US" dirty="0"/>
                <a:t>, </a:t>
              </a:r>
              <a:r>
                <a:rPr lang="en-US" dirty="0" err="1"/>
                <a:t>học</a:t>
              </a:r>
              <a:r>
                <a:rPr lang="en-US" dirty="0"/>
                <a:t> </a:t>
              </a:r>
              <a:r>
                <a:rPr lang="en-US" dirty="0" err="1"/>
                <a:t>lớp</a:t>
              </a:r>
              <a:r>
                <a:rPr lang="en-US" dirty="0"/>
                <a:t> 2C. </a:t>
              </a:r>
              <a:r>
                <a:rPr lang="en-US" dirty="0" err="1"/>
                <a:t>Tớ</a:t>
              </a:r>
              <a:r>
                <a:rPr lang="en-US" dirty="0"/>
                <a:t> </a:t>
              </a:r>
              <a:r>
                <a:rPr lang="en-US" dirty="0" err="1"/>
                <a:t>rất</a:t>
              </a:r>
              <a:r>
                <a:rPr lang="en-US" dirty="0"/>
                <a:t> </a:t>
              </a:r>
              <a:r>
                <a:rPr lang="en-US" dirty="0" err="1"/>
                <a:t>thích</a:t>
              </a:r>
              <a:r>
                <a:rPr lang="en-US" dirty="0"/>
                <a:t> </a:t>
              </a:r>
              <a:r>
                <a:rPr lang="en-US" dirty="0" err="1"/>
                <a:t>đá</a:t>
              </a:r>
              <a:r>
                <a:rPr lang="en-US" dirty="0"/>
                <a:t> </a:t>
              </a:r>
              <a:r>
                <a:rPr lang="en-US" dirty="0" err="1"/>
                <a:t>bóng</a:t>
              </a:r>
              <a:r>
                <a:rPr lang="en-US" dirty="0"/>
                <a:t>.</a:t>
              </a:r>
            </a:p>
            <a:p>
              <a:pPr algn="ctr"/>
              <a:endParaRPr lang="en-US" dirty="0"/>
            </a:p>
          </p:txBody>
        </p:sp>
      </p:gr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952" y="712646"/>
            <a:ext cx="5876569" cy="477054"/>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2 - 3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tự</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thiệu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bản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thân</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988003" y="1641595"/>
            <a:ext cx="4831772" cy="2511698"/>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2838" y="1727227"/>
              <a:ext cx="1129909" cy="400110"/>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1234208" y="2456863"/>
            <a:ext cx="4392897" cy="1200393"/>
          </a:xfrm>
          <a:prstGeom prst="rect">
            <a:avLst/>
          </a:prstGeom>
          <a:noFill/>
        </p:spPr>
        <p:txBody>
          <a:bodyPr wrap="square" rtlCol="0">
            <a:spAutoFit/>
          </a:bodyPr>
          <a:lstStyle/>
          <a:p>
            <a:pPr marL="342900" indent="-342900">
              <a:lnSpc>
                <a:spcPts val="3000"/>
              </a:lnSpc>
              <a:buFontTx/>
              <a:buChar char="-"/>
            </a:pPr>
            <a:r>
              <a:rPr lang="en-US" sz="2000" dirty="0" err="1">
                <a:latin typeface="UTM Avo" panose="02040603050506020204" pitchFamily="18" charset="0"/>
              </a:rPr>
              <a:t>Họ</a:t>
            </a:r>
            <a:r>
              <a:rPr lang="en-US" sz="2000" dirty="0">
                <a:latin typeface="UTM Avo" panose="02040603050506020204" pitchFamily="18" charset="0"/>
              </a:rPr>
              <a:t>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tên</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là</a:t>
            </a:r>
            <a:r>
              <a:rPr lang="en-US" sz="2000" dirty="0">
                <a:latin typeface="UTM Avo" panose="02040603050506020204" pitchFamily="18" charset="0"/>
              </a:rPr>
              <a:t> </a:t>
            </a:r>
            <a:r>
              <a:rPr lang="en-US" sz="2000" dirty="0" err="1">
                <a:latin typeface="UTM Avo" panose="02040603050506020204" pitchFamily="18" charset="0"/>
              </a:rPr>
              <a:t>gì</a:t>
            </a:r>
            <a:r>
              <a:rPr lang="en-US" sz="2000" dirty="0">
                <a:latin typeface="UTM Avo" panose="02040603050506020204" pitchFamily="18" charset="0"/>
              </a:rPr>
              <a:t>?</a:t>
            </a:r>
          </a:p>
          <a:p>
            <a:pPr marL="342900" indent="-342900">
              <a:lnSpc>
                <a:spcPts val="3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học</a:t>
            </a:r>
            <a:r>
              <a:rPr lang="en-US" sz="2000" dirty="0">
                <a:latin typeface="UTM Avo" panose="02040603050506020204" pitchFamily="18" charset="0"/>
              </a:rPr>
              <a:t> </a:t>
            </a:r>
            <a:r>
              <a:rPr lang="en-US" sz="2000" dirty="0" err="1">
                <a:latin typeface="UTM Avo" panose="02040603050506020204" pitchFamily="18" charset="0"/>
              </a:rPr>
              <a:t>lớp</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 </a:t>
            </a:r>
            <a:r>
              <a:rPr lang="en-US" sz="2000" dirty="0" err="1">
                <a:latin typeface="UTM Avo" panose="02040603050506020204" pitchFamily="18" charset="0"/>
              </a:rPr>
              <a:t>trường</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a:t>
            </a:r>
          </a:p>
          <a:p>
            <a:pPr marL="342900" indent="-342900">
              <a:lnSpc>
                <a:spcPts val="3000"/>
              </a:lnSpc>
              <a:buFontTx/>
              <a:buChar char="-"/>
            </a:pPr>
            <a:r>
              <a:rPr lang="en-US" sz="2000" dirty="0" err="1">
                <a:latin typeface="UTM Avo" panose="02040603050506020204" pitchFamily="18" charset="0"/>
              </a:rPr>
              <a:t>Sở</a:t>
            </a:r>
            <a:r>
              <a:rPr lang="en-US" sz="2000" dirty="0">
                <a:latin typeface="UTM Avo" panose="02040603050506020204" pitchFamily="18" charset="0"/>
              </a:rPr>
              <a:t> </a:t>
            </a:r>
            <a:r>
              <a:rPr lang="en-US" sz="2000" dirty="0" err="1">
                <a:latin typeface="UTM Avo" panose="02040603050506020204" pitchFamily="18" charset="0"/>
              </a:rPr>
              <a:t>thích</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là</a:t>
            </a:r>
            <a:r>
              <a:rPr lang="en-US" sz="2000" dirty="0">
                <a:latin typeface="UTM Avo" panose="02040603050506020204" pitchFamily="18" charset="0"/>
              </a:rPr>
              <a:t> </a:t>
            </a:r>
            <a:r>
              <a:rPr lang="en-US" sz="2000" dirty="0" err="1">
                <a:latin typeface="UTM Avo" panose="02040603050506020204" pitchFamily="18" charset="0"/>
              </a:rPr>
              <a:t>gì</a:t>
            </a:r>
            <a:r>
              <a:rPr lang="en-US" sz="2000" dirty="0">
                <a:latin typeface="UTM Avo" panose="02040603050506020204" pitchFamily="18" charset="0"/>
              </a:rPr>
              <a:t>?</a:t>
            </a: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507" y="1417830"/>
            <a:ext cx="6113115" cy="1477328"/>
          </a:xfrm>
          <a:prstGeom prst="rect">
            <a:avLst/>
          </a:prstGeom>
          <a:noFill/>
        </p:spPr>
        <p:txBody>
          <a:bodyPr wrap="square" rtlCol="0">
            <a:spAutoFit/>
          </a:bodyPr>
          <a:lstStyle/>
          <a:p>
            <a:r>
              <a:rPr lang="en-US" sz="1800" b="1" dirty="0" smtClean="0">
                <a:latin typeface="HP001 4 hàng" panose="020B0603050302020204" pitchFamily="34" charset="0"/>
              </a:rPr>
              <a:t>   Mình tên là……………. Mình học lớp 2A9, trường Tiểu học Gia Thụy. Môn học mình yêu thích là môn…… Sau những giờ học tập căng thẳng mình thích ngồi nghe nhạc và chăm sóc vườn hoa nhà mình. Ước mơ sau này của mình là trở thành…………..</a:t>
            </a:r>
            <a:endParaRPr lang="en-US" sz="1800" b="1" dirty="0">
              <a:latin typeface="HP001 4 hàng" panose="020B0603050302020204" pitchFamily="34" charset="0"/>
            </a:endParaRPr>
          </a:p>
        </p:txBody>
      </p:sp>
    </p:spTree>
    <p:extLst>
      <p:ext uri="{BB962C8B-B14F-4D97-AF65-F5344CB8AC3E}">
        <p14:creationId xmlns:p14="http://schemas.microsoft.com/office/powerpoint/2010/main" val="115777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537771"/>
          </a:xfrm>
          <a:prstGeom prst="rect">
            <a:avLst/>
          </a:prstGeom>
        </p:spPr>
      </p:pic>
      <p:sp>
        <p:nvSpPr>
          <p:cNvPr id="3" name="TextBox 2"/>
          <p:cNvSpPr txBox="1"/>
          <p:nvPr/>
        </p:nvSpPr>
        <p:spPr>
          <a:xfrm>
            <a:off x="1072849" y="452064"/>
            <a:ext cx="5027337" cy="3100849"/>
          </a:xfrm>
          <a:prstGeom prst="rect">
            <a:avLst/>
          </a:prstGeom>
          <a:noFill/>
        </p:spPr>
        <p:txBody>
          <a:bodyPr wrap="none" rtlCol="0">
            <a:spAutoFit/>
          </a:bodyPr>
          <a:lstStyle/>
          <a:p>
            <a:pPr algn="ctr">
              <a:lnSpc>
                <a:spcPct val="150000"/>
              </a:lnSpc>
            </a:pPr>
            <a:r>
              <a:rPr lang="en-US" sz="2300" dirty="0" smtClean="0">
                <a:solidFill>
                  <a:schemeClr val="accent2"/>
                </a:solidFill>
                <a:latin typeface="HP001 4 hàng" panose="020B0603050302020204" pitchFamily="34" charset="0"/>
              </a:rPr>
              <a:t>Thứ sáu ngày 10 tháng 9 năm 2021</a:t>
            </a:r>
          </a:p>
          <a:p>
            <a:pPr algn="ctr">
              <a:lnSpc>
                <a:spcPct val="150000"/>
              </a:lnSpc>
            </a:pPr>
            <a:r>
              <a:rPr lang="en-US" sz="2300" dirty="0" smtClean="0">
                <a:solidFill>
                  <a:schemeClr val="accent2"/>
                </a:solidFill>
                <a:latin typeface="HP001 4 hàng" panose="020B0603050302020204" pitchFamily="34" charset="0"/>
              </a:rPr>
              <a:t>Luyện tập</a:t>
            </a:r>
          </a:p>
          <a:p>
            <a:pPr algn="ctr">
              <a:lnSpc>
                <a:spcPct val="150000"/>
              </a:lnSpc>
            </a:pPr>
            <a:r>
              <a:rPr lang="en-US" sz="2300" dirty="0" smtClean="0">
                <a:solidFill>
                  <a:schemeClr val="accent2"/>
                </a:solidFill>
                <a:latin typeface="HP001 4 hàng" panose="020B0603050302020204" pitchFamily="34" charset="0"/>
              </a:rPr>
              <a:t>Viết đoạn văn giới thiệu bản thân</a:t>
            </a:r>
          </a:p>
          <a:p>
            <a:pPr algn="ctr">
              <a:lnSpc>
                <a:spcPct val="150000"/>
              </a:lnSpc>
            </a:pPr>
            <a:endParaRPr lang="en-US" sz="2300" dirty="0" smtClean="0">
              <a:solidFill>
                <a:schemeClr val="accent2"/>
              </a:solidFill>
              <a:latin typeface="HP001 4 hàng" panose="020B0603050302020204" pitchFamily="34" charset="0"/>
            </a:endParaRPr>
          </a:p>
          <a:p>
            <a:pPr algn="ctr">
              <a:lnSpc>
                <a:spcPct val="150000"/>
              </a:lnSpc>
            </a:pPr>
            <a:r>
              <a:rPr lang="en-US" sz="2300" dirty="0" smtClean="0">
                <a:solidFill>
                  <a:schemeClr val="accent2"/>
                </a:solidFill>
                <a:latin typeface="HP001 4 hàng" panose="020B0603050302020204" pitchFamily="34" charset="0"/>
              </a:rPr>
              <a:t>Đọc </a:t>
            </a:r>
            <a:r>
              <a:rPr lang="en-US" sz="2300" dirty="0" smtClean="0">
                <a:solidFill>
                  <a:schemeClr val="accent2"/>
                </a:solidFill>
                <a:latin typeface="HP001 4 hàng" panose="020B0603050302020204" pitchFamily="34" charset="0"/>
              </a:rPr>
              <a:t>mở rộng</a:t>
            </a:r>
          </a:p>
          <a:p>
            <a:pPr algn="ctr"/>
            <a:endParaRPr lang="en-US" sz="2300" dirty="0">
              <a:solidFill>
                <a:schemeClr val="accent2"/>
              </a:solidFill>
              <a:latin typeface="HP001 4 hàng" panose="020B0603050302020204" pitchFamily="34" charset="0"/>
            </a:endParaRPr>
          </a:p>
        </p:txBody>
      </p:sp>
    </p:spTree>
    <p:extLst>
      <p:ext uri="{BB962C8B-B14F-4D97-AF65-F5344CB8AC3E}">
        <p14:creationId xmlns:p14="http://schemas.microsoft.com/office/powerpoint/2010/main" val="2363125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4D5888B-9F81-914D-9AAC-73482153FD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6086" b="99261" l="9924" r="96756">
                        <a14:foregroundMark x1="24809" y1="46381" x2="33397" y2="85672"/>
                        <a14:foregroundMark x1="33397" y1="85524" x2="22328" y2="65879"/>
                        <a14:foregroundMark x1="22328" y1="65731" x2="22519" y2="57459"/>
                        <a14:foregroundMark x1="22519" y1="57312" x2="34542" y2="61152"/>
                        <a14:foregroundMark x1="34542" y1="61152" x2="35878" y2="67947"/>
                        <a14:foregroundMark x1="16031" y1="49631" x2="14122" y2="50665"/>
                        <a14:foregroundMark x1="60305" y1="94978" x2="76718" y2="94830"/>
                        <a14:foregroundMark x1="76718" y1="94830" x2="89504" y2="91876"/>
                        <a14:foregroundMark x1="89504" y1="91876" x2="89885" y2="91728"/>
                        <a14:foregroundMark x1="89885" y1="91581" x2="79771" y2="97046"/>
                        <a14:foregroundMark x1="79771" y1="97046" x2="55344" y2="98375"/>
                        <a14:foregroundMark x1="30725" y1="92319" x2="39313" y2="88774"/>
                        <a14:foregroundMark x1="29962" y1="57164" x2="36069" y2="53323"/>
                        <a14:foregroundMark x1="31870" y1="83309" x2="29198" y2="92614"/>
                        <a14:foregroundMark x1="29198" y1="92614" x2="37214" y2="92319"/>
                        <a14:foregroundMark x1="37214" y1="92171" x2="44466" y2="92467"/>
                        <a14:foregroundMark x1="16221" y1="64697" x2="16031" y2="70015"/>
                        <a14:foregroundMark x1="88168" y1="90547" x2="96756" y2="76366"/>
                        <a14:foregroundMark x1="95420" y1="77991" x2="95611" y2="99261"/>
                        <a14:foregroundMark x1="95611" y1="99261" x2="95229" y2="99114"/>
                        <a14:foregroundMark x1="76336" y1="89217" x2="76336" y2="76514"/>
                        <a14:foregroundMark x1="76336" y1="76514" x2="79962" y2="68242"/>
                        <a14:foregroundMark x1="79962" y1="68095" x2="73664" y2="73412"/>
                        <a14:foregroundMark x1="18130" y1="70753" x2="16031" y2="61448"/>
                        <a14:foregroundMark x1="16031" y1="61448" x2="16985" y2="59232"/>
                        <a14:backgroundMark x1="60305" y1="52142" x2="90458" y2="52290"/>
                      </a14:backgroundRemoval>
                    </a14:imgEffect>
                    <a14:imgEffect>
                      <a14:sharpenSoften amount="34000"/>
                    </a14:imgEffect>
                    <a14:imgEffect>
                      <a14:brightnessContrast bright="5000"/>
                    </a14:imgEffect>
                  </a14:imgLayer>
                </a14:imgProps>
              </a:ext>
            </a:extLst>
          </a:blip>
          <a:srcRect t="43457"/>
          <a:stretch/>
        </p:blipFill>
        <p:spPr>
          <a:xfrm flipH="1">
            <a:off x="402640" y="548036"/>
            <a:ext cx="1444318" cy="1055117"/>
          </a:xfrm>
          <a:prstGeom prst="ellipse">
            <a:avLst/>
          </a:prstGeom>
        </p:spPr>
      </p:pic>
      <p:sp>
        <p:nvSpPr>
          <p:cNvPr id="3" name="TextBox 2">
            <a:extLst>
              <a:ext uri="{FF2B5EF4-FFF2-40B4-BE49-F238E27FC236}">
                <a16:creationId xmlns:a16="http://schemas.microsoft.com/office/drawing/2014/main" xmlns=""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pic>
        <p:nvPicPr>
          <p:cNvPr id="4" name="Picture 3">
            <a:extLst>
              <a:ext uri="{FF2B5EF4-FFF2-40B4-BE49-F238E27FC236}">
                <a16:creationId xmlns:a16="http://schemas.microsoft.com/office/drawing/2014/main" xmlns="" id="{A8FCED56-9D82-6B43-A726-CA5AE920734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6000"/>
                    </a14:imgEffect>
                  </a14:imgLayer>
                </a14:imgProps>
              </a:ext>
            </a:extLst>
          </a:blip>
          <a:stretch>
            <a:fillRect/>
          </a:stretch>
        </p:blipFill>
        <p:spPr>
          <a:xfrm>
            <a:off x="3558754" y="1780672"/>
            <a:ext cx="2861297" cy="2473694"/>
          </a:xfrm>
          <a:prstGeom prst="rect">
            <a:avLst/>
          </a:prstGeom>
        </p:spPr>
      </p:pic>
      <p:sp>
        <p:nvSpPr>
          <p:cNvPr id="5" name="TextBox 4">
            <a:extLst>
              <a:ext uri="{FF2B5EF4-FFF2-40B4-BE49-F238E27FC236}">
                <a16:creationId xmlns:a16="http://schemas.microsoft.com/office/drawing/2014/main" xmlns="" id="{9A5FBF8A-C683-DC4F-8D52-7E14A6824B00}"/>
              </a:ext>
            </a:extLst>
          </p:cNvPr>
          <p:cNvSpPr txBox="1"/>
          <p:nvPr/>
        </p:nvSpPr>
        <p:spPr>
          <a:xfrm>
            <a:off x="506038" y="2022556"/>
            <a:ext cx="3180437" cy="1015663"/>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hoặc một câu chuyện về thiếu nhi. Nói với các bạn tên bài thơ, câu chuyện và tác giả.</a:t>
            </a:r>
          </a:p>
        </p:txBody>
      </p:sp>
      <p:sp>
        <p:nvSpPr>
          <p:cNvPr id="6" name="TextBox 5">
            <a:extLst>
              <a:ext uri="{FF2B5EF4-FFF2-40B4-BE49-F238E27FC236}">
                <a16:creationId xmlns:a16="http://schemas.microsoft.com/office/drawing/2014/main" xmlns="" id="{993AD1E2-BAA4-614B-8AA8-95EF8A805123}"/>
              </a:ext>
            </a:extLst>
          </p:cNvPr>
          <p:cNvSpPr txBox="1"/>
          <p:nvPr/>
        </p:nvSpPr>
        <p:spPr>
          <a:xfrm>
            <a:off x="506038" y="3180623"/>
            <a:ext cx="3180437" cy="553998"/>
          </a:xfrm>
          <a:prstGeom prst="rect">
            <a:avLst/>
          </a:prstGeom>
          <a:noFill/>
        </p:spPr>
        <p:txBody>
          <a:bodyPr wrap="square" rtlCol="0">
            <a:spAutoFit/>
          </a:bodyPr>
          <a:lstStyle/>
          <a:p>
            <a:pPr algn="just"/>
            <a:r>
              <a:rPr lang="vi-VN" sz="1500" b="1" dirty="0">
                <a:solidFill>
                  <a:srgbClr val="17479D"/>
                </a:solidFill>
                <a:latin typeface="UTM Avo" panose="02040603050506020204" pitchFamily="18" charset="0"/>
              </a:rPr>
              <a:t>2. </a:t>
            </a:r>
            <a:r>
              <a:rPr lang="vi-VN" sz="1500" dirty="0">
                <a:latin typeface="UTM Avo" panose="02040603050506020204" pitchFamily="18" charset="0"/>
              </a:rPr>
              <a:t>Đọc một số câu thơ hay cho các bạn nghe.</a:t>
            </a:r>
          </a:p>
        </p:txBody>
      </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55" y="410966"/>
            <a:ext cx="5372194" cy="4301952"/>
          </a:xfrm>
          <a:prstGeom prst="rect">
            <a:avLst/>
          </a:prstGeom>
        </p:spPr>
      </p:pic>
    </p:spTree>
    <p:extLst>
      <p:ext uri="{BB962C8B-B14F-4D97-AF65-F5344CB8AC3E}">
        <p14:creationId xmlns:p14="http://schemas.microsoft.com/office/powerpoint/2010/main" val="1070321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8" y="1661922"/>
            <a:ext cx="5917914" cy="3156658"/>
          </a:xfrm>
          <a:prstGeom prst="rect">
            <a:avLst/>
          </a:prstGeom>
        </p:spPr>
      </p:pic>
      <p:sp>
        <p:nvSpPr>
          <p:cNvPr id="3" name="TextBox 2"/>
          <p:cNvSpPr txBox="1"/>
          <p:nvPr/>
        </p:nvSpPr>
        <p:spPr>
          <a:xfrm>
            <a:off x="1391807" y="719190"/>
            <a:ext cx="4161717" cy="523220"/>
          </a:xfrm>
          <a:prstGeom prst="rect">
            <a:avLst/>
          </a:prstGeom>
          <a:noFill/>
        </p:spPr>
        <p:txBody>
          <a:bodyPr wrap="none" rtlCol="0">
            <a:spAutoFit/>
          </a:bodyPr>
          <a:lstStyle/>
          <a:p>
            <a:pPr algn="ctr"/>
            <a:r>
              <a:rPr lang="en-US" sz="2800" b="1" dirty="0" smtClean="0">
                <a:latin typeface="HP001 4 hàng" panose="020B0603050302020204" pitchFamily="34" charset="0"/>
              </a:rPr>
              <a:t>Ai ngoan sẽ được thưởng.</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228660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CD0BC134-4E67-4F95-8B15-E84ACFC3EE7F}"/>
              </a:ext>
            </a:extLst>
          </p:cNvPr>
          <p:cNvSpPr>
            <a:spLocks/>
          </p:cNvSpPr>
          <p:nvPr/>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19050">
            <a:solidFill>
              <a:srgbClr val="17479D"/>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746082" y="646203"/>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263012" y="1030822"/>
            <a:ext cx="6331966" cy="3785652"/>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Em cầm tờ lịch cũ 	             - Ngày hôm qua ở lại </a:t>
            </a:r>
          </a:p>
          <a:p>
            <a:pPr marL="266700" algn="just">
              <a:lnSpc>
                <a:spcPct val="150000"/>
              </a:lnSpc>
            </a:pPr>
            <a:r>
              <a:rPr lang="vi-VN" sz="1600" dirty="0">
                <a:latin typeface="UTM Avo" panose="02040603050506020204" pitchFamily="18" charset="0"/>
              </a:rPr>
              <a:t>- Ngày hôm qua đâu rồi?             </a:t>
            </a:r>
            <a:r>
              <a:rPr lang="en-US" sz="1600" dirty="0" smtClean="0">
                <a:latin typeface="UTM Avo" panose="02040603050506020204" pitchFamily="18" charset="0"/>
              </a:rPr>
              <a:t>        </a:t>
            </a:r>
            <a:r>
              <a:rPr lang="vi-VN" sz="1600" dirty="0" smtClean="0">
                <a:latin typeface="UTM Avo" panose="02040603050506020204" pitchFamily="18" charset="0"/>
              </a:rPr>
              <a:t>Trong </a:t>
            </a:r>
            <a:r>
              <a:rPr lang="vi-VN" sz="1600" dirty="0">
                <a:latin typeface="UTM Avo" panose="02040603050506020204" pitchFamily="18" charset="0"/>
              </a:rPr>
              <a:t>hạt lúa mẹ trồng</a:t>
            </a:r>
          </a:p>
          <a:p>
            <a:pPr marL="266700" algn="just">
              <a:lnSpc>
                <a:spcPct val="150000"/>
              </a:lnSpc>
            </a:pPr>
            <a:r>
              <a:rPr lang="vi-VN" sz="1600" dirty="0">
                <a:latin typeface="UTM Avo" panose="02040603050506020204" pitchFamily="18" charset="0"/>
              </a:rPr>
              <a:t>Ra ngoài sân hỏi bố	             Cánh đồng chờ gặp hái</a:t>
            </a:r>
          </a:p>
          <a:p>
            <a:pPr marL="266700" algn="just">
              <a:lnSpc>
                <a:spcPct val="150000"/>
              </a:lnSpc>
            </a:pPr>
            <a:r>
              <a:rPr lang="vi-VN" sz="1600" dirty="0">
                <a:latin typeface="UTM Avo" panose="02040603050506020204" pitchFamily="18" charset="0"/>
              </a:rPr>
              <a:t>Xoa đầu em bố cười.	             Chín vàng màu ước mong.</a:t>
            </a:r>
          </a:p>
          <a:p>
            <a:pPr marL="266700" algn="just">
              <a:lnSpc>
                <a:spcPct val="150000"/>
              </a:lnSpc>
            </a:pPr>
            <a:endParaRPr lang="vi-VN" sz="1600" dirty="0">
              <a:latin typeface="UTM Avo" panose="02040603050506020204" pitchFamily="18" charset="0"/>
            </a:endParaRPr>
          </a:p>
          <a:p>
            <a:pPr marL="266700" algn="just">
              <a:lnSpc>
                <a:spcPct val="150000"/>
              </a:lnSpc>
            </a:pPr>
            <a:r>
              <a:rPr lang="vi-VN" sz="1600" dirty="0">
                <a:latin typeface="UTM Avo" panose="02040603050506020204" pitchFamily="18" charset="0"/>
              </a:rPr>
              <a:t>- Ngày hôm qua ở lại	             - Ngày hôm qua ở lại </a:t>
            </a:r>
          </a:p>
          <a:p>
            <a:pPr marL="266700" algn="just">
              <a:lnSpc>
                <a:spcPct val="150000"/>
              </a:lnSpc>
            </a:pPr>
            <a:r>
              <a:rPr lang="vi-VN" sz="1600" dirty="0">
                <a:latin typeface="UTM Avo" panose="02040603050506020204" pitchFamily="18" charset="0"/>
              </a:rPr>
              <a:t>Trên cành hoa trong vườn           </a:t>
            </a:r>
            <a:r>
              <a:rPr lang="en-US" sz="1600" dirty="0" smtClean="0">
                <a:latin typeface="UTM Avo" panose="02040603050506020204" pitchFamily="18" charset="0"/>
              </a:rPr>
              <a:t>       </a:t>
            </a:r>
            <a:r>
              <a:rPr lang="vi-VN" sz="1600" dirty="0" smtClean="0">
                <a:latin typeface="UTM Avo" panose="02040603050506020204" pitchFamily="18" charset="0"/>
              </a:rPr>
              <a:t>Trong </a:t>
            </a:r>
            <a:r>
              <a:rPr lang="vi-VN" sz="1600" dirty="0">
                <a:latin typeface="UTM Avo" panose="02040603050506020204" pitchFamily="18" charset="0"/>
              </a:rPr>
              <a:t>vở hồng của con</a:t>
            </a:r>
          </a:p>
          <a:p>
            <a:pPr marL="266700" algn="just">
              <a:lnSpc>
                <a:spcPct val="150000"/>
              </a:lnSpc>
            </a:pPr>
            <a:r>
              <a:rPr lang="vi-VN" sz="1600" dirty="0">
                <a:latin typeface="UTM Avo" panose="02040603050506020204" pitchFamily="18" charset="0"/>
              </a:rPr>
              <a:t>Nụ hồng lớn lên mãi 	            </a:t>
            </a:r>
            <a:r>
              <a:rPr lang="en-US" sz="1600" dirty="0" smtClean="0">
                <a:latin typeface="UTM Avo" panose="02040603050506020204" pitchFamily="18" charset="0"/>
              </a:rPr>
              <a:t>  </a:t>
            </a:r>
            <a:r>
              <a:rPr lang="vi-VN" sz="1600" dirty="0" smtClean="0">
                <a:latin typeface="UTM Avo" panose="02040603050506020204" pitchFamily="18" charset="0"/>
              </a:rPr>
              <a:t>Con </a:t>
            </a:r>
            <a:r>
              <a:rPr lang="vi-VN" sz="1600" dirty="0">
                <a:latin typeface="UTM Avo" panose="02040603050506020204" pitchFamily="18" charset="0"/>
              </a:rPr>
              <a:t>học hành chăm chỉ</a:t>
            </a:r>
          </a:p>
          <a:p>
            <a:pPr marL="266700" algn="just">
              <a:lnSpc>
                <a:spcPct val="150000"/>
              </a:lnSpc>
            </a:pPr>
            <a:r>
              <a:rPr lang="vi-VN" sz="1600" dirty="0">
                <a:latin typeface="UTM Avo" panose="02040603050506020204" pitchFamily="18" charset="0"/>
              </a:rPr>
              <a:t>Đợi đến ngày toả hương.            </a:t>
            </a:r>
            <a:r>
              <a:rPr lang="en-US" sz="1600" dirty="0" smtClean="0">
                <a:latin typeface="UTM Avo" panose="02040603050506020204" pitchFamily="18" charset="0"/>
              </a:rPr>
              <a:t>          </a:t>
            </a:r>
            <a:r>
              <a:rPr lang="vi-VN" sz="1600" dirty="0" smtClean="0">
                <a:latin typeface="UTM Avo" panose="02040603050506020204" pitchFamily="18" charset="0"/>
              </a:rPr>
              <a:t>Là </a:t>
            </a:r>
            <a:r>
              <a:rPr lang="vi-VN" sz="1600" dirty="0">
                <a:latin typeface="UTM Avo" panose="02040603050506020204" pitchFamily="18" charset="0"/>
              </a:rPr>
              <a:t>ngày qua vẫn còn.</a:t>
            </a: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spTree>
    <p:extLst>
      <p:ext uri="{BB962C8B-B14F-4D97-AF65-F5344CB8AC3E}">
        <p14:creationId xmlns:p14="http://schemas.microsoft.com/office/powerpoint/2010/main" val="88136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CD0BC134-4E67-4F95-8B15-E84ACFC3EE7F}"/>
              </a:ext>
            </a:extLst>
          </p:cNvPr>
          <p:cNvSpPr>
            <a:spLocks/>
          </p:cNvSpPr>
          <p:nvPr/>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19050">
            <a:solidFill>
              <a:srgbClr val="17479D"/>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746082" y="646203"/>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263012" y="1030822"/>
            <a:ext cx="6331966" cy="3733330"/>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Em cầm tờ </a:t>
            </a:r>
            <a:r>
              <a:rPr lang="vi-VN" sz="1600" b="1" dirty="0">
                <a:solidFill>
                  <a:srgbClr val="FF0000"/>
                </a:solidFill>
                <a:latin typeface="UTM Avo" panose="02040603050506020204" pitchFamily="18" charset="0"/>
              </a:rPr>
              <a:t>lịch cũ </a:t>
            </a:r>
            <a:r>
              <a:rPr lang="vi-VN" sz="1600" dirty="0">
                <a:latin typeface="UTM Avo" panose="02040603050506020204" pitchFamily="18" charset="0"/>
              </a:rPr>
              <a:t>	             - Ngày hôm qua ở lại </a:t>
            </a:r>
          </a:p>
          <a:p>
            <a:pPr marL="266700" algn="just">
              <a:lnSpc>
                <a:spcPct val="150000"/>
              </a:lnSpc>
            </a:pPr>
            <a:r>
              <a:rPr lang="vi-VN" sz="1600" dirty="0">
                <a:latin typeface="UTM Avo" panose="02040603050506020204" pitchFamily="18" charset="0"/>
              </a:rPr>
              <a:t>- Ngày hôm qua đâu rồi?             Trong </a:t>
            </a:r>
            <a:r>
              <a:rPr lang="vi-VN" sz="1600" b="1" dirty="0">
                <a:solidFill>
                  <a:srgbClr val="FF0000"/>
                </a:solidFill>
                <a:latin typeface="UTM Avo" panose="02040603050506020204" pitchFamily="18" charset="0"/>
              </a:rPr>
              <a:t>hạt lúa </a:t>
            </a:r>
            <a:r>
              <a:rPr lang="vi-VN" sz="1600" dirty="0">
                <a:latin typeface="UTM Avo" panose="02040603050506020204" pitchFamily="18" charset="0"/>
              </a:rPr>
              <a:t>mẹ trồng</a:t>
            </a:r>
          </a:p>
          <a:p>
            <a:pPr marL="266700" algn="just">
              <a:lnSpc>
                <a:spcPct val="150000"/>
              </a:lnSpc>
            </a:pPr>
            <a:r>
              <a:rPr lang="vi-VN" sz="1600" dirty="0">
                <a:latin typeface="UTM Avo" panose="02040603050506020204" pitchFamily="18" charset="0"/>
              </a:rPr>
              <a:t>Ra ngoài sân hỏi bố	             Cánh đồng chờ gặp hái</a:t>
            </a:r>
          </a:p>
          <a:p>
            <a:pPr marL="266700" algn="just">
              <a:lnSpc>
                <a:spcPct val="150000"/>
              </a:lnSpc>
            </a:pPr>
            <a:r>
              <a:rPr lang="vi-VN" sz="1600" dirty="0">
                <a:latin typeface="UTM Avo" panose="02040603050506020204" pitchFamily="18" charset="0"/>
              </a:rPr>
              <a:t>Xoa đầu em bố cười.	             Chín vàng màu ước mong.</a:t>
            </a:r>
          </a:p>
          <a:p>
            <a:pPr marL="266700" algn="just">
              <a:lnSpc>
                <a:spcPct val="150000"/>
              </a:lnSpc>
            </a:pPr>
            <a:endParaRPr lang="vi-VN" sz="1600" dirty="0">
              <a:latin typeface="UTM Avo" panose="02040603050506020204" pitchFamily="18" charset="0"/>
            </a:endParaRPr>
          </a:p>
          <a:p>
            <a:pPr marL="266700" algn="just">
              <a:lnSpc>
                <a:spcPct val="150000"/>
              </a:lnSpc>
            </a:pPr>
            <a:r>
              <a:rPr lang="vi-VN" sz="1600" dirty="0">
                <a:latin typeface="UTM Avo" panose="02040603050506020204" pitchFamily="18" charset="0"/>
              </a:rPr>
              <a:t>- Ngày hôm qua ở lại	             - Ngày hôm qua ở lại </a:t>
            </a:r>
          </a:p>
          <a:p>
            <a:pPr marL="266700" algn="just">
              <a:lnSpc>
                <a:spcPct val="150000"/>
              </a:lnSpc>
            </a:pPr>
            <a:r>
              <a:rPr lang="vi-VN" sz="1600" dirty="0">
                <a:latin typeface="UTM Avo" panose="02040603050506020204" pitchFamily="18" charset="0"/>
              </a:rPr>
              <a:t>Trên cành hoa trong vườn           Trong vở hồng của con</a:t>
            </a:r>
          </a:p>
          <a:p>
            <a:pPr marL="266700" algn="just">
              <a:lnSpc>
                <a:spcPct val="150000"/>
              </a:lnSpc>
            </a:pPr>
            <a:r>
              <a:rPr lang="vi-VN" sz="1600" b="1" dirty="0">
                <a:solidFill>
                  <a:srgbClr val="FF0000"/>
                </a:solidFill>
                <a:latin typeface="UTM Avo" panose="02040603050506020204" pitchFamily="18" charset="0"/>
              </a:rPr>
              <a:t>Nụ hồng </a:t>
            </a:r>
            <a:r>
              <a:rPr lang="vi-VN" sz="1600" dirty="0">
                <a:latin typeface="UTM Avo" panose="02040603050506020204" pitchFamily="18" charset="0"/>
              </a:rPr>
              <a:t>lớn lên mãi 	            Con học hành chăm chỉ</a:t>
            </a:r>
          </a:p>
          <a:p>
            <a:pPr marL="266700" algn="just">
              <a:lnSpc>
                <a:spcPct val="150000"/>
              </a:lnSpc>
            </a:pPr>
            <a:r>
              <a:rPr lang="vi-VN" sz="1600" dirty="0">
                <a:latin typeface="UTM Avo" panose="02040603050506020204" pitchFamily="18" charset="0"/>
              </a:rPr>
              <a:t>Đợi đến ngày </a:t>
            </a:r>
            <a:r>
              <a:rPr lang="vi-VN" sz="1600" b="1" dirty="0">
                <a:solidFill>
                  <a:srgbClr val="FF0000"/>
                </a:solidFill>
                <a:latin typeface="UTM Avo" panose="02040603050506020204" pitchFamily="18" charset="0"/>
              </a:rPr>
              <a:t>toả</a:t>
            </a:r>
            <a:r>
              <a:rPr lang="vi-VN" sz="1600" dirty="0">
                <a:latin typeface="UTM Avo" panose="02040603050506020204" pitchFamily="18" charset="0"/>
              </a:rPr>
              <a:t> hương.            Là ngày qua vẫn còn.</a:t>
            </a: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spTree>
    <p:extLst>
      <p:ext uri="{BB962C8B-B14F-4D97-AF65-F5344CB8AC3E}">
        <p14:creationId xmlns:p14="http://schemas.microsoft.com/office/powerpoint/2010/main" val="930521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740229" y="788369"/>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đoạn </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xmlns="" id="{2A05FE84-F3FF-423B-ADA4-6F77209D652D}"/>
              </a:ext>
            </a:extLst>
          </p:cNvPr>
          <p:cNvSpPr/>
          <p:nvPr/>
        </p:nvSpPr>
        <p:spPr>
          <a:xfrm>
            <a:off x="1433123" y="1671304"/>
            <a:ext cx="5996762" cy="2237985"/>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 Em cầm tờ lịch cũ 	</a:t>
            </a:r>
          </a:p>
          <a:p>
            <a:pPr marL="266700" algn="just">
              <a:lnSpc>
                <a:spcPct val="150000"/>
              </a:lnSpc>
            </a:pPr>
            <a:r>
              <a:rPr lang="vi-VN" sz="2400" dirty="0">
                <a:latin typeface="UTM Avo" panose="02040603050506020204" pitchFamily="18" charset="0"/>
              </a:rPr>
              <a:t>- Ngày hôm qua đâu rồi</a:t>
            </a:r>
          </a:p>
          <a:p>
            <a:pPr marL="266700" algn="just">
              <a:lnSpc>
                <a:spcPct val="150000"/>
              </a:lnSpc>
            </a:pPr>
            <a:r>
              <a:rPr lang="vi-VN" sz="2400" dirty="0">
                <a:latin typeface="UTM Avo" panose="02040603050506020204" pitchFamily="18" charset="0"/>
              </a:rPr>
              <a:t>Ra ngoài sân hỏi bố	</a:t>
            </a:r>
          </a:p>
          <a:p>
            <a:pPr marL="266700" algn="just">
              <a:lnSpc>
                <a:spcPct val="150000"/>
              </a:lnSpc>
            </a:pPr>
            <a:r>
              <a:rPr lang="vi-VN" sz="2400" dirty="0">
                <a:latin typeface="UTM Avo" panose="02040603050506020204" pitchFamily="18" charset="0"/>
              </a:rPr>
              <a:t>Xoa đầu em bố cười.</a:t>
            </a:r>
            <a:endParaRPr lang="vi-VN" sz="2400" dirty="0"/>
          </a:p>
        </p:txBody>
      </p:sp>
      <p:cxnSp>
        <p:nvCxnSpPr>
          <p:cNvPr id="7" name="Straight Connector 6">
            <a:extLst>
              <a:ext uri="{FF2B5EF4-FFF2-40B4-BE49-F238E27FC236}">
                <a16:creationId xmlns:a16="http://schemas.microsoft.com/office/drawing/2014/main" xmlns="" id="{DB68DD48-9047-4C0E-873F-F9EFE47EFA41}"/>
              </a:ext>
            </a:extLst>
          </p:cNvPr>
          <p:cNvCxnSpPr/>
          <p:nvPr/>
        </p:nvCxnSpPr>
        <p:spPr>
          <a:xfrm flipH="1">
            <a:off x="4926640" y="230570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19BA808F-D37E-46DF-8F52-B75EBB68AA23}"/>
              </a:ext>
            </a:extLst>
          </p:cNvPr>
          <p:cNvCxnSpPr/>
          <p:nvPr/>
        </p:nvCxnSpPr>
        <p:spPr>
          <a:xfrm flipH="1">
            <a:off x="4251851" y="175408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37919CD-4816-4F2E-BB42-70A80787DE0B}"/>
              </a:ext>
            </a:extLst>
          </p:cNvPr>
          <p:cNvCxnSpPr/>
          <p:nvPr/>
        </p:nvCxnSpPr>
        <p:spPr>
          <a:xfrm flipH="1">
            <a:off x="4423529" y="282900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44C9B04D-77F6-4ABC-A7F4-7426302A4626}"/>
              </a:ext>
            </a:extLst>
          </p:cNvPr>
          <p:cNvCxnSpPr/>
          <p:nvPr/>
        </p:nvCxnSpPr>
        <p:spPr>
          <a:xfrm flipH="1">
            <a:off x="4551437"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403CBC27-4077-460A-A843-2A2D268BAADA}"/>
              </a:ext>
            </a:extLst>
          </p:cNvPr>
          <p:cNvCxnSpPr/>
          <p:nvPr/>
        </p:nvCxnSpPr>
        <p:spPr>
          <a:xfrm flipH="1">
            <a:off x="4471784"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CF37309-39F0-49A7-9D9E-CF356E402A8D}"/>
              </a:ext>
            </a:extLst>
          </p:cNvPr>
          <p:cNvCxnSpPr/>
          <p:nvPr/>
        </p:nvCxnSpPr>
        <p:spPr>
          <a:xfrm flipH="1">
            <a:off x="3296536" y="3442211"/>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16" name="TextBox 15">
            <a:extLst>
              <a:ext uri="{FF2B5EF4-FFF2-40B4-BE49-F238E27FC236}">
                <a16:creationId xmlns:a16="http://schemas.microsoft.com/office/drawing/2014/main" xmlns="" id="{83C8FAFC-C1D0-49BB-A45E-D744951A028F}"/>
              </a:ext>
            </a:extLst>
          </p:cNvPr>
          <p:cNvSpPr txBox="1"/>
          <p:nvPr/>
        </p:nvSpPr>
        <p:spPr>
          <a:xfrm>
            <a:off x="746086" y="63372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Ngày hôm qua đâu rồi?</a:t>
            </a:r>
            <a:endParaRPr lang="en-US" sz="1800" b="1" dirty="0">
              <a:solidFill>
                <a:schemeClr val="accent1">
                  <a:lumMod val="50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332078" y="1023565"/>
            <a:ext cx="6331966" cy="3733330"/>
          </a:xfrm>
          <a:prstGeom prst="rect">
            <a:avLst/>
          </a:prstGeom>
          <a:noFill/>
        </p:spPr>
        <p:txBody>
          <a:bodyPr wrap="square" rtlCol="0">
            <a:spAutoFit/>
          </a:bodyPr>
          <a:lstStyle/>
          <a:p>
            <a:pPr marL="266700" algn="just">
              <a:lnSpc>
                <a:spcPct val="150000"/>
              </a:lnSpc>
            </a:pPr>
            <a:r>
              <a:rPr lang="vi-VN" sz="1600" dirty="0">
                <a:latin typeface="UTM Avo" panose="02040603050506020204" pitchFamily="18" charset="0"/>
              </a:rPr>
              <a:t>Em cầm tờ lịch cũ 	             - Ngày hôm qua ở lại </a:t>
            </a:r>
          </a:p>
          <a:p>
            <a:pPr marL="266700" algn="just">
              <a:lnSpc>
                <a:spcPct val="150000"/>
              </a:lnSpc>
            </a:pPr>
            <a:r>
              <a:rPr lang="vi-VN" sz="1600" dirty="0">
                <a:latin typeface="UTM Avo" panose="02040603050506020204" pitchFamily="18" charset="0"/>
              </a:rPr>
              <a:t>- Ngày hôm qua đâu rồi?             Trong hạt lúa mẹ trồng</a:t>
            </a:r>
          </a:p>
          <a:p>
            <a:pPr marL="266700" algn="just">
              <a:lnSpc>
                <a:spcPct val="150000"/>
              </a:lnSpc>
            </a:pPr>
            <a:r>
              <a:rPr lang="vi-VN" sz="1600" dirty="0">
                <a:latin typeface="UTM Avo" panose="02040603050506020204" pitchFamily="18" charset="0"/>
              </a:rPr>
              <a:t>Ra ngoài sân hỏi bố	             Cánh đồng chờ gặp hái</a:t>
            </a:r>
          </a:p>
          <a:p>
            <a:pPr marL="266700" algn="just">
              <a:lnSpc>
                <a:spcPct val="150000"/>
              </a:lnSpc>
            </a:pPr>
            <a:r>
              <a:rPr lang="vi-VN" sz="1600" dirty="0">
                <a:latin typeface="UTM Avo" panose="02040603050506020204" pitchFamily="18" charset="0"/>
              </a:rPr>
              <a:t>Xoa đầu em bố cười.	             Chín vàng màu ước mong.</a:t>
            </a:r>
          </a:p>
          <a:p>
            <a:pPr marL="266700" algn="just">
              <a:lnSpc>
                <a:spcPct val="150000"/>
              </a:lnSpc>
            </a:pPr>
            <a:endParaRPr lang="vi-VN" sz="1600" dirty="0">
              <a:latin typeface="UTM Avo" panose="02040603050506020204" pitchFamily="18" charset="0"/>
            </a:endParaRPr>
          </a:p>
          <a:p>
            <a:pPr marL="266700" algn="just">
              <a:lnSpc>
                <a:spcPct val="150000"/>
              </a:lnSpc>
            </a:pPr>
            <a:r>
              <a:rPr lang="vi-VN" sz="1600" dirty="0">
                <a:latin typeface="UTM Avo" panose="02040603050506020204" pitchFamily="18" charset="0"/>
              </a:rPr>
              <a:t>- Ngày hôm qua ở lại	             - Ngày hôm qua ở lại </a:t>
            </a:r>
          </a:p>
          <a:p>
            <a:pPr marL="266700" algn="just">
              <a:lnSpc>
                <a:spcPct val="150000"/>
              </a:lnSpc>
            </a:pPr>
            <a:r>
              <a:rPr lang="vi-VN" sz="1600" dirty="0">
                <a:latin typeface="UTM Avo" panose="02040603050506020204" pitchFamily="18" charset="0"/>
              </a:rPr>
              <a:t>Trên cành hoa trong vườn           Trong vở hồng của con</a:t>
            </a:r>
          </a:p>
          <a:p>
            <a:pPr marL="266700" algn="just">
              <a:lnSpc>
                <a:spcPct val="150000"/>
              </a:lnSpc>
            </a:pPr>
            <a:r>
              <a:rPr lang="vi-VN" sz="1600" dirty="0">
                <a:latin typeface="UTM Avo" panose="02040603050506020204" pitchFamily="18" charset="0"/>
              </a:rPr>
              <a:t>Nụ hồng lớn lên mãi 	            Con học hành chăm chỉ</a:t>
            </a:r>
          </a:p>
          <a:p>
            <a:pPr marL="266700" algn="just">
              <a:lnSpc>
                <a:spcPct val="150000"/>
              </a:lnSpc>
            </a:pPr>
            <a:r>
              <a:rPr lang="vi-VN" sz="1600" dirty="0">
                <a:latin typeface="UTM Avo" panose="02040603050506020204" pitchFamily="18" charset="0"/>
              </a:rPr>
              <a:t>Đợi đến ngày toả hương.            Là ngày qua vẫn còn.</a:t>
            </a:r>
          </a:p>
          <a:p>
            <a:pPr marL="266700" algn="just">
              <a:lnSpc>
                <a:spcPct val="150000"/>
              </a:lnSpc>
            </a:pPr>
            <a:r>
              <a:rPr lang="vi-VN" sz="1600" dirty="0">
                <a:latin typeface="UTM Avo" panose="02040603050506020204" pitchFamily="18" charset="0"/>
              </a:rPr>
              <a:t>				             (Bế Kiến Quốc)</a:t>
            </a:r>
            <a:endParaRPr lang="en-US" sz="1600" dirty="0">
              <a:latin typeface="UTM Avo" panose="02040603050506020204" pitchFamily="18" charset="0"/>
            </a:endParaRPr>
          </a:p>
        </p:txBody>
      </p:sp>
      <p:pic>
        <p:nvPicPr>
          <p:cNvPr id="18" name="Picture 17">
            <a:extLst>
              <a:ext uri="{FF2B5EF4-FFF2-40B4-BE49-F238E27FC236}">
                <a16:creationId xmlns:a16="http://schemas.microsoft.com/office/drawing/2014/main" xmlns=""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96" y="1188939"/>
            <a:ext cx="304770" cy="288000"/>
          </a:xfrm>
          <a:prstGeom prst="rect">
            <a:avLst/>
          </a:prstGeom>
        </p:spPr>
      </p:pic>
      <p:pic>
        <p:nvPicPr>
          <p:cNvPr id="19" name="Picture 18">
            <a:extLst>
              <a:ext uri="{FF2B5EF4-FFF2-40B4-BE49-F238E27FC236}">
                <a16:creationId xmlns:a16="http://schemas.microsoft.com/office/drawing/2014/main" xmlns=""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8026" y="3002276"/>
            <a:ext cx="288000" cy="288000"/>
          </a:xfrm>
          <a:prstGeom prst="rect">
            <a:avLst/>
          </a:prstGeom>
        </p:spPr>
      </p:pic>
      <p:pic>
        <p:nvPicPr>
          <p:cNvPr id="20" name="Picture 19">
            <a:extLst>
              <a:ext uri="{FF2B5EF4-FFF2-40B4-BE49-F238E27FC236}">
                <a16:creationId xmlns:a16="http://schemas.microsoft.com/office/drawing/2014/main" xmlns="" id="{4A4E56CF-13A6-4CFC-BDFF-C89478191F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9013" y="1188939"/>
            <a:ext cx="288000" cy="288000"/>
          </a:xfrm>
          <a:prstGeom prst="rect">
            <a:avLst/>
          </a:prstGeom>
        </p:spPr>
      </p:pic>
      <p:grpSp>
        <p:nvGrpSpPr>
          <p:cNvPr id="21" name="Group 20">
            <a:extLst>
              <a:ext uri="{FF2B5EF4-FFF2-40B4-BE49-F238E27FC236}">
                <a16:creationId xmlns:a16="http://schemas.microsoft.com/office/drawing/2014/main" xmlns="" id="{17D95BA7-F503-3845-8930-8357BCD6D20A}"/>
              </a:ext>
            </a:extLst>
          </p:cNvPr>
          <p:cNvGrpSpPr/>
          <p:nvPr/>
        </p:nvGrpSpPr>
        <p:grpSpPr>
          <a:xfrm>
            <a:off x="3412597" y="2786412"/>
            <a:ext cx="395884" cy="646331"/>
            <a:chOff x="3371645" y="2868155"/>
            <a:chExt cx="395884" cy="646331"/>
          </a:xfrm>
        </p:grpSpPr>
        <p:sp>
          <p:nvSpPr>
            <p:cNvPr id="22" name="Oval 21">
              <a:extLst>
                <a:ext uri="{FF2B5EF4-FFF2-40B4-BE49-F238E27FC236}">
                  <a16:creationId xmlns:a16="http://schemas.microsoft.com/office/drawing/2014/main" xmlns="" id="{82B871D2-AB35-BA4E-9932-41D322021930}"/>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23" name="Rectangle 22">
              <a:extLst>
                <a:ext uri="{FF2B5EF4-FFF2-40B4-BE49-F238E27FC236}">
                  <a16:creationId xmlns:a16="http://schemas.microsoft.com/office/drawing/2014/main" xmlns="" id="{931CE860-9B4B-D947-A2E5-B57B17E5F076}"/>
                </a:ext>
              </a:extLst>
            </p:cNvPr>
            <p:cNvSpPr/>
            <p:nvPr/>
          </p:nvSpPr>
          <p:spPr>
            <a:xfrm rot="21163024">
              <a:off x="3371645" y="2868155"/>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068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xmlns="" id="{83C8FAFC-C1D0-49BB-A45E-D744951A028F}"/>
              </a:ext>
            </a:extLst>
          </p:cNvPr>
          <p:cNvSpPr txBox="1"/>
          <p:nvPr/>
        </p:nvSpPr>
        <p:spPr>
          <a:xfrm>
            <a:off x="784521" y="104606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2A05FE84-F3FF-423B-ADA4-6F77209D652D}"/>
              </a:ext>
            </a:extLst>
          </p:cNvPr>
          <p:cNvSpPr/>
          <p:nvPr/>
        </p:nvSpPr>
        <p:spPr>
          <a:xfrm>
            <a:off x="363974" y="163732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vở hồng</a:t>
            </a:r>
            <a:endParaRPr lang="vi-VN" sz="2400" dirty="0"/>
          </a:p>
        </p:txBody>
      </p:sp>
      <p:sp>
        <p:nvSpPr>
          <p:cNvPr id="8" name="Oval 7">
            <a:extLst>
              <a:ext uri="{FF2B5EF4-FFF2-40B4-BE49-F238E27FC236}">
                <a16:creationId xmlns:a16="http://schemas.microsoft.com/office/drawing/2014/main" xmlns="" id="{2C8AD751-7B5F-4219-A003-AE328012CD5C}"/>
              </a:ext>
            </a:extLst>
          </p:cNvPr>
          <p:cNvSpPr/>
          <p:nvPr/>
        </p:nvSpPr>
        <p:spPr>
          <a:xfrm>
            <a:off x="531355" y="189025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xmlns="" id="{3BCDD889-B037-48BC-924C-9A4CE9368C89}"/>
              </a:ext>
            </a:extLst>
          </p:cNvPr>
          <p:cNvSpPr txBox="1"/>
          <p:nvPr/>
        </p:nvSpPr>
        <p:spPr>
          <a:xfrm>
            <a:off x="2112075" y="1652397"/>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quyển vở ghi nhiều lời nhận</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751247C1-6F34-FC4D-B310-4530610AC21F}"/>
              </a:ext>
            </a:extLst>
          </p:cNvPr>
          <p:cNvSpPr/>
          <p:nvPr/>
        </p:nvSpPr>
        <p:spPr>
          <a:xfrm>
            <a:off x="784521" y="2233214"/>
            <a:ext cx="4456669"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xét hay, </a:t>
            </a:r>
            <a:r>
              <a:rPr lang="vi-VN" sz="2400" dirty="0">
                <a:solidFill>
                  <a:srgbClr val="FC7D77">
                    <a:lumMod val="50000"/>
                  </a:srgbClr>
                </a:solidFill>
                <a:latin typeface="UTM Avo" panose="02040603050506020204" pitchFamily="18" charset="0"/>
              </a:rPr>
              <a:t>nhiều thành tích tốt </a:t>
            </a:r>
            <a:endParaRPr lang="x-none" sz="1800" dirty="0"/>
          </a:p>
        </p:txBody>
      </p:sp>
      <p:pic>
        <p:nvPicPr>
          <p:cNvPr id="11" name="Picture 2" descr="mother daughter - StoryWeaver">
            <a:extLst>
              <a:ext uri="{FF2B5EF4-FFF2-40B4-BE49-F238E27FC236}">
                <a16:creationId xmlns:a16="http://schemas.microsoft.com/office/drawing/2014/main" xmlns="" id="{BB87A926-B1A9-D64A-B886-53868F9DD2CE}"/>
              </a:ext>
            </a:extLst>
          </p:cNvPr>
          <p:cNvPicPr>
            <a:picLocks noChangeAspect="1" noChangeArrowheads="1"/>
          </p:cNvPicPr>
          <p:nvPr/>
        </p:nvPicPr>
        <p:blipFill>
          <a:blip r:embed="rId4">
            <a:clrChange>
              <a:clrFrom>
                <a:srgbClr val="F5F5F5"/>
              </a:clrFrom>
              <a:clrTo>
                <a:srgbClr val="F5F5F5">
                  <a:alpha val="0"/>
                </a:srgbClr>
              </a:clrTo>
            </a:clrChange>
            <a:extLst>
              <a:ext uri="{BEBA8EAE-BF5A-486C-A8C5-ECC9F3942E4B}">
                <a14:imgProps xmlns:a14="http://schemas.microsoft.com/office/drawing/2010/main">
                  <a14:imgLayer r:embed="rId5">
                    <a14:imgEffect>
                      <a14:backgroundRemoval t="9023" b="89901" l="7500" r="93000">
                        <a14:foregroundMark x1="14167" y1="79222" x2="39583" y2="80877"/>
                        <a14:foregroundMark x1="39583" y1="80877" x2="71500" y2="79636"/>
                        <a14:foregroundMark x1="71500" y1="79222" x2="47667" y2="85430"/>
                        <a14:foregroundMark x1="47667" y1="85430" x2="12917" y2="76325"/>
                        <a14:foregroundMark x1="12167" y1="77566" x2="60417" y2="85182"/>
                        <a14:foregroundMark x1="60417" y1="85182" x2="81000" y2="85099"/>
                        <a14:foregroundMark x1="81000" y1="85099" x2="84833" y2="81291"/>
                        <a14:foregroundMark x1="84833" y1="80877" x2="90167" y2="78808"/>
                        <a14:foregroundMark x1="90167" y1="78394" x2="59083" y2="75911"/>
                        <a14:foregroundMark x1="89333" y1="63576" x2="89750" y2="61921"/>
                        <a14:foregroundMark x1="89750" y1="61507" x2="93083" y2="62748"/>
                        <a14:foregroundMark x1="59083" y1="89487" x2="33250" y2="89901"/>
                        <a14:foregroundMark x1="33250" y1="89901" x2="10000" y2="82947"/>
                        <a14:foregroundMark x1="10000" y1="82947" x2="7583" y2="81291"/>
                        <a14:foregroundMark x1="61500" y1="9023" x2="66917" y2="9437"/>
                      </a14:backgroundRemoval>
                    </a14:imgEffect>
                  </a14:imgLayer>
                </a14:imgProps>
              </a:ext>
              <a:ext uri="{28A0092B-C50C-407E-A947-70E740481C1C}">
                <a14:useLocalDpi xmlns:a14="http://schemas.microsoft.com/office/drawing/2010/main" val="0"/>
              </a:ext>
            </a:extLst>
          </a:blip>
          <a:srcRect/>
          <a:stretch>
            <a:fillRect/>
          </a:stretch>
        </p:blipFill>
        <p:spPr bwMode="auto">
          <a:xfrm>
            <a:off x="3665231" y="2571750"/>
            <a:ext cx="2318057" cy="233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506039" y="1705000"/>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Bạn nhỏ hỏi bố điều gì?</a:t>
            </a:r>
          </a:p>
        </p:txBody>
      </p:sp>
      <p:sp>
        <p:nvSpPr>
          <p:cNvPr id="13" name="TextBox 12">
            <a:extLst>
              <a:ext uri="{FF2B5EF4-FFF2-40B4-BE49-F238E27FC236}">
                <a16:creationId xmlns:a16="http://schemas.microsoft.com/office/drawing/2014/main" xmlns="" id="{16C88818-C0C0-400F-98A9-FC392E078C62}"/>
              </a:ext>
            </a:extLst>
          </p:cNvPr>
          <p:cNvSpPr txBox="1"/>
          <p:nvPr/>
        </p:nvSpPr>
        <p:spPr>
          <a:xfrm>
            <a:off x="503841" y="2571750"/>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Theo bố, ngày hôm qua ở những đâu?</a:t>
            </a:r>
          </a:p>
        </p:txBody>
      </p:sp>
      <p:sp>
        <p:nvSpPr>
          <p:cNvPr id="14" name="TextBox 13">
            <a:extLst>
              <a:ext uri="{FF2B5EF4-FFF2-40B4-BE49-F238E27FC236}">
                <a16:creationId xmlns:a16="http://schemas.microsoft.com/office/drawing/2014/main" xmlns="" id="{F3700BE8-37E7-464C-9E38-7AD2A3E286EA}"/>
              </a:ext>
            </a:extLst>
          </p:cNvPr>
          <p:cNvSpPr txBox="1"/>
          <p:nvPr/>
        </p:nvSpPr>
        <p:spPr>
          <a:xfrm>
            <a:off x="503841" y="2092911"/>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nhỏ hỏi bố ngày hôm qua đâu rồi.</a:t>
            </a:r>
          </a:p>
        </p:txBody>
      </p:sp>
      <p:sp>
        <p:nvSpPr>
          <p:cNvPr id="15" name="TextBox 14">
            <a:extLst>
              <a:ext uri="{FF2B5EF4-FFF2-40B4-BE49-F238E27FC236}">
                <a16:creationId xmlns:a16="http://schemas.microsoft.com/office/drawing/2014/main" xmlns=""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6" name="Picture 15">
            <a:extLst>
              <a:ext uri="{FF2B5EF4-FFF2-40B4-BE49-F238E27FC236}">
                <a16:creationId xmlns:a16="http://schemas.microsoft.com/office/drawing/2014/main" xmlns="" id="{C0C979D2-9811-714C-957F-E212BCFAD1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6086" b="99261" l="9924" r="96756">
                        <a14:foregroundMark x1="24809" y1="46381" x2="33397" y2="85672"/>
                        <a14:foregroundMark x1="33397" y1="85524" x2="22328" y2="65879"/>
                        <a14:foregroundMark x1="22328" y1="65731" x2="22519" y2="57459"/>
                        <a14:foregroundMark x1="22519" y1="57312" x2="34542" y2="61152"/>
                        <a14:foregroundMark x1="34542" y1="61152" x2="35878" y2="67947"/>
                        <a14:foregroundMark x1="16031" y1="49631" x2="14122" y2="50665"/>
                        <a14:foregroundMark x1="60305" y1="94978" x2="76718" y2="94830"/>
                        <a14:foregroundMark x1="76718" y1="94830" x2="89504" y2="91876"/>
                        <a14:foregroundMark x1="89504" y1="91876" x2="89885" y2="91728"/>
                        <a14:foregroundMark x1="89885" y1="91581" x2="79771" y2="97046"/>
                        <a14:foregroundMark x1="79771" y1="97046" x2="55344" y2="98375"/>
                        <a14:foregroundMark x1="30725" y1="92319" x2="39313" y2="88774"/>
                        <a14:foregroundMark x1="29962" y1="57164" x2="36069" y2="53323"/>
                        <a14:foregroundMark x1="31870" y1="83309" x2="29198" y2="92614"/>
                        <a14:foregroundMark x1="29198" y1="92614" x2="37214" y2="92319"/>
                        <a14:foregroundMark x1="37214" y1="92171" x2="44466" y2="92467"/>
                        <a14:foregroundMark x1="16221" y1="64697" x2="16031" y2="70015"/>
                        <a14:foregroundMark x1="88168" y1="90547" x2="96756" y2="76366"/>
                        <a14:foregroundMark x1="95420" y1="77991" x2="95611" y2="99261"/>
                        <a14:foregroundMark x1="95611" y1="99261" x2="95229" y2="99114"/>
                        <a14:foregroundMark x1="76336" y1="89217" x2="76336" y2="76514"/>
                        <a14:foregroundMark x1="76336" y1="76514" x2="79962" y2="68242"/>
                        <a14:foregroundMark x1="79962" y1="68095" x2="73664" y2="73412"/>
                        <a14:foregroundMark x1="18130" y1="70753" x2="16031" y2="61448"/>
                        <a14:foregroundMark x1="16031" y1="61448" x2="16985" y2="59232"/>
                        <a14:backgroundMark x1="60305" y1="52142" x2="90458" y2="52290"/>
                      </a14:backgroundRemoval>
                    </a14:imgEffect>
                    <a14:imgEffect>
                      <a14:sharpenSoften amount="34000"/>
                    </a14:imgEffect>
                    <a14:imgEffect>
                      <a14:brightnessContrast bright="5000"/>
                    </a14:imgEffect>
                  </a14:imgLayer>
                </a14:imgProps>
              </a:ext>
            </a:extLst>
          </a:blip>
          <a:srcRect t="43457"/>
          <a:stretch/>
        </p:blipFill>
        <p:spPr>
          <a:xfrm>
            <a:off x="181259" y="538410"/>
            <a:ext cx="1444318" cy="1055117"/>
          </a:xfrm>
          <a:prstGeom prst="ellipse">
            <a:avLst/>
          </a:prstGeom>
        </p:spPr>
      </p:pic>
      <p:sp>
        <p:nvSpPr>
          <p:cNvPr id="17" name="TextBox 16">
            <a:extLst>
              <a:ext uri="{FF2B5EF4-FFF2-40B4-BE49-F238E27FC236}">
                <a16:creationId xmlns:a16="http://schemas.microsoft.com/office/drawing/2014/main" xmlns="" id="{BA37C831-A90D-DC4E-ADED-DC72288F946F}"/>
              </a:ext>
            </a:extLst>
          </p:cNvPr>
          <p:cNvSpPr txBox="1"/>
          <p:nvPr/>
        </p:nvSpPr>
        <p:spPr>
          <a:xfrm>
            <a:off x="503841" y="2955150"/>
            <a:ext cx="6119826" cy="1477328"/>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itchFamily="2" charset="2"/>
              </a:rPr>
              <a:t> </a:t>
            </a:r>
            <a:r>
              <a:rPr lang="vi-VN" sz="1500" dirty="0">
                <a:solidFill>
                  <a:srgbClr val="FF0000"/>
                </a:solidFill>
                <a:latin typeface="UTM Avo" panose="02040603050506020204" pitchFamily="18" charset="0"/>
              </a:rPr>
              <a:t>Theo bố, ngày hôm qua ở trong:</a:t>
            </a:r>
          </a:p>
          <a:p>
            <a:pPr marL="285750" indent="-285750" algn="just">
              <a:lnSpc>
                <a:spcPct val="150000"/>
              </a:lnSpc>
              <a:buFontTx/>
              <a:buChar char="-"/>
            </a:pPr>
            <a:r>
              <a:rPr lang="vi-VN" sz="1500" dirty="0">
                <a:solidFill>
                  <a:srgbClr val="FF0000"/>
                </a:solidFill>
                <a:latin typeface="UTM Avo" panose="02040603050506020204" pitchFamily="18" charset="0"/>
              </a:rPr>
              <a:t>Hạt lúa mẹ trồng</a:t>
            </a:r>
          </a:p>
          <a:p>
            <a:pPr marL="285750" indent="-285750" algn="just">
              <a:lnSpc>
                <a:spcPct val="150000"/>
              </a:lnSpc>
              <a:buFontTx/>
              <a:buChar char="-"/>
            </a:pPr>
            <a:r>
              <a:rPr lang="vi-VN" sz="1500" dirty="0">
                <a:solidFill>
                  <a:srgbClr val="FF0000"/>
                </a:solidFill>
                <a:latin typeface="UTM Avo" panose="02040603050506020204" pitchFamily="18" charset="0"/>
              </a:rPr>
              <a:t>Trên cành hoa trong vườn</a:t>
            </a:r>
          </a:p>
          <a:p>
            <a:pPr marL="285750" indent="-285750" algn="just">
              <a:lnSpc>
                <a:spcPct val="150000"/>
              </a:lnSpc>
              <a:buFontTx/>
              <a:buChar char="-"/>
            </a:pPr>
            <a:r>
              <a:rPr lang="vi-VN" sz="1500" dirty="0" smtClean="0">
                <a:solidFill>
                  <a:srgbClr val="FF0000"/>
                </a:solidFill>
                <a:latin typeface="UTM Avo" panose="02040603050506020204" pitchFamily="18" charset="0"/>
              </a:rPr>
              <a:t>Trong </a:t>
            </a:r>
            <a:r>
              <a:rPr lang="vi-VN" sz="1500" dirty="0">
                <a:solidFill>
                  <a:srgbClr val="FF0000"/>
                </a:solidFill>
                <a:latin typeface="UTM Avo" panose="02040603050506020204" pitchFamily="18" charset="0"/>
              </a:rPr>
              <a:t>vở hồng của em.</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left)">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wipe(left)">
                                      <p:cBhvr>
                                        <p:cTn id="32" dur="500"/>
                                        <p:tgtEl>
                                          <p:spTgt spid="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wipe(left)">
                                      <p:cBhvr>
                                        <p:cTn id="3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1189</Words>
  <Application>Microsoft Office PowerPoint</Application>
  <PresentationFormat>Custom</PresentationFormat>
  <Paragraphs>285</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HP001 4 hàng</vt:lpstr>
      <vt:lpstr>UTM Charlotte</vt:lpstr>
      <vt:lpstr>Calibri</vt:lpstr>
      <vt:lpstr>UTM Avo</vt:lpstr>
      <vt:lpstr>Times New Roman</vt:lpstr>
      <vt:lpstr>Wingdings</vt:lpstr>
      <vt:lpstr>UTM Cookies</vt:lpstr>
      <vt:lpstr>Arial</vt:lpstr>
      <vt:lpstr>Kalam</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cp:lastModifiedBy>
  <cp:revision>59</cp:revision>
  <dcterms:modified xsi:type="dcterms:W3CDTF">2021-09-10T02:11:51Z</dcterms:modified>
</cp:coreProperties>
</file>