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6"/>
  </p:notesMasterIdLst>
  <p:sldIdLst>
    <p:sldId id="322" r:id="rId2"/>
    <p:sldId id="337" r:id="rId3"/>
    <p:sldId id="320" r:id="rId4"/>
    <p:sldId id="353" r:id="rId5"/>
    <p:sldId id="354" r:id="rId6"/>
    <p:sldId id="355" r:id="rId7"/>
    <p:sldId id="363" r:id="rId8"/>
    <p:sldId id="356" r:id="rId9"/>
    <p:sldId id="327" r:id="rId10"/>
    <p:sldId id="358" r:id="rId11"/>
    <p:sldId id="359" r:id="rId12"/>
    <p:sldId id="330" r:id="rId13"/>
    <p:sldId id="351" r:id="rId14"/>
    <p:sldId id="352" r:id="rId15"/>
    <p:sldId id="357" r:id="rId16"/>
    <p:sldId id="364" r:id="rId17"/>
    <p:sldId id="360" r:id="rId18"/>
    <p:sldId id="346" r:id="rId19"/>
    <p:sldId id="347" r:id="rId20"/>
    <p:sldId id="338" r:id="rId21"/>
    <p:sldId id="365" r:id="rId22"/>
    <p:sldId id="348" r:id="rId23"/>
    <p:sldId id="361" r:id="rId24"/>
    <p:sldId id="362" r:id="rId25"/>
  </p:sldIdLst>
  <p:sldSz cx="6858000" cy="5143500"/>
  <p:notesSz cx="6858000" cy="9144000"/>
  <p:embeddedFontLst>
    <p:embeddedFont>
      <p:font typeface="HP001 4 hàng" panose="020B0603050302020204" pitchFamily="34" charset="0"/>
      <p:regular r:id="rId27"/>
      <p:bold r:id="rId28"/>
    </p:embeddedFont>
    <p:embeddedFont>
      <p:font typeface="Kalam" panose="020B0604020202020204" charset="0"/>
      <p:regular r:id="rId29"/>
      <p:bold r:id="rId30"/>
    </p:embeddedFont>
    <p:embeddedFont>
      <p:font typeface="HP001" panose="020B0604020202020204" charset="0"/>
      <p:regular r:id="rId31"/>
      <p:bold r:id="rId32"/>
    </p:embeddedFont>
    <p:embeddedFont>
      <p:font typeface="Montserrat"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EE7FB"/>
    <a:srgbClr val="B7D574"/>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3506" autoAdjust="0"/>
  </p:normalViewPr>
  <p:slideViewPr>
    <p:cSldViewPr snapToGrid="0">
      <p:cViewPr varScale="1">
        <p:scale>
          <a:sx n="92" d="100"/>
          <a:sy n="92" d="100"/>
        </p:scale>
        <p:origin x="14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478019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 xmlns:a16="http://schemas.microsoft.com/office/drawing/2014/main" id="{67ACCE60-7EFD-41A3-AF84-6A418BAD7F89}"/>
              </a:ext>
            </a:extLst>
          </p:cNvPr>
          <p:cNvSpPr/>
          <p:nvPr userDrawn="1"/>
        </p:nvSpPr>
        <p:spPr>
          <a:xfrm>
            <a:off x="4710102" y="4875876"/>
            <a:ext cx="1612942" cy="215444"/>
          </a:xfrm>
          <a:prstGeom prst="rect">
            <a:avLst/>
          </a:prstGeom>
        </p:spPr>
        <p:txBody>
          <a:bodyPr wrap="none">
            <a:spAutoFit/>
          </a:body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1.jpeg"/><Relationship Id="rId5" Type="http://schemas.openxmlformats.org/officeDocument/2006/relationships/image" Target="../media/image20.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1.jpeg"/><Relationship Id="rId5" Type="http://schemas.openxmlformats.org/officeDocument/2006/relationships/image" Target="../media/image20.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4.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25.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7.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 xmlns:a16="http://schemas.microsoft.com/office/drawing/2014/main"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24395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5D55338-2E38-446A-9940-5A00DA1F8DD0}"/>
              </a:ext>
            </a:extLst>
          </p:cNvPr>
          <p:cNvSpPr txBox="1"/>
          <p:nvPr/>
        </p:nvSpPr>
        <p:spPr>
          <a:xfrm>
            <a:off x="455481" y="471656"/>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Bạn ấy nhận ra mình thay đổi như thế nào khi lên lớp 2?</a:t>
            </a:r>
          </a:p>
        </p:txBody>
      </p:sp>
      <p:sp>
        <p:nvSpPr>
          <p:cNvPr id="3" name="TextBox 2">
            <a:extLst>
              <a:ext uri="{FF2B5EF4-FFF2-40B4-BE49-F238E27FC236}">
                <a16:creationId xmlns="" xmlns:a16="http://schemas.microsoft.com/office/drawing/2014/main" id="{864CFADA-286A-4D5B-8854-FD11F6827570}"/>
              </a:ext>
            </a:extLst>
          </p:cNvPr>
          <p:cNvSpPr txBox="1"/>
          <p:nvPr/>
        </p:nvSpPr>
        <p:spPr>
          <a:xfrm>
            <a:off x="455481" y="886341"/>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Bạn ấy thấy mình lớn bổng lên.</a:t>
            </a:r>
          </a:p>
        </p:txBody>
      </p:sp>
      <p:sp>
        <p:nvSpPr>
          <p:cNvPr id="6" name="TextBox 5">
            <a:extLst>
              <a:ext uri="{FF2B5EF4-FFF2-40B4-BE49-F238E27FC236}">
                <a16:creationId xmlns="" xmlns:a16="http://schemas.microsoft.com/office/drawing/2014/main" id="{43C98745-79D1-4534-86CC-6231F3D61725}"/>
              </a:ext>
            </a:extLst>
          </p:cNvPr>
          <p:cNvSpPr txBox="1"/>
          <p:nvPr/>
        </p:nvSpPr>
        <p:spPr>
          <a:xfrm>
            <a:off x="455481" y="1751095"/>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4. </a:t>
            </a:r>
            <a:r>
              <a:rPr lang="vi-VN" sz="1500" dirty="0">
                <a:latin typeface="UTM Avo" panose="02040603050506020204" pitchFamily="18" charset="0"/>
              </a:rPr>
              <a:t>Tìm tranh thích hợp với mỗi đoạn trong bài đọc.</a:t>
            </a:r>
          </a:p>
        </p:txBody>
      </p:sp>
      <p:pic>
        <p:nvPicPr>
          <p:cNvPr id="7" name="Picture 6">
            <a:extLst>
              <a:ext uri="{FF2B5EF4-FFF2-40B4-BE49-F238E27FC236}">
                <a16:creationId xmlns="" xmlns:a16="http://schemas.microsoft.com/office/drawing/2014/main" id="{CBB75489-597E-4695-8354-06B26EEA2D4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68088"/>
          <a:stretch/>
        </p:blipFill>
        <p:spPr>
          <a:xfrm>
            <a:off x="795369" y="2115922"/>
            <a:ext cx="1519078" cy="1985092"/>
          </a:xfrm>
          <a:prstGeom prst="rect">
            <a:avLst/>
          </a:prstGeom>
        </p:spPr>
      </p:pic>
      <p:pic>
        <p:nvPicPr>
          <p:cNvPr id="8" name="Picture 7">
            <a:extLst>
              <a:ext uri="{FF2B5EF4-FFF2-40B4-BE49-F238E27FC236}">
                <a16:creationId xmlns="" xmlns:a16="http://schemas.microsoft.com/office/drawing/2014/main" id="{6F03AD6B-14D3-4974-A559-842E6AB5128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4361" r="33727"/>
          <a:stretch/>
        </p:blipFill>
        <p:spPr>
          <a:xfrm>
            <a:off x="2654335" y="2144023"/>
            <a:ext cx="1519078" cy="1985092"/>
          </a:xfrm>
          <a:prstGeom prst="rect">
            <a:avLst/>
          </a:prstGeom>
        </p:spPr>
      </p:pic>
      <p:pic>
        <p:nvPicPr>
          <p:cNvPr id="9" name="Picture 8">
            <a:extLst>
              <a:ext uri="{FF2B5EF4-FFF2-40B4-BE49-F238E27FC236}">
                <a16:creationId xmlns="" xmlns:a16="http://schemas.microsoft.com/office/drawing/2014/main" id="{38379013-83AF-4AED-A48E-7140EF3439F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67453" t="634" r="635" b="-634"/>
          <a:stretch/>
        </p:blipFill>
        <p:spPr>
          <a:xfrm>
            <a:off x="4614821" y="2144023"/>
            <a:ext cx="1519078" cy="1985092"/>
          </a:xfrm>
          <a:prstGeom prst="rect">
            <a:avLst/>
          </a:prstGeom>
        </p:spPr>
      </p:pic>
      <p:sp>
        <p:nvSpPr>
          <p:cNvPr id="10" name="TextBox 9">
            <a:extLst>
              <a:ext uri="{FF2B5EF4-FFF2-40B4-BE49-F238E27FC236}">
                <a16:creationId xmlns="" xmlns:a16="http://schemas.microsoft.com/office/drawing/2014/main" id="{3BE5F927-0EE8-4B5C-BE97-24969307CD9C}"/>
              </a:ext>
            </a:extLst>
          </p:cNvPr>
          <p:cNvSpPr txBox="1"/>
          <p:nvPr/>
        </p:nvSpPr>
        <p:spPr>
          <a:xfrm>
            <a:off x="663624" y="4090045"/>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Bạn nhỏ chuẩn bị để đến trường.</a:t>
            </a:r>
          </a:p>
        </p:txBody>
      </p:sp>
      <p:sp>
        <p:nvSpPr>
          <p:cNvPr id="11" name="TextBox 10">
            <a:extLst>
              <a:ext uri="{FF2B5EF4-FFF2-40B4-BE49-F238E27FC236}">
                <a16:creationId xmlns="" xmlns:a16="http://schemas.microsoft.com/office/drawing/2014/main" id="{471F3BEB-1232-419D-95A0-9F4C5D10F992}"/>
              </a:ext>
            </a:extLst>
          </p:cNvPr>
          <p:cNvSpPr txBox="1"/>
          <p:nvPr/>
        </p:nvSpPr>
        <p:spPr>
          <a:xfrm>
            <a:off x="2483946" y="410101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Bạn nhỏ chào mẹ để vào trường.</a:t>
            </a:r>
          </a:p>
        </p:txBody>
      </p:sp>
      <p:sp>
        <p:nvSpPr>
          <p:cNvPr id="12" name="TextBox 11">
            <a:extLst>
              <a:ext uri="{FF2B5EF4-FFF2-40B4-BE49-F238E27FC236}">
                <a16:creationId xmlns="" xmlns:a16="http://schemas.microsoft.com/office/drawing/2014/main" id="{26509FCC-0FE1-4E06-A788-478B6CD66F36}"/>
              </a:ext>
            </a:extLst>
          </p:cNvPr>
          <p:cNvSpPr txBox="1"/>
          <p:nvPr/>
        </p:nvSpPr>
        <p:spPr>
          <a:xfrm>
            <a:off x="4444432" y="4101014"/>
            <a:ext cx="1859855" cy="553998"/>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Các bạn nhỏ gặp nhau.</a:t>
            </a:r>
          </a:p>
        </p:txBody>
      </p:sp>
    </p:spTree>
    <p:extLst>
      <p:ext uri="{BB962C8B-B14F-4D97-AF65-F5344CB8AC3E}">
        <p14:creationId xmlns:p14="http://schemas.microsoft.com/office/powerpoint/2010/main" val="17885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par>
                                <p:cTn id="24" presetID="1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ppt_y</p:attrName>
                                        </p:attrNameLst>
                                      </p:cBhvr>
                                      <p:tavLst>
                                        <p:tav tm="0">
                                          <p:val>
                                            <p:strVal val="#ppt_y+#ppt_h*1.125000"/>
                                          </p:val>
                                        </p:tav>
                                        <p:tav tm="100000">
                                          <p:val>
                                            <p:strVal val="#ppt_y"/>
                                          </p:val>
                                        </p:tav>
                                      </p:tavLst>
                                    </p:anim>
                                    <p:animEffect transition="in" filter="wipe(up)">
                                      <p:cBhvr>
                                        <p:cTn id="27" dur="500"/>
                                        <p:tgtEl>
                                          <p:spTgt spid="8"/>
                                        </p:tgtEl>
                                      </p:cBhvr>
                                    </p:animEffect>
                                  </p:childTnLst>
                                </p:cTn>
                              </p:par>
                              <p:par>
                                <p:cTn id="28" presetID="1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4.81481E-6 3.45679E-6 L -0.55694 -0.00556 " pathEditMode="relative" rAng="0" ptsTypes="AA">
                                      <p:cBhvr>
                                        <p:cTn id="35" dur="2000" fill="hold"/>
                                        <p:tgtEl>
                                          <p:spTgt spid="9"/>
                                        </p:tgtEl>
                                        <p:attrNameLst>
                                          <p:attrName>ppt_x</p:attrName>
                                          <p:attrName>ppt_y</p:attrName>
                                        </p:attrNameLst>
                                      </p:cBhvr>
                                      <p:rCtr x="-27847" y="-278"/>
                                    </p:animMotion>
                                  </p:childTnLst>
                                </p:cTn>
                              </p:par>
                              <p:par>
                                <p:cTn id="36" presetID="42" presetClass="path" presetSubtype="0" accel="50000" decel="50000" fill="hold" nodeType="withEffect">
                                  <p:stCondLst>
                                    <p:cond delay="0"/>
                                  </p:stCondLst>
                                  <p:childTnLst>
                                    <p:animMotion origin="layout" path="M -3.7037E-7 -9.87654E-7 L 0.55694 0.00556 " pathEditMode="relative" rAng="0" ptsTypes="AA">
                                      <p:cBhvr>
                                        <p:cTn id="37" dur="2000" fill="hold"/>
                                        <p:tgtEl>
                                          <p:spTgt spid="7"/>
                                        </p:tgtEl>
                                        <p:attrNameLst>
                                          <p:attrName>ppt_x</p:attrName>
                                          <p:attrName>ppt_y</p:attrName>
                                        </p:attrNameLst>
                                      </p:cBhvr>
                                      <p:rCtr x="27847" y="278"/>
                                    </p:animMotion>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771F456-AA68-4549-9B7B-560A427486DE}"/>
              </a:ext>
            </a:extLst>
          </p:cNvPr>
          <p:cNvSpPr txBox="1"/>
          <p:nvPr/>
        </p:nvSpPr>
        <p:spPr>
          <a:xfrm>
            <a:off x="1218102" y="460493"/>
            <a:ext cx="278239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 xmlns:a16="http://schemas.microsoft.com/office/drawing/2014/main" id="{FD1B89D7-F56A-4570-8431-F9A326E4CBB0}"/>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 xmlns:a16="http://schemas.microsoft.com/office/drawing/2014/main" id="{8F1CB901-87FE-485B-B8A4-45ECEF2538BD}"/>
              </a:ext>
            </a:extLst>
          </p:cNvPr>
          <p:cNvSpPr txBox="1"/>
          <p:nvPr/>
        </p:nvSpPr>
        <p:spPr>
          <a:xfrm>
            <a:off x="746082" y="79182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 xmlns:a16="http://schemas.microsoft.com/office/drawing/2014/main" id="{E4CC1066-8F55-4922-B32E-16DF438D7D78}"/>
              </a:ext>
            </a:extLst>
          </p:cNvPr>
          <p:cNvSpPr txBox="1"/>
          <p:nvPr/>
        </p:nvSpPr>
        <p:spPr>
          <a:xfrm>
            <a:off x="501159" y="1067030"/>
            <a:ext cx="5855675"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spTree>
    <p:extLst>
      <p:ext uri="{BB962C8B-B14F-4D97-AF65-F5344CB8AC3E}">
        <p14:creationId xmlns:p14="http://schemas.microsoft.com/office/powerpoint/2010/main" val="268649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8" name="TextBox 7">
            <a:extLst>
              <a:ext uri="{FF2B5EF4-FFF2-40B4-BE49-F238E27FC236}">
                <a16:creationId xmlns="" xmlns:a16="http://schemas.microsoft.com/office/drawing/2014/main" id="{B600F577-F819-4602-BCEB-985221633540}"/>
              </a:ext>
            </a:extLst>
          </p:cNvPr>
          <p:cNvSpPr txBox="1"/>
          <p:nvPr/>
        </p:nvSpPr>
        <p:spPr>
          <a:xfrm>
            <a:off x="371285" y="1705000"/>
            <a:ext cx="611982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Từ nào dưới đây nói về các em lớp 1 trong ngày khai trường?</a:t>
            </a:r>
          </a:p>
          <a:p>
            <a:pPr algn="just">
              <a:lnSpc>
                <a:spcPct val="150000"/>
              </a:lnSpc>
            </a:pPr>
            <a:r>
              <a:rPr lang="vi-VN" sz="1500" dirty="0">
                <a:latin typeface="UTM Avo" panose="02040603050506020204" pitchFamily="18" charset="0"/>
              </a:rPr>
              <a:t>     a. ngạc nhiên	         b. háo hức	             c. rụt rè</a:t>
            </a:r>
          </a:p>
        </p:txBody>
      </p:sp>
      <p:sp>
        <p:nvSpPr>
          <p:cNvPr id="7" name="TextBox 6">
            <a:extLst>
              <a:ext uri="{FF2B5EF4-FFF2-40B4-BE49-F238E27FC236}">
                <a16:creationId xmlns="" xmlns:a16="http://schemas.microsoft.com/office/drawing/2014/main" id="{16C88818-C0C0-400F-98A9-FC392E078C62}"/>
              </a:ext>
            </a:extLst>
          </p:cNvPr>
          <p:cNvSpPr txBox="1"/>
          <p:nvPr/>
        </p:nvSpPr>
        <p:spPr>
          <a:xfrm>
            <a:off x="366889" y="2370487"/>
            <a:ext cx="6119826" cy="2120837"/>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a:t>
            </a:r>
            <a:r>
              <a:rPr lang="vi-VN" sz="1500" dirty="0">
                <a:latin typeface="UTM Avo" panose="02040603050506020204" pitchFamily="18" charset="0"/>
              </a:rPr>
              <a:t> Thực hiện các yêu cầu sau:</a:t>
            </a:r>
          </a:p>
          <a:p>
            <a:pPr algn="just">
              <a:lnSpc>
                <a:spcPct val="150000"/>
              </a:lnSpc>
            </a:pPr>
            <a:r>
              <a:rPr lang="vi-VN" sz="1500" dirty="0">
                <a:latin typeface="UTM Avo" panose="02040603050506020204" pitchFamily="18" charset="0"/>
              </a:rPr>
              <a:t>     a. Nói lời chào tạm biệt mẹ trước khi đến trường.</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     b. Nói lời chào thầy, cô giáo khi đến lớp.</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     c. Cùng bạn nói và đáp lời chào khi gặp nhau ở trường.</a:t>
            </a:r>
          </a:p>
        </p:txBody>
      </p:sp>
      <p:sp>
        <p:nvSpPr>
          <p:cNvPr id="11" name="TextBox 10">
            <a:extLst>
              <a:ext uri="{FF2B5EF4-FFF2-40B4-BE49-F238E27FC236}">
                <a16:creationId xmlns="" xmlns:a16="http://schemas.microsoft.com/office/drawing/2014/main" id="{F3700BE8-37E7-464C-9E38-7AD2A3E286EA}"/>
              </a:ext>
            </a:extLst>
          </p:cNvPr>
          <p:cNvSpPr txBox="1"/>
          <p:nvPr/>
        </p:nvSpPr>
        <p:spPr>
          <a:xfrm>
            <a:off x="738174" y="3015476"/>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Con chào mẹ ạ, con đi học chiều con về mẹ nhé!</a:t>
            </a:r>
          </a:p>
        </p:txBody>
      </p:sp>
      <p:sp>
        <p:nvSpPr>
          <p:cNvPr id="14" name="Oval 13">
            <a:extLst>
              <a:ext uri="{FF2B5EF4-FFF2-40B4-BE49-F238E27FC236}">
                <a16:creationId xmlns="" xmlns:a16="http://schemas.microsoft.com/office/drawing/2014/main" id="{D8E3C35F-8F3E-461A-89BA-DB30B594D609}"/>
              </a:ext>
            </a:extLst>
          </p:cNvPr>
          <p:cNvSpPr/>
          <p:nvPr/>
        </p:nvSpPr>
        <p:spPr>
          <a:xfrm>
            <a:off x="4474115" y="2111233"/>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 xmlns:a16="http://schemas.microsoft.com/office/drawing/2014/main" id="{473E9D45-67EF-4AB1-80E5-0AB1231A2BFF}"/>
              </a:ext>
            </a:extLst>
          </p:cNvPr>
          <p:cNvSpPr txBox="1"/>
          <p:nvPr/>
        </p:nvSpPr>
        <p:spPr>
          <a:xfrm>
            <a:off x="738174" y="3722583"/>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Con chào thầy/cô ạ!</a:t>
            </a:r>
          </a:p>
        </p:txBody>
      </p:sp>
      <p:sp>
        <p:nvSpPr>
          <p:cNvPr id="13" name="TextBox 12">
            <a:extLst>
              <a:ext uri="{FF2B5EF4-FFF2-40B4-BE49-F238E27FC236}">
                <a16:creationId xmlns="" xmlns:a16="http://schemas.microsoft.com/office/drawing/2014/main" id="{18AF3651-CAA0-4A17-9F3F-2FB7B70976FB}"/>
              </a:ext>
            </a:extLst>
          </p:cNvPr>
          <p:cNvSpPr txBox="1"/>
          <p:nvPr/>
        </p:nvSpPr>
        <p:spPr>
          <a:xfrm>
            <a:off x="738174" y="4408985"/>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Chào cậu. Cậu đến trường sớm thế?</a:t>
            </a:r>
            <a:endParaRPr lang="vi-VN" sz="1500" dirty="0">
              <a:solidFill>
                <a:schemeClr val="accent6">
                  <a:lumMod val="75000"/>
                </a:schemeClr>
              </a:solidFill>
              <a:latin typeface="UTM Avo" panose="02040603050506020204" pitchFamily="18" charset="0"/>
            </a:endParaRPr>
          </a:p>
        </p:txBody>
      </p:sp>
      <p:sp>
        <p:nvSpPr>
          <p:cNvPr id="12" name="TextBox 11">
            <a:extLst>
              <a:ext uri="{FF2B5EF4-FFF2-40B4-BE49-F238E27FC236}">
                <a16:creationId xmlns=""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left)">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wipe(left)">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uiExpand="1" build="p"/>
      <p:bldP spid="11" grpId="0"/>
      <p:bldP spid="14" grpId="0" animBg="1"/>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 xmlns:a16="http://schemas.microsoft.com/office/drawing/2014/main"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 xmlns:a16="http://schemas.microsoft.com/office/drawing/2014/main" id="{7B5B728C-6E08-431C-95CB-497657ACF5B5}"/>
              </a:ext>
            </a:extLst>
          </p:cNvPr>
          <p:cNvSpPr txBox="1"/>
          <p:nvPr/>
        </p:nvSpPr>
        <p:spPr>
          <a:xfrm>
            <a:off x="1688168" y="491298"/>
            <a:ext cx="5693745" cy="523220"/>
          </a:xfrm>
          <a:prstGeom prst="rect">
            <a:avLst/>
          </a:prstGeom>
          <a:noFill/>
        </p:spPr>
        <p:txBody>
          <a:bodyPr wrap="square" rtlCol="0">
            <a:spAutoFit/>
          </a:bodyPr>
          <a:lstStyle/>
          <a:p>
            <a:r>
              <a:rPr lang="en-US" sz="2800" dirty="0" smtClean="0">
                <a:solidFill>
                  <a:schemeClr val="accent2"/>
                </a:solidFill>
                <a:latin typeface="UTM Cookies" panose="02040603050506020204" pitchFamily="18" charset="0"/>
              </a:rPr>
              <a:t>TÔI</a:t>
            </a:r>
            <a:r>
              <a:rPr lang="vi-VN" sz="2800" dirty="0" smtClean="0">
                <a:solidFill>
                  <a:schemeClr val="accent2"/>
                </a:solidFill>
                <a:latin typeface="UTM Cookies" panose="02040603050506020204" pitchFamily="18" charset="0"/>
              </a:rPr>
              <a:t> </a:t>
            </a:r>
            <a:r>
              <a:rPr lang="vi-VN" sz="2800" dirty="0">
                <a:solidFill>
                  <a:schemeClr val="accent2"/>
                </a:solidFill>
                <a:latin typeface="UTM Cookies" panose="02040603050506020204" pitchFamily="18" charset="0"/>
              </a:rPr>
              <a:t>LÀ HỌC SINH LỚP 2</a:t>
            </a:r>
            <a:endParaRPr lang="en-US" sz="2800" dirty="0">
              <a:solidFill>
                <a:schemeClr val="accent2"/>
              </a:solidFill>
              <a:latin typeface="UTM Cookies" panose="02040603050506020204" pitchFamily="18" charset="0"/>
            </a:endParaRPr>
          </a:p>
        </p:txBody>
      </p:sp>
      <p:grpSp>
        <p:nvGrpSpPr>
          <p:cNvPr id="22" name="Group 21">
            <a:extLst>
              <a:ext uri="{FF2B5EF4-FFF2-40B4-BE49-F238E27FC236}">
                <a16:creationId xmlns=""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 xmlns:a16="http://schemas.microsoft.com/office/drawing/2014/main" id="{D0BBE2AD-294A-48DF-B8A0-D8D32093CB5F}"/>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 xmlns:a16="http://schemas.microsoft.com/office/drawing/2014/main" id="{C142A06D-6A13-4C98-BDFE-1220BF5C385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21177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 xmlns:a16="http://schemas.microsoft.com/office/drawing/2014/main" id="{090CBE52-488B-43ED-B921-C6338D91C5E2}"/>
              </a:ext>
            </a:extLst>
          </p:cNvPr>
          <p:cNvSpPr txBox="1"/>
          <p:nvPr/>
        </p:nvSpPr>
        <p:spPr>
          <a:xfrm>
            <a:off x="1688168" y="491298"/>
            <a:ext cx="5693745" cy="76944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CHỮ HOA </a:t>
            </a:r>
            <a:r>
              <a:rPr lang="vi-VN" sz="4400" dirty="0">
                <a:solidFill>
                  <a:schemeClr val="accent2"/>
                </a:solidFill>
                <a:latin typeface="HP001" panose="020B0603050302020204" pitchFamily="34" charset="0"/>
                <a:ea typeface="HP001" panose="020B0603050302020204" pitchFamily="34" charset="0"/>
              </a:rPr>
              <a:t>A</a:t>
            </a:r>
            <a:endParaRPr lang="en-US" sz="3600" dirty="0">
              <a:solidFill>
                <a:schemeClr val="accent2"/>
              </a:solidFill>
              <a:latin typeface="HP001" panose="020B0603050302020204" pitchFamily="34" charset="0"/>
              <a:ea typeface="HP001" panose="020B0603050302020204" pitchFamily="34" charset="0"/>
            </a:endParaRPr>
          </a:p>
        </p:txBody>
      </p:sp>
      <p:pic>
        <p:nvPicPr>
          <p:cNvPr id="15" name="Picture 2" descr="Lý thuyết chữ hoa: a, ă, â tiếng việt 2">
            <a:extLst>
              <a:ext uri="{FF2B5EF4-FFF2-40B4-BE49-F238E27FC236}">
                <a16:creationId xmlns="" xmlns:a16="http://schemas.microsoft.com/office/drawing/2014/main" id="{2F0AC522-00C8-4E28-AB69-799524C076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476" r="68588" b="-880"/>
          <a:stretch/>
        </p:blipFill>
        <p:spPr bwMode="auto">
          <a:xfrm>
            <a:off x="862473" y="2009636"/>
            <a:ext cx="2667535" cy="27366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hữ mẫu cỡ nhỏ viết hoa">
            <a:extLst>
              <a:ext uri="{FF2B5EF4-FFF2-40B4-BE49-F238E27FC236}">
                <a16:creationId xmlns="" xmlns:a16="http://schemas.microsoft.com/office/drawing/2014/main" id="{4E2DAFCC-8483-41F0-A18F-D437217CBE4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032" t="24581" r="13576" b="23336"/>
          <a:stretch/>
        </p:blipFill>
        <p:spPr bwMode="auto">
          <a:xfrm>
            <a:off x="4125214" y="3115340"/>
            <a:ext cx="1688986" cy="163098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90495074-CD09-4CB2-8F23-DB3380F67003}"/>
              </a:ext>
            </a:extLst>
          </p:cNvPr>
          <p:cNvSpPr txBox="1"/>
          <p:nvPr/>
        </p:nvSpPr>
        <p:spPr>
          <a:xfrm>
            <a:off x="862473" y="1280137"/>
            <a:ext cx="5365827" cy="769441"/>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a:t>
            </a:r>
            <a:endParaRPr lang="en-US" sz="20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3337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181B361-1ECC-4264-AFAC-6159444B7DE8}"/>
              </a:ext>
            </a:extLst>
          </p:cNvPr>
          <p:cNvSpPr txBox="1"/>
          <p:nvPr/>
        </p:nvSpPr>
        <p:spPr>
          <a:xfrm>
            <a:off x="751713" y="405667"/>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 </a:t>
            </a:r>
            <a:r>
              <a:rPr lang="en-US" sz="1800" dirty="0">
                <a:solidFill>
                  <a:schemeClr val="accent1">
                    <a:lumMod val="50000"/>
                  </a:schemeClr>
                </a:solidFill>
                <a:latin typeface="UTM Avo" panose="02040603050506020204" pitchFamily="18" charset="0"/>
              </a:rPr>
              <a:t>(</a:t>
            </a:r>
            <a:r>
              <a:rPr lang="vi-VN" sz="1800" dirty="0">
                <a:solidFill>
                  <a:schemeClr val="accent1">
                    <a:lumMod val="50000"/>
                  </a:schemeClr>
                </a:solidFill>
                <a:latin typeface="UTM Avo" panose="02040603050506020204" pitchFamily="18" charset="0"/>
              </a:rPr>
              <a:t>cỡ vừa)</a:t>
            </a:r>
            <a:endParaRPr lang="en-US" sz="1800" b="1" dirty="0">
              <a:solidFill>
                <a:schemeClr val="accent1">
                  <a:lumMod val="50000"/>
                </a:schemeClr>
              </a:solidFill>
              <a:latin typeface="UTM Avo" panose="02040603050506020204" pitchFamily="18" charset="0"/>
            </a:endParaRPr>
          </a:p>
        </p:txBody>
      </p:sp>
      <p:pic>
        <p:nvPicPr>
          <p:cNvPr id="3" name="Picture 2" descr="Hướng dẫn cách viết chữ a thường và hoa">
            <a:extLst>
              <a:ext uri="{FF2B5EF4-FFF2-40B4-BE49-F238E27FC236}">
                <a16:creationId xmlns="" xmlns:a16="http://schemas.microsoft.com/office/drawing/2014/main" id="{EE3B27F0-4E90-4B24-832E-80BD9100C82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9282" y="1288498"/>
            <a:ext cx="5683727" cy="3326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65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 xmlns:a16="http://schemas.microsoft.com/office/drawing/2014/main" id="{090CBE52-488B-43ED-B921-C6338D91C5E2}"/>
              </a:ext>
            </a:extLst>
          </p:cNvPr>
          <p:cNvSpPr txBox="1"/>
          <p:nvPr/>
        </p:nvSpPr>
        <p:spPr>
          <a:xfrm>
            <a:off x="1688168" y="491298"/>
            <a:ext cx="5693745" cy="76944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CHỮ HOA </a:t>
            </a:r>
            <a:r>
              <a:rPr lang="vi-VN" sz="4400" dirty="0">
                <a:solidFill>
                  <a:schemeClr val="accent2"/>
                </a:solidFill>
                <a:latin typeface="HP001" panose="020B0603050302020204" pitchFamily="34" charset="0"/>
                <a:ea typeface="HP001" panose="020B0603050302020204" pitchFamily="34" charset="0"/>
              </a:rPr>
              <a:t>A</a:t>
            </a:r>
            <a:endParaRPr lang="en-US" sz="3600" dirty="0">
              <a:solidFill>
                <a:schemeClr val="accent2"/>
              </a:solidFill>
              <a:latin typeface="HP001" panose="020B0603050302020204" pitchFamily="34" charset="0"/>
              <a:ea typeface="HP001" panose="020B0603050302020204" pitchFamily="34" charset="0"/>
            </a:endParaRPr>
          </a:p>
        </p:txBody>
      </p:sp>
      <p:pic>
        <p:nvPicPr>
          <p:cNvPr id="15" name="Picture 2" descr="Lý thuyết chữ hoa: a, ă, â tiếng việt 2">
            <a:extLst>
              <a:ext uri="{FF2B5EF4-FFF2-40B4-BE49-F238E27FC236}">
                <a16:creationId xmlns="" xmlns:a16="http://schemas.microsoft.com/office/drawing/2014/main" id="{2F0AC522-00C8-4E28-AB69-799524C076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476" r="68588" b="-880"/>
          <a:stretch/>
        </p:blipFill>
        <p:spPr bwMode="auto">
          <a:xfrm>
            <a:off x="862473" y="2009636"/>
            <a:ext cx="2667535" cy="27366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hữ mẫu cỡ nhỏ viết hoa">
            <a:extLst>
              <a:ext uri="{FF2B5EF4-FFF2-40B4-BE49-F238E27FC236}">
                <a16:creationId xmlns="" xmlns:a16="http://schemas.microsoft.com/office/drawing/2014/main" id="{4E2DAFCC-8483-41F0-A18F-D437217CBE4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032" t="24581" r="13576" b="23336"/>
          <a:stretch/>
        </p:blipFill>
        <p:spPr bwMode="auto">
          <a:xfrm>
            <a:off x="4125214" y="3115340"/>
            <a:ext cx="1688986" cy="163098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90495074-CD09-4CB2-8F23-DB3380F67003}"/>
              </a:ext>
            </a:extLst>
          </p:cNvPr>
          <p:cNvSpPr txBox="1"/>
          <p:nvPr/>
        </p:nvSpPr>
        <p:spPr>
          <a:xfrm>
            <a:off x="862473" y="1280137"/>
            <a:ext cx="5365827" cy="769441"/>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a:t>
            </a:r>
            <a:endParaRPr lang="en-US" sz="20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400098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AAF4C8C-9B9C-484A-9F12-FB31106D5450}"/>
              </a:ext>
            </a:extLst>
          </p:cNvPr>
          <p:cNvSpPr txBox="1"/>
          <p:nvPr/>
        </p:nvSpPr>
        <p:spPr>
          <a:xfrm>
            <a:off x="751713" y="405667"/>
            <a:ext cx="5365827" cy="830997"/>
          </a:xfrm>
          <a:prstGeom prst="rect">
            <a:avLst/>
          </a:prstGeom>
          <a:noFill/>
        </p:spPr>
        <p:txBody>
          <a:bodyPr wrap="square" rtlCol="0">
            <a:spAutoFit/>
          </a:bodyPr>
          <a:lstStyle/>
          <a:p>
            <a:pPr algn="ctr">
              <a:lnSpc>
                <a:spcPct val="150000"/>
              </a:lnSpc>
            </a:pPr>
            <a:r>
              <a:rPr lang="en-US" sz="2000" b="1" dirty="0" err="1">
                <a:solidFill>
                  <a:schemeClr val="accent1">
                    <a:lumMod val="50000"/>
                  </a:schemeClr>
                </a:solidFill>
                <a:latin typeface="UTM Avo" panose="02040603050506020204" pitchFamily="18" charset="0"/>
              </a:rPr>
              <a:t>Viết</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chữ</a:t>
            </a:r>
            <a:r>
              <a:rPr lang="en-US" sz="2000" b="1" dirty="0">
                <a:solidFill>
                  <a:schemeClr val="accent1">
                    <a:lumMod val="50000"/>
                  </a:schemeClr>
                </a:solidFill>
                <a:latin typeface="UTM Avo" panose="02040603050506020204" pitchFamily="18" charset="0"/>
              </a:rPr>
              <a:t> </a:t>
            </a:r>
            <a:r>
              <a:rPr lang="en-US" sz="2000" b="1" dirty="0" err="1">
                <a:solidFill>
                  <a:schemeClr val="accent1">
                    <a:lumMod val="50000"/>
                  </a:schemeClr>
                </a:solidFill>
                <a:latin typeface="UTM Avo" panose="02040603050506020204" pitchFamily="18" charset="0"/>
              </a:rPr>
              <a:t>hoa</a:t>
            </a:r>
            <a:r>
              <a:rPr lang="en-US" sz="2000" b="1" dirty="0">
                <a:solidFill>
                  <a:schemeClr val="accent1">
                    <a:lumMod val="50000"/>
                  </a:schemeClr>
                </a:solidFill>
                <a:latin typeface="UTM Avo" panose="02040603050506020204" pitchFamily="18" charset="0"/>
              </a:rPr>
              <a:t> </a:t>
            </a:r>
            <a:r>
              <a:rPr lang="en-US" sz="3200" b="1" dirty="0">
                <a:solidFill>
                  <a:schemeClr val="accent1">
                    <a:lumMod val="50000"/>
                  </a:schemeClr>
                </a:solidFill>
                <a:latin typeface="HP001 4 hàng" panose="020B0603050302020204" pitchFamily="34" charset="0"/>
              </a:rPr>
              <a:t>A </a:t>
            </a:r>
            <a:r>
              <a:rPr lang="en-US" sz="1800" dirty="0">
                <a:solidFill>
                  <a:schemeClr val="accent1">
                    <a:lumMod val="50000"/>
                  </a:schemeClr>
                </a:solidFill>
                <a:latin typeface="UTM Avo" panose="02040603050506020204" pitchFamily="18" charset="0"/>
              </a:rPr>
              <a:t>(</a:t>
            </a:r>
            <a:r>
              <a:rPr lang="vi-VN" sz="1800" dirty="0">
                <a:solidFill>
                  <a:schemeClr val="accent1">
                    <a:lumMod val="50000"/>
                  </a:schemeClr>
                </a:solidFill>
                <a:latin typeface="UTM Avo" panose="02040603050506020204" pitchFamily="18" charset="0"/>
              </a:rPr>
              <a:t>cỡ nhỏ)</a:t>
            </a:r>
            <a:endParaRPr lang="en-US" sz="1800" b="1" dirty="0">
              <a:solidFill>
                <a:schemeClr val="accent1">
                  <a:lumMod val="50000"/>
                </a:schemeClr>
              </a:solidFill>
              <a:latin typeface="UTM Avo" panose="02040603050506020204" pitchFamily="18" charset="0"/>
            </a:endParaRPr>
          </a:p>
        </p:txBody>
      </p:sp>
      <p:pic>
        <p:nvPicPr>
          <p:cNvPr id="3" name="A">
            <a:hlinkClick r:id="" action="ppaction://media"/>
            <a:extLst>
              <a:ext uri="{FF2B5EF4-FFF2-40B4-BE49-F238E27FC236}">
                <a16:creationId xmlns="" xmlns:a16="http://schemas.microsoft.com/office/drawing/2014/main" id="{AC9051FF-B2E2-433C-96D7-DA28DC15D97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9434" t="-1" r="7542" b="13936"/>
          <a:stretch/>
        </p:blipFill>
        <p:spPr>
          <a:xfrm>
            <a:off x="1471115" y="1236664"/>
            <a:ext cx="3915766" cy="3501169"/>
          </a:xfrm>
          <a:prstGeom prst="rect">
            <a:avLst/>
          </a:prstGeom>
          <a:ln>
            <a:noFill/>
          </a:ln>
          <a:effectLst>
            <a:softEdge rad="112500"/>
          </a:effectLst>
        </p:spPr>
      </p:pic>
    </p:spTree>
    <p:extLst>
      <p:ext uri="{BB962C8B-B14F-4D97-AF65-F5344CB8AC3E}">
        <p14:creationId xmlns:p14="http://schemas.microsoft.com/office/powerpoint/2010/main" val="20362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VIẾT ỨNG DỤNG</a:t>
            </a:r>
            <a:endParaRPr lang="en-US" sz="3600" dirty="0">
              <a:solidFill>
                <a:schemeClr val="accent2"/>
              </a:solidFill>
              <a:latin typeface="HP001" panose="020B0603050302020204" pitchFamily="34" charset="0"/>
              <a:ea typeface="HP001" panose="020B0603050302020204" pitchFamily="34" charset="0"/>
            </a:endParaRPr>
          </a:p>
        </p:txBody>
      </p:sp>
      <p:sp>
        <p:nvSpPr>
          <p:cNvPr id="7" name="TextBox 6">
            <a:extLst>
              <a:ext uri="{FF2B5EF4-FFF2-40B4-BE49-F238E27FC236}">
                <a16:creationId xmlns="" xmlns:a16="http://schemas.microsoft.com/office/drawing/2014/main" id="{D5A14ACB-BA2A-42D1-98F7-CA57672DDE68}"/>
              </a:ext>
            </a:extLst>
          </p:cNvPr>
          <p:cNvSpPr txBox="1"/>
          <p:nvPr/>
        </p:nvSpPr>
        <p:spPr>
          <a:xfrm>
            <a:off x="789460" y="2633379"/>
            <a:ext cx="6119826" cy="177458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a.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viết</a:t>
            </a:r>
            <a:r>
              <a:rPr lang="en-US" sz="1500" dirty="0">
                <a:latin typeface="UTM Avo" panose="02040603050506020204" pitchFamily="18" charset="0"/>
              </a:rPr>
              <a:t> </a:t>
            </a:r>
            <a:r>
              <a:rPr lang="en-US" sz="1500" dirty="0" err="1">
                <a:latin typeface="UTM Avo" panose="02040603050506020204" pitchFamily="18" charset="0"/>
              </a:rPr>
              <a:t>hoa</a:t>
            </a:r>
            <a:r>
              <a:rPr lang="en-US" sz="1500" dirty="0">
                <a:latin typeface="UTM Avo" panose="02040603050506020204" pitchFamily="18" charset="0"/>
              </a:rPr>
              <a:t>? </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b. </a:t>
            </a:r>
            <a:r>
              <a:rPr lang="en-US" sz="1500" dirty="0" err="1">
                <a:latin typeface="UTM Avo" panose="02040603050506020204" pitchFamily="18" charset="0"/>
              </a:rPr>
              <a:t>Khoảng</a:t>
            </a:r>
            <a:r>
              <a:rPr lang="en-US" sz="1500" dirty="0">
                <a:latin typeface="UTM Avo" panose="02040603050506020204" pitchFamily="18" charset="0"/>
              </a:rPr>
              <a:t> </a:t>
            </a:r>
            <a:r>
              <a:rPr lang="en-US" sz="1500" dirty="0" err="1">
                <a:latin typeface="UTM Avo" panose="02040603050506020204" pitchFamily="18" charset="0"/>
              </a:rPr>
              <a:t>cách</a:t>
            </a:r>
            <a:r>
              <a:rPr lang="en-US" sz="1500" dirty="0">
                <a:latin typeface="UTM Avo" panose="02040603050506020204" pitchFamily="18" charset="0"/>
              </a:rPr>
              <a:t> </a:t>
            </a:r>
            <a:r>
              <a:rPr lang="en-US" sz="1500" dirty="0" err="1">
                <a:latin typeface="UTM Avo" panose="02040603050506020204" pitchFamily="18" charset="0"/>
              </a:rPr>
              <a:t>giữa</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ghi</a:t>
            </a:r>
            <a:r>
              <a:rPr lang="en-US" sz="1500" dirty="0">
                <a:latin typeface="UTM Avo" panose="02040603050506020204" pitchFamily="18" charset="0"/>
              </a:rPr>
              <a:t> </a:t>
            </a:r>
            <a:r>
              <a:rPr lang="en-US" sz="1500" dirty="0" err="1">
                <a:latin typeface="UTM Avo" panose="02040603050506020204" pitchFamily="18" charset="0"/>
              </a:rPr>
              <a:t>tiếng</a:t>
            </a:r>
            <a:r>
              <a:rPr lang="en-US" sz="1500" dirty="0">
                <a:latin typeface="UTM Avo" panose="02040603050506020204" pitchFamily="18" charset="0"/>
              </a:rPr>
              <a:t> </a:t>
            </a:r>
            <a:r>
              <a:rPr lang="en-US" sz="1500" dirty="0" err="1">
                <a:latin typeface="UTM Avo" panose="02040603050506020204" pitchFamily="18" charset="0"/>
              </a:rPr>
              <a:t>như</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a:t>
            </a:r>
            <a:endParaRPr lang="vi-VN" sz="1500" dirty="0">
              <a:latin typeface="UTM Avo" panose="02040603050506020204" pitchFamily="18" charset="0"/>
            </a:endParaRPr>
          </a:p>
          <a:p>
            <a:pPr algn="just">
              <a:lnSpc>
                <a:spcPct val="150000"/>
              </a:lnSpc>
            </a:pPr>
            <a:endParaRPr lang="vi-VN" sz="1500" dirty="0">
              <a:latin typeface="UTM Avo" panose="02040603050506020204" pitchFamily="18" charset="0"/>
            </a:endParaRPr>
          </a:p>
          <a:p>
            <a:pPr algn="just">
              <a:lnSpc>
                <a:spcPct val="150000"/>
              </a:lnSpc>
            </a:pPr>
            <a:r>
              <a:rPr lang="en-US" sz="1500" dirty="0">
                <a:latin typeface="UTM Avo" panose="02040603050506020204" pitchFamily="18" charset="0"/>
              </a:rPr>
              <a:t>c.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cao</a:t>
            </a:r>
            <a:r>
              <a:rPr lang="en-US" sz="1500" dirty="0">
                <a:latin typeface="UTM Avo" panose="02040603050506020204" pitchFamily="18" charset="0"/>
              </a:rPr>
              <a:t> 2.5 li ?</a:t>
            </a:r>
            <a:endParaRPr lang="vi-VN" sz="1500" dirty="0">
              <a:latin typeface="UTM Avo" panose="02040603050506020204" pitchFamily="18" charset="0"/>
            </a:endParaRPr>
          </a:p>
        </p:txBody>
      </p:sp>
      <p:grpSp>
        <p:nvGrpSpPr>
          <p:cNvPr id="8" name="Group 7">
            <a:extLst>
              <a:ext uri="{FF2B5EF4-FFF2-40B4-BE49-F238E27FC236}">
                <a16:creationId xmlns="" xmlns:a16="http://schemas.microsoft.com/office/drawing/2014/main" id="{233F8E6D-9AC2-4331-A7C4-05CC848F23A0}"/>
              </a:ext>
            </a:extLst>
          </p:cNvPr>
          <p:cNvGrpSpPr/>
          <p:nvPr/>
        </p:nvGrpSpPr>
        <p:grpSpPr>
          <a:xfrm>
            <a:off x="338042" y="1797843"/>
            <a:ext cx="6181915" cy="892832"/>
            <a:chOff x="318992" y="2043957"/>
            <a:chExt cx="6181915" cy="892832"/>
          </a:xfrm>
        </p:grpSpPr>
        <p:pic>
          <p:nvPicPr>
            <p:cNvPr id="9" name="Picture 8">
              <a:extLst>
                <a:ext uri="{FF2B5EF4-FFF2-40B4-BE49-F238E27FC236}">
                  <a16:creationId xmlns="" xmlns:a16="http://schemas.microsoft.com/office/drawing/2014/main" id="{7D825A87-34B8-4C08-A6CD-491543AA1F38}"/>
                </a:ext>
              </a:extLst>
            </p:cNvPr>
            <p:cNvPicPr>
              <a:picLocks noChangeAspect="1"/>
            </p:cNvPicPr>
            <p:nvPr/>
          </p:nvPicPr>
          <p:blipFill rotWithShape="1">
            <a:blip r:embed="rId5"/>
            <a:srcRect l="1" r="27106" b="84500"/>
            <a:stretch/>
          </p:blipFill>
          <p:spPr>
            <a:xfrm>
              <a:off x="418676" y="2043957"/>
              <a:ext cx="6020648" cy="892832"/>
            </a:xfrm>
            <a:prstGeom prst="rect">
              <a:avLst/>
            </a:prstGeom>
          </p:spPr>
        </p:pic>
        <p:grpSp>
          <p:nvGrpSpPr>
            <p:cNvPr id="10" name="Group 9">
              <a:extLst>
                <a:ext uri="{FF2B5EF4-FFF2-40B4-BE49-F238E27FC236}">
                  <a16:creationId xmlns="" xmlns:a16="http://schemas.microsoft.com/office/drawing/2014/main" id="{75FD1E18-6AE2-4D65-9BB4-BE87D3192F64}"/>
                </a:ext>
              </a:extLst>
            </p:cNvPr>
            <p:cNvGrpSpPr/>
            <p:nvPr/>
          </p:nvGrpSpPr>
          <p:grpSpPr>
            <a:xfrm>
              <a:off x="318992" y="2217537"/>
              <a:ext cx="6181915" cy="637297"/>
              <a:chOff x="312642" y="2228849"/>
              <a:chExt cx="6181915" cy="637297"/>
            </a:xfrm>
          </p:grpSpPr>
          <p:sp>
            <p:nvSpPr>
              <p:cNvPr id="11" name="TextBox 10">
                <a:extLst>
                  <a:ext uri="{FF2B5EF4-FFF2-40B4-BE49-F238E27FC236}">
                    <a16:creationId xmlns="" xmlns:a16="http://schemas.microsoft.com/office/drawing/2014/main" id="{B587FF6E-AB2B-43A3-AB65-0FC2F75F5A7E}"/>
                  </a:ext>
                </a:extLst>
              </p:cNvPr>
              <p:cNvSpPr txBox="1"/>
              <p:nvPr/>
            </p:nvSpPr>
            <p:spPr>
              <a:xfrm>
                <a:off x="312642" y="2342926"/>
                <a:ext cx="6181915"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Aζ</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wắng</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Ǉràn</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wgập</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sân</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ǇrưŊg</a:t>
                </a:r>
                <a:r>
                  <a:rPr lang="en-US" sz="2800" dirty="0">
                    <a:solidFill>
                      <a:srgbClr val="FF0000"/>
                    </a:solidFill>
                    <a:latin typeface="HP001 4 hàng" panose="020B0603050302020204" pitchFamily="34" charset="0"/>
                  </a:rPr>
                  <a:t>. </a:t>
                </a:r>
              </a:p>
            </p:txBody>
          </p:sp>
          <p:cxnSp>
            <p:nvCxnSpPr>
              <p:cNvPr id="13" name="Straight Connector 12">
                <a:extLst>
                  <a:ext uri="{FF2B5EF4-FFF2-40B4-BE49-F238E27FC236}">
                    <a16:creationId xmlns="" xmlns:a16="http://schemas.microsoft.com/office/drawing/2014/main" id="{8BFE0392-AC8E-489A-B542-8A28BF54E90A}"/>
                  </a:ext>
                </a:extLst>
              </p:cNvPr>
              <p:cNvCxnSpPr>
                <a:cxnSpLocks/>
              </p:cNvCxnSpPr>
              <p:nvPr/>
            </p:nvCxnSpPr>
            <p:spPr>
              <a:xfrm flipV="1">
                <a:off x="838201" y="2228849"/>
                <a:ext cx="30956" cy="428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TextBox 13">
            <a:extLst>
              <a:ext uri="{FF2B5EF4-FFF2-40B4-BE49-F238E27FC236}">
                <a16:creationId xmlns="" xmlns:a16="http://schemas.microsoft.com/office/drawing/2014/main" id="{A00E950B-C8BB-4935-91C5-B7A3E6C7EADE}"/>
              </a:ext>
            </a:extLst>
          </p:cNvPr>
          <p:cNvSpPr txBox="1"/>
          <p:nvPr/>
        </p:nvSpPr>
        <p:spPr>
          <a:xfrm>
            <a:off x="789460" y="3680260"/>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Khoảng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giữa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ghi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tiếng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là</a:t>
            </a:r>
            <a:r>
              <a:rPr lang="en-US" sz="1500" dirty="0">
                <a:solidFill>
                  <a:schemeClr val="accent6">
                    <a:lumMod val="75000"/>
                  </a:schemeClr>
                </a:solidFill>
                <a:latin typeface="UTM Avo" panose="02040603050506020204" pitchFamily="18" charset="0"/>
              </a:rPr>
              <a:t> 1 con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o.</a:t>
            </a:r>
            <a:endParaRPr lang="vi-VN" sz="15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 xmlns:a16="http://schemas.microsoft.com/office/drawing/2014/main" id="{41A12120-69C0-4ED1-8941-E290F22F507E}"/>
              </a:ext>
            </a:extLst>
          </p:cNvPr>
          <p:cNvSpPr txBox="1"/>
          <p:nvPr/>
        </p:nvSpPr>
        <p:spPr>
          <a:xfrm>
            <a:off x="789460" y="3037425"/>
            <a:ext cx="1335888" cy="409728"/>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Chữ</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a:solidFill>
                  <a:schemeClr val="accent6">
                    <a:lumMod val="75000"/>
                  </a:schemeClr>
                </a:solidFill>
                <a:latin typeface="HP001" panose="020B0603050302020204" pitchFamily="34" charset="0"/>
                <a:ea typeface="HP001" panose="020B0603050302020204" pitchFamily="34" charset="0"/>
                <a:sym typeface="Wingdings" panose="05000000000000000000" pitchFamily="2" charset="2"/>
              </a:rPr>
              <a:t>A</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9" name="TextBox 18">
            <a:extLst>
              <a:ext uri="{FF2B5EF4-FFF2-40B4-BE49-F238E27FC236}">
                <a16:creationId xmlns="" xmlns:a16="http://schemas.microsoft.com/office/drawing/2014/main" id="{972CBE13-D5C9-4C68-A64A-97B98D96ED0B}"/>
              </a:ext>
            </a:extLst>
          </p:cNvPr>
          <p:cNvSpPr txBox="1"/>
          <p:nvPr/>
        </p:nvSpPr>
        <p:spPr>
          <a:xfrm>
            <a:off x="789460" y="4323881"/>
            <a:ext cx="6119826" cy="473206"/>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800" dirty="0">
                <a:solidFill>
                  <a:schemeClr val="accent6">
                    <a:lumMod val="75000"/>
                  </a:schemeClr>
                </a:solidFill>
                <a:latin typeface="HP001" panose="020B0603050302020204" pitchFamily="34" charset="0"/>
                <a:ea typeface="HP001" panose="020B0603050302020204" pitchFamily="34" charset="0"/>
              </a:rPr>
              <a:t>A, h, g</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7817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4" grpId="0" uiExpand="1"/>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12" name="TextBox 11">
            <a:extLst>
              <a:ext uri="{FF2B5EF4-FFF2-40B4-BE49-F238E27FC236}">
                <a16:creationId xmlns=""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VIẾT VỞ</a:t>
            </a:r>
            <a:endParaRPr lang="en-US" sz="3600" dirty="0">
              <a:solidFill>
                <a:schemeClr val="accent2"/>
              </a:solidFill>
              <a:latin typeface="HP001" panose="020B0603050302020204" pitchFamily="34" charset="0"/>
              <a:ea typeface="HP001" panose="020B0603050302020204" pitchFamily="34" charset="0"/>
            </a:endParaRPr>
          </a:p>
        </p:txBody>
      </p:sp>
      <p:pic>
        <p:nvPicPr>
          <p:cNvPr id="15" name="Picture 2" descr="Student Writing (#4) | Free SVG">
            <a:extLst>
              <a:ext uri="{FF2B5EF4-FFF2-40B4-BE49-F238E27FC236}">
                <a16:creationId xmlns="" xmlns:a16="http://schemas.microsoft.com/office/drawing/2014/main" id="{0A965514-ECAF-4850-8ADD-D39DABD67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5267" y="1938113"/>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42C03E65-CE96-43DC-BA78-7E52DB0E7929}"/>
              </a:ext>
            </a:extLst>
          </p:cNvPr>
          <p:cNvSpPr txBox="1"/>
          <p:nvPr/>
        </p:nvSpPr>
        <p:spPr>
          <a:xfrm>
            <a:off x="746083" y="1597872"/>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vào vở </a:t>
            </a:r>
            <a:r>
              <a:rPr lang="vi-VN" sz="1600" b="1" i="1" dirty="0">
                <a:solidFill>
                  <a:srgbClr val="0070C0"/>
                </a:solidFill>
                <a:latin typeface="UTM Avo" panose="02040603050506020204" pitchFamily="18" charset="0"/>
              </a:rPr>
              <a:t>Tập viết 2 tập một</a:t>
            </a:r>
            <a:endParaRPr lang="en-US" sz="1600" b="1" dirty="0">
              <a:solidFill>
                <a:srgbClr val="0070C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343897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 xmlns:a16="http://schemas.microsoft.com/office/drawing/2014/main"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 xmlns:a16="http://schemas.microsoft.com/office/drawing/2014/main" id="{7B5B728C-6E08-431C-95CB-497657ACF5B5}"/>
              </a:ext>
            </a:extLst>
          </p:cNvPr>
          <p:cNvSpPr txBox="1"/>
          <p:nvPr/>
        </p:nvSpPr>
        <p:spPr>
          <a:xfrm>
            <a:off x="1688168" y="491298"/>
            <a:ext cx="4515205" cy="523220"/>
          </a:xfrm>
          <a:prstGeom prst="rect">
            <a:avLst/>
          </a:prstGeom>
          <a:noFill/>
        </p:spPr>
        <p:txBody>
          <a:bodyPr wrap="square" rtlCol="0">
            <a:spAutoFit/>
          </a:bodyPr>
          <a:lstStyle/>
          <a:p>
            <a:r>
              <a:rPr lang="en-US" sz="2800" dirty="0" smtClean="0">
                <a:solidFill>
                  <a:schemeClr val="accent2"/>
                </a:solidFill>
                <a:latin typeface="UTM Cookies" panose="02040603050506020204" pitchFamily="18" charset="0"/>
              </a:rPr>
              <a:t>TÔI</a:t>
            </a:r>
            <a:r>
              <a:rPr lang="vi-VN" sz="2800" dirty="0" smtClean="0">
                <a:solidFill>
                  <a:schemeClr val="accent2"/>
                </a:solidFill>
                <a:latin typeface="UTM Cookies" panose="02040603050506020204" pitchFamily="18" charset="0"/>
              </a:rPr>
              <a:t> </a:t>
            </a:r>
            <a:r>
              <a:rPr lang="vi-VN" sz="2800" dirty="0">
                <a:solidFill>
                  <a:schemeClr val="accent2"/>
                </a:solidFill>
                <a:latin typeface="UTM Cookies" panose="02040603050506020204" pitchFamily="18" charset="0"/>
              </a:rPr>
              <a:t>LÀ HỌC SINH LỚP 2</a:t>
            </a:r>
            <a:endParaRPr lang="en-US" sz="2800" dirty="0">
              <a:solidFill>
                <a:schemeClr val="accent2"/>
              </a:solidFill>
              <a:latin typeface="UTM Cookies" panose="02040603050506020204" pitchFamily="18" charset="0"/>
            </a:endParaRPr>
          </a:p>
        </p:txBody>
      </p:sp>
      <p:grpSp>
        <p:nvGrpSpPr>
          <p:cNvPr id="22" name="Group 21">
            <a:extLst>
              <a:ext uri="{FF2B5EF4-FFF2-40B4-BE49-F238E27FC236}">
                <a16:creationId xmlns=""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052" name="Picture 4">
            <a:extLst>
              <a:ext uri="{FF2B5EF4-FFF2-40B4-BE49-F238E27FC236}">
                <a16:creationId xmlns=""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8493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 xmlns:a16="http://schemas.microsoft.com/office/drawing/2014/main"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sp>
        <p:nvSpPr>
          <p:cNvPr id="13" name="TextBox 12">
            <a:extLst>
              <a:ext uri="{FF2B5EF4-FFF2-40B4-BE49-F238E27FC236}">
                <a16:creationId xmlns="" xmlns:a16="http://schemas.microsoft.com/office/drawing/2014/main"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EM LÀ HỌC SINH LỚP 2</a:t>
            </a:r>
            <a:endParaRPr lang="en-US" sz="3600" dirty="0">
              <a:solidFill>
                <a:schemeClr val="accent2"/>
              </a:solidFill>
              <a:latin typeface="UTM Cookies" panose="02040603050506020204" pitchFamily="18" charset="0"/>
            </a:endParaRPr>
          </a:p>
        </p:txBody>
      </p:sp>
      <p:grpSp>
        <p:nvGrpSpPr>
          <p:cNvPr id="22" name="Group 21">
            <a:extLst>
              <a:ext uri="{FF2B5EF4-FFF2-40B4-BE49-F238E27FC236}">
                <a16:creationId xmlns="" xmlns:a16="http://schemas.microsoft.com/office/drawing/2014/main" id="{CD95E369-22E3-47BF-A4B6-6F6C7AEDEE5A}"/>
              </a:ext>
            </a:extLst>
          </p:cNvPr>
          <p:cNvGrpSpPr/>
          <p:nvPr/>
        </p:nvGrpSpPr>
        <p:grpSpPr>
          <a:xfrm>
            <a:off x="825296" y="1401452"/>
            <a:ext cx="4405927" cy="3318271"/>
            <a:chOff x="1417547" y="1264224"/>
            <a:chExt cx="4405927" cy="3318271"/>
          </a:xfrm>
        </p:grpSpPr>
        <p:pic>
          <p:nvPicPr>
            <p:cNvPr id="21" name="Picture 20">
              <a:extLst>
                <a:ext uri="{FF2B5EF4-FFF2-40B4-BE49-F238E27FC236}">
                  <a16:creationId xmlns=""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 xmlns:a16="http://schemas.microsoft.com/office/drawing/2014/main" id="{790A94BE-1705-46B6-A274-580473BF97B9}"/>
                </a:ext>
              </a:extLst>
            </p:cNvPr>
            <p:cNvSpPr txBox="1"/>
            <p:nvPr/>
          </p:nvSpPr>
          <p:spPr>
            <a:xfrm>
              <a:off x="1829745" y="3179483"/>
              <a:ext cx="3745069" cy="815480"/>
            </a:xfrm>
            <a:prstGeom prst="rect">
              <a:avLst/>
            </a:prstGeom>
            <a:noFill/>
          </p:spPr>
          <p:txBody>
            <a:bodyPr wrap="square" rtlCol="0">
              <a:spAutoFit/>
            </a:bodyPr>
            <a:lstStyle/>
            <a:p>
              <a:pPr algn="ctr">
                <a:lnSpc>
                  <a:spcPct val="150000"/>
                </a:lnSpc>
              </a:pPr>
              <a:r>
                <a:rPr lang="vi-VN" sz="3600" b="1">
                  <a:solidFill>
                    <a:srgbClr val="17479D"/>
                  </a:solidFill>
                  <a:latin typeface="UTM Avo" panose="02040603050506020204" pitchFamily="18" charset="0"/>
                </a:rPr>
                <a:t>NÓI VÀ NGHE</a:t>
              </a:r>
              <a:endParaRPr lang="en-US" sz="3600" b="1" dirty="0">
                <a:solidFill>
                  <a:srgbClr val="17479D"/>
                </a:solidFill>
                <a:latin typeface="UTM Avo" panose="02040603050506020204" pitchFamily="18" charset="0"/>
              </a:endParaRPr>
            </a:p>
          </p:txBody>
        </p:sp>
        <p:sp>
          <p:nvSpPr>
            <p:cNvPr id="14" name="TextBox 13">
              <a:extLst>
                <a:ext uri="{FF2B5EF4-FFF2-40B4-BE49-F238E27FC236}">
                  <a16:creationId xmlns="" xmlns:a16="http://schemas.microsoft.com/office/drawing/2014/main" id="{D0BBE2AD-294A-48DF-B8A0-D8D32093CB5F}"/>
                </a:ext>
              </a:extLst>
            </p:cNvPr>
            <p:cNvSpPr txBox="1"/>
            <p:nvPr/>
          </p:nvSpPr>
          <p:spPr>
            <a:xfrm>
              <a:off x="2333588" y="2690349"/>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a:t>
              </a:r>
              <a:r>
                <a:rPr lang="vi-VN" sz="2800" b="1" dirty="0">
                  <a:solidFill>
                    <a:schemeClr val="accent1">
                      <a:lumMod val="50000"/>
                    </a:schemeClr>
                  </a:solidFill>
                  <a:latin typeface="UTM Avo" panose="02040603050506020204" pitchFamily="18" charset="0"/>
                </a:rPr>
                <a:t>4</a:t>
              </a:r>
              <a:endParaRPr lang="en-US" sz="2800" b="1" dirty="0">
                <a:solidFill>
                  <a:schemeClr val="accent1">
                    <a:lumMod val="50000"/>
                  </a:schemeClr>
                </a:solidFill>
                <a:latin typeface="UTM Avo" panose="02040603050506020204" pitchFamily="18" charset="0"/>
              </a:endParaRPr>
            </a:p>
          </p:txBody>
        </p:sp>
      </p:grpSp>
      <p:pic>
        <p:nvPicPr>
          <p:cNvPr id="3076" name="Picture 4">
            <a:extLst>
              <a:ext uri="{FF2B5EF4-FFF2-40B4-BE49-F238E27FC236}">
                <a16:creationId xmlns="" xmlns:a16="http://schemas.microsoft.com/office/drawing/2014/main" id="{7A146967-3A9E-4CF5-970E-3317318D5A2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2822" y="3391782"/>
            <a:ext cx="1872878" cy="13482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29608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 xmlns:a16="http://schemas.microsoft.com/office/drawing/2014/main" id="{7A146967-3A9E-4CF5-970E-3317318D5A2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2822" y="3391782"/>
            <a:ext cx="1872878" cy="13482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6063" y="1485900"/>
            <a:ext cx="4353792" cy="1323439"/>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Thứ ba ngày 7 tháng 9 năm 2021</a:t>
            </a:r>
          </a:p>
          <a:p>
            <a:pPr algn="ctr"/>
            <a:r>
              <a:rPr lang="en-US" sz="2000" dirty="0" smtClean="0">
                <a:latin typeface="Times New Roman" panose="02020603050405020304" pitchFamily="18" charset="0"/>
                <a:cs typeface="Times New Roman" panose="02020603050405020304" pitchFamily="18" charset="0"/>
              </a:rPr>
              <a:t>Nói và nghe</a:t>
            </a:r>
          </a:p>
          <a:p>
            <a:pPr algn="ctr"/>
            <a:r>
              <a:rPr lang="en-US" sz="2000" dirty="0" smtClean="0">
                <a:latin typeface="Times New Roman" panose="02020603050405020304" pitchFamily="18" charset="0"/>
                <a:cs typeface="Times New Roman" panose="02020603050405020304" pitchFamily="18" charset="0"/>
              </a:rPr>
              <a:t>Những ngày hè của em</a:t>
            </a:r>
          </a:p>
          <a:p>
            <a:r>
              <a:rPr lang="en-US" sz="2000" dirty="0" smtClean="0">
                <a:latin typeface="Times New Roman" panose="02020603050405020304" pitchFamily="18" charset="0"/>
                <a:cs typeface="Times New Roman" panose="02020603050405020304" pitchFamily="18" charset="0"/>
              </a:rPr>
              <a:t>   Bài 2</a:t>
            </a:r>
            <a:endParaRPr lang="en-US"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17960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A79292E-A14C-4493-B980-A92A3B724E25}"/>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199264" y="1640722"/>
            <a:ext cx="4459472" cy="3175495"/>
          </a:xfrm>
          <a:prstGeom prst="rect">
            <a:avLst/>
          </a:prstGeom>
        </p:spPr>
      </p:pic>
      <p:pic>
        <p:nvPicPr>
          <p:cNvPr id="3" name="Picture 2">
            <a:extLst>
              <a:ext uri="{FF2B5EF4-FFF2-40B4-BE49-F238E27FC236}">
                <a16:creationId xmlns="" xmlns:a16="http://schemas.microsoft.com/office/drawing/2014/main" id="{CDA9355A-52F6-4547-9CA4-335A47633D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4" name="TextBox 3">
            <a:extLst>
              <a:ext uri="{FF2B5EF4-FFF2-40B4-BE49-F238E27FC236}">
                <a16:creationId xmlns="" xmlns:a16="http://schemas.microsoft.com/office/drawing/2014/main" id="{AD75B340-EB85-4164-A920-89AC57EB4934}"/>
              </a:ext>
            </a:extLst>
          </p:cNvPr>
          <p:cNvSpPr txBox="1"/>
          <p:nvPr/>
        </p:nvSpPr>
        <p:spPr>
          <a:xfrm>
            <a:off x="1725474" y="651573"/>
            <a:ext cx="5132525" cy="461665"/>
          </a:xfrm>
          <a:prstGeom prst="rect">
            <a:avLst/>
          </a:prstGeom>
          <a:noFill/>
        </p:spPr>
        <p:txBody>
          <a:bodyPr wrap="square" rtlCol="0">
            <a:spAutoFit/>
          </a:bodyPr>
          <a:lstStyle/>
          <a:p>
            <a:r>
              <a:rPr lang="vi-VN" sz="2400" dirty="0">
                <a:solidFill>
                  <a:schemeClr val="accent2"/>
                </a:solidFill>
                <a:latin typeface="UTM Cookies" panose="02040603050506020204" pitchFamily="18" charset="0"/>
              </a:rPr>
              <a:t>NHỮNG NGÀY HÈ CỦA EM</a:t>
            </a:r>
            <a:endParaRPr lang="en-US" sz="2400" dirty="0">
              <a:solidFill>
                <a:schemeClr val="accent2"/>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3700292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1761F67-1E8E-4F32-9FCB-9FFF056BF30C}"/>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4576" t="2331" r="1673" b="39501"/>
          <a:stretch/>
        </p:blipFill>
        <p:spPr>
          <a:xfrm>
            <a:off x="479774" y="748596"/>
            <a:ext cx="1395581" cy="1321222"/>
          </a:xfrm>
          <a:prstGeom prst="rect">
            <a:avLst/>
          </a:prstGeom>
        </p:spPr>
      </p:pic>
      <p:sp>
        <p:nvSpPr>
          <p:cNvPr id="3" name="TextBox 2">
            <a:extLst>
              <a:ext uri="{FF2B5EF4-FFF2-40B4-BE49-F238E27FC236}">
                <a16:creationId xmlns="" xmlns:a16="http://schemas.microsoft.com/office/drawing/2014/main" id="{792EF9AD-0127-47BA-9116-8B9E7641FA79}"/>
              </a:ext>
            </a:extLst>
          </p:cNvPr>
          <p:cNvSpPr txBox="1"/>
          <p:nvPr/>
        </p:nvSpPr>
        <p:spPr>
          <a:xfrm>
            <a:off x="1907255" y="459972"/>
            <a:ext cx="4416247" cy="177458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Kể về điều đáng nhớ nhất trong kì nghỉ hè của em.</a:t>
            </a:r>
          </a:p>
          <a:p>
            <a:pPr marL="285750" indent="-285750" algn="just">
              <a:lnSpc>
                <a:spcPct val="150000"/>
              </a:lnSpc>
              <a:buFontTx/>
              <a:buChar char="-"/>
            </a:pPr>
            <a:r>
              <a:rPr lang="vi-VN" sz="1500" dirty="0">
                <a:latin typeface="UTM Avo" panose="02040603050506020204" pitchFamily="18" charset="0"/>
              </a:rPr>
              <a:t>Nghỉ hè, em được đi những đâu?</a:t>
            </a:r>
          </a:p>
          <a:p>
            <a:pPr marL="285750" indent="-285750" algn="just">
              <a:lnSpc>
                <a:spcPct val="150000"/>
              </a:lnSpc>
              <a:buFontTx/>
              <a:buChar char="-"/>
            </a:pPr>
            <a:r>
              <a:rPr lang="vi-VN" sz="1500" dirty="0">
                <a:latin typeface="UTM Avo" panose="02040603050506020204" pitchFamily="18" charset="0"/>
              </a:rPr>
              <a:t>Em được tham gia những hoạt động nào?</a:t>
            </a:r>
          </a:p>
          <a:p>
            <a:pPr marL="285750" indent="-285750" algn="just">
              <a:lnSpc>
                <a:spcPct val="150000"/>
              </a:lnSpc>
              <a:buFontTx/>
              <a:buChar char="-"/>
            </a:pPr>
            <a:r>
              <a:rPr lang="vi-VN" sz="1500" dirty="0">
                <a:latin typeface="UTM Avo" panose="02040603050506020204" pitchFamily="18" charset="0"/>
              </a:rPr>
              <a:t>Em nhớ nhất điều gì?</a:t>
            </a:r>
          </a:p>
        </p:txBody>
      </p:sp>
      <p:pic>
        <p:nvPicPr>
          <p:cNvPr id="4" name="Picture 2" descr="Cẩm nang đi biển mùa hè cho trẻ nhỏ">
            <a:extLst>
              <a:ext uri="{FF2B5EF4-FFF2-40B4-BE49-F238E27FC236}">
                <a16:creationId xmlns="" xmlns:a16="http://schemas.microsoft.com/office/drawing/2014/main" id="{460D764F-44B3-4CC7-AE67-B1C8A47EF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22170">
            <a:off x="578033" y="2370946"/>
            <a:ext cx="2374028" cy="15826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ự kiến ngày tựu trường năm học mới vào 1/9, học sinh Hà Nội nghỉ hè từ 15/7">
            <a:extLst>
              <a:ext uri="{FF2B5EF4-FFF2-40B4-BE49-F238E27FC236}">
                <a16:creationId xmlns="" xmlns:a16="http://schemas.microsoft.com/office/drawing/2014/main" id="{52D57890-75E3-491A-8F18-AF2D54B74C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4439">
            <a:off x="2431834" y="2644325"/>
            <a:ext cx="2062537" cy="1546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ật tung cảm xúc ở thiên đường vui chơi Sun World Halong Complex">
            <a:extLst>
              <a:ext uri="{FF2B5EF4-FFF2-40B4-BE49-F238E27FC236}">
                <a16:creationId xmlns="" xmlns:a16="http://schemas.microsoft.com/office/drawing/2014/main" id="{53D0C009-2AAA-4AF8-A158-129D26C644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69594">
            <a:off x="4076940" y="2280057"/>
            <a:ext cx="2102022" cy="14024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E6F1E7A5-B392-4BC0-B2F5-9DF8F82B6B60}"/>
              </a:ext>
            </a:extLst>
          </p:cNvPr>
          <p:cNvSpPr/>
          <p:nvPr/>
        </p:nvSpPr>
        <p:spPr>
          <a:xfrm>
            <a:off x="731094" y="4346794"/>
            <a:ext cx="5395807" cy="415498"/>
          </a:xfrm>
          <a:prstGeom prst="rect">
            <a:avLst/>
          </a:prstGeom>
        </p:spPr>
        <p:txBody>
          <a:bodyPr wrap="square">
            <a:spAutoFit/>
          </a:bodyPr>
          <a:lstStyle/>
          <a:p>
            <a:pPr algn="just">
              <a:lnSpc>
                <a:spcPct val="150000"/>
              </a:lnSpc>
            </a:pPr>
            <a:r>
              <a:rPr lang="vi-VN" b="1" dirty="0" smtClean="0">
                <a:solidFill>
                  <a:schemeClr val="accent6">
                    <a:lumMod val="75000"/>
                  </a:schemeClr>
                </a:solidFill>
                <a:latin typeface="UTM Avo" panose="02040603050506020204" pitchFamily="18" charset="0"/>
              </a:rPr>
              <a:t>2.</a:t>
            </a:r>
            <a:r>
              <a:rPr lang="en-US" b="1" dirty="0" smtClean="0">
                <a:solidFill>
                  <a:schemeClr val="accent6">
                    <a:lumMod val="75000"/>
                  </a:schemeClr>
                </a:solidFill>
                <a:latin typeface="UTM Avo" panose="02040603050506020204" pitchFamily="18" charset="0"/>
              </a:rPr>
              <a:t> </a:t>
            </a:r>
            <a:r>
              <a:rPr lang="vi-VN" dirty="0" smtClean="0">
                <a:latin typeface="UTM Avo" panose="02040603050506020204" pitchFamily="18" charset="0"/>
              </a:rPr>
              <a:t>Em </a:t>
            </a:r>
            <a:r>
              <a:rPr lang="vi-VN" dirty="0">
                <a:latin typeface="UTM Avo" panose="02040603050506020204" pitchFamily="18" charset="0"/>
              </a:rPr>
              <a:t>cảm thấy thế nào khi trở lại trường sau kì nghỉ hè?</a:t>
            </a:r>
          </a:p>
        </p:txBody>
      </p:sp>
    </p:spTree>
    <p:extLst>
      <p:ext uri="{BB962C8B-B14F-4D97-AF65-F5344CB8AC3E}">
        <p14:creationId xmlns:p14="http://schemas.microsoft.com/office/powerpoint/2010/main" val="341730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C292284E-9A1F-4A64-8C1B-1358A2C9E88C}"/>
              </a:ext>
            </a:extLst>
          </p:cNvPr>
          <p:cNvGrpSpPr/>
          <p:nvPr/>
        </p:nvGrpSpPr>
        <p:grpSpPr>
          <a:xfrm>
            <a:off x="511811" y="527283"/>
            <a:ext cx="5936580" cy="877900"/>
            <a:chOff x="511811" y="527283"/>
            <a:chExt cx="5936580" cy="877900"/>
          </a:xfrm>
        </p:grpSpPr>
        <p:pic>
          <p:nvPicPr>
            <p:cNvPr id="3" name="Picture 2">
              <a:extLst>
                <a:ext uri="{FF2B5EF4-FFF2-40B4-BE49-F238E27FC236}">
                  <a16:creationId xmlns="" xmlns:a16="http://schemas.microsoft.com/office/drawing/2014/main" id="{D5F38F2B-71C6-444A-9E86-7DE018233A2E}"/>
                </a:ext>
              </a:extLst>
            </p:cNvPr>
            <p:cNvPicPr>
              <a:picLocks noChangeAspect="1"/>
            </p:cNvPicPr>
            <p:nvPr/>
          </p:nvPicPr>
          <p:blipFill>
            <a:blip r:embed="rId2"/>
            <a:stretch>
              <a:fillRect/>
            </a:stretch>
          </p:blipFill>
          <p:spPr>
            <a:xfrm>
              <a:off x="511811" y="527283"/>
              <a:ext cx="5834378" cy="877900"/>
            </a:xfrm>
            <a:prstGeom prst="rect">
              <a:avLst/>
            </a:prstGeom>
          </p:spPr>
        </p:pic>
        <p:sp>
          <p:nvSpPr>
            <p:cNvPr id="4" name="TextBox 3">
              <a:extLst>
                <a:ext uri="{FF2B5EF4-FFF2-40B4-BE49-F238E27FC236}">
                  <a16:creationId xmlns="" xmlns:a16="http://schemas.microsoft.com/office/drawing/2014/main" id="{F184D019-3E42-4062-99A5-DB29CC8D72BC}"/>
                </a:ext>
              </a:extLst>
            </p:cNvPr>
            <p:cNvSpPr txBox="1"/>
            <p:nvPr/>
          </p:nvSpPr>
          <p:spPr>
            <a:xfrm>
              <a:off x="1082564" y="759381"/>
              <a:ext cx="5365827" cy="457241"/>
            </a:xfrm>
            <a:prstGeom prst="rect">
              <a:avLst/>
            </a:prstGeom>
            <a:noFill/>
          </p:spPr>
          <p:txBody>
            <a:bodyPr wrap="square" rtlCol="0">
              <a:spAutoFit/>
            </a:bodyPr>
            <a:lstStyle/>
            <a:p>
              <a:pPr algn="ctr">
                <a:lnSpc>
                  <a:spcPct val="150000"/>
                </a:lnSpc>
              </a:pPr>
              <a:r>
                <a:rPr lang="vi-VN" sz="1800" dirty="0">
                  <a:solidFill>
                    <a:schemeClr val="accent3">
                      <a:lumMod val="50000"/>
                    </a:schemeClr>
                  </a:solidFill>
                  <a:latin typeface="UTM Avo" panose="02040603050506020204" pitchFamily="18" charset="0"/>
                </a:rPr>
                <a:t>Viết 2 – 3 câu về những ngày hè của em.</a:t>
              </a:r>
              <a:endParaRPr lang="en-US" sz="1800" dirty="0">
                <a:solidFill>
                  <a:schemeClr val="accent3">
                    <a:lumMod val="50000"/>
                  </a:schemeClr>
                </a:solidFill>
                <a:latin typeface="UTM Avo" panose="02040603050506020204" pitchFamily="18" charset="0"/>
              </a:endParaRPr>
            </a:p>
          </p:txBody>
        </p:sp>
      </p:grpSp>
      <p:sp>
        <p:nvSpPr>
          <p:cNvPr id="5" name="TextBox 4">
            <a:extLst>
              <a:ext uri="{FF2B5EF4-FFF2-40B4-BE49-F238E27FC236}">
                <a16:creationId xmlns="" xmlns:a16="http://schemas.microsoft.com/office/drawing/2014/main" id="{7D980334-E642-4B0C-A008-D7D871CCA9A9}"/>
              </a:ext>
            </a:extLst>
          </p:cNvPr>
          <p:cNvSpPr txBox="1"/>
          <p:nvPr/>
        </p:nvSpPr>
        <p:spPr>
          <a:xfrm>
            <a:off x="460708" y="1385375"/>
            <a:ext cx="5936580" cy="1662378"/>
          </a:xfrm>
          <a:prstGeom prst="rect">
            <a:avLst/>
          </a:prstGeom>
          <a:noFill/>
        </p:spPr>
        <p:txBody>
          <a:bodyPr wrap="square" rtlCol="0">
            <a:spAutoFit/>
          </a:bodyPr>
          <a:lstStyle/>
          <a:p>
            <a:pPr algn="just">
              <a:lnSpc>
                <a:spcPct val="150000"/>
              </a:lnSpc>
            </a:pPr>
            <a:r>
              <a:rPr lang="vi-VN" dirty="0">
                <a:solidFill>
                  <a:srgbClr val="17479D"/>
                </a:solidFill>
                <a:latin typeface="UTM Avo" panose="02040603050506020204" pitchFamily="18" charset="0"/>
              </a:rPr>
              <a:t>     Mùa hè vừa rồi em được cùng bố mẹ đi nghỉ mát ở biển Sầm Sơn. Ở đây có nhiều cảnh đẹp, vừa có biển, vừa có núi vô cùng kì thú. Em được bố mẹ cho cưỡi ngựa chụp ảnh, mặc những bộ trang phục của thiếu nhi dân tộc. Em rất muốn được quay lại đây một lần nữa.</a:t>
            </a:r>
          </a:p>
        </p:txBody>
      </p:sp>
      <p:sp>
        <p:nvSpPr>
          <p:cNvPr id="6" name="TextBox 5">
            <a:extLst>
              <a:ext uri="{FF2B5EF4-FFF2-40B4-BE49-F238E27FC236}">
                <a16:creationId xmlns="" xmlns:a16="http://schemas.microsoft.com/office/drawing/2014/main" id="{9B484241-B073-4666-AAA5-9D8E23EF10E6}"/>
              </a:ext>
            </a:extLst>
          </p:cNvPr>
          <p:cNvSpPr txBox="1"/>
          <p:nvPr/>
        </p:nvSpPr>
        <p:spPr>
          <a:xfrm>
            <a:off x="460708" y="2953839"/>
            <a:ext cx="5936580" cy="1708160"/>
          </a:xfrm>
          <a:prstGeom prst="rect">
            <a:avLst/>
          </a:prstGeom>
          <a:noFill/>
        </p:spPr>
        <p:txBody>
          <a:bodyPr wrap="square" rtlCol="0">
            <a:spAutoFit/>
          </a:bodyPr>
          <a:lstStyle/>
          <a:p>
            <a:pPr algn="just">
              <a:lnSpc>
                <a:spcPct val="150000"/>
              </a:lnSpc>
            </a:pPr>
            <a:r>
              <a:rPr lang="vi-VN" dirty="0">
                <a:solidFill>
                  <a:srgbClr val="17479D"/>
                </a:solidFill>
                <a:latin typeface="UTM Avo" panose="02040603050506020204" pitchFamily="18" charset="0"/>
              </a:rPr>
              <a:t>     Kỳ nghỉ hè vừa rồi em được bố mẹ cho về quê chơi với ông bà </a:t>
            </a:r>
            <a:r>
              <a:rPr lang="en-US" smtClean="0">
                <a:solidFill>
                  <a:srgbClr val="17479D"/>
                </a:solidFill>
                <a:latin typeface="UTM Avo" panose="02040603050506020204" pitchFamily="18" charset="0"/>
              </a:rPr>
              <a:t>một</a:t>
            </a:r>
            <a:r>
              <a:rPr lang="vi-VN" smtClean="0">
                <a:solidFill>
                  <a:srgbClr val="17479D"/>
                </a:solidFill>
                <a:latin typeface="UTM Avo" panose="02040603050506020204" pitchFamily="18" charset="0"/>
              </a:rPr>
              <a:t> </a:t>
            </a:r>
            <a:r>
              <a:rPr lang="vi-VN" dirty="0">
                <a:solidFill>
                  <a:srgbClr val="17479D"/>
                </a:solidFill>
                <a:latin typeface="UTM Avo" panose="02040603050506020204" pitchFamily="18" charset="0"/>
              </a:rPr>
              <a:t>tháng. Không khí nơi đây trong lành và mát mẻ khác hẳn với thành phố. Nhà ông bà có một mảnh vườn nhỏ để trồng cây, rau và còn có một đàn gà. Em cùng các bạn ở quê chơi rất vui. Em mong nhanh đến hè năm sau để lại được về quê với ông bà.</a:t>
            </a:r>
          </a:p>
        </p:txBody>
      </p:sp>
    </p:spTree>
    <p:extLst>
      <p:ext uri="{BB962C8B-B14F-4D97-AF65-F5344CB8AC3E}">
        <p14:creationId xmlns:p14="http://schemas.microsoft.com/office/powerpoint/2010/main" val="34621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2127" y="1689317"/>
            <a:ext cx="5693745" cy="3206451"/>
          </a:xfrm>
          <a:prstGeom prst="roundRect">
            <a:avLst/>
          </a:prstGeom>
        </p:spPr>
      </p:pic>
      <p:grpSp>
        <p:nvGrpSpPr>
          <p:cNvPr id="2" name="Group 1">
            <a:extLst>
              <a:ext uri="{FF2B5EF4-FFF2-40B4-BE49-F238E27FC236}">
                <a16:creationId xmlns="" xmlns:a16="http://schemas.microsoft.com/office/drawing/2014/main" id="{317816FD-9AC0-4D9F-95CF-E65FBC4086FF}"/>
              </a:ext>
            </a:extLst>
          </p:cNvPr>
          <p:cNvGrpSpPr/>
          <p:nvPr/>
        </p:nvGrpSpPr>
        <p:grpSpPr>
          <a:xfrm>
            <a:off x="337444" y="617893"/>
            <a:ext cx="1645546" cy="646331"/>
            <a:chOff x="337444" y="617893"/>
            <a:chExt cx="1645546" cy="646331"/>
          </a:xfrm>
        </p:grpSpPr>
        <p:sp>
          <p:nvSpPr>
            <p:cNvPr id="3" name="TextBox 2">
              <a:extLst>
                <a:ext uri="{FF2B5EF4-FFF2-40B4-BE49-F238E27FC236}">
                  <a16:creationId xmlns=""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1</a:t>
              </a:r>
            </a:p>
          </p:txBody>
        </p:sp>
        <p:sp>
          <p:nvSpPr>
            <p:cNvPr id="4" name="TextBox 3">
              <a:extLst>
                <a:ext uri="{FF2B5EF4-FFF2-40B4-BE49-F238E27FC236}">
                  <a16:creationId xmlns="" xmlns:a16="http://schemas.microsoft.com/office/drawing/2014/main" id="{31A601FE-6892-4EC6-ACDD-75D395FCC956}"/>
                </a:ext>
              </a:extLst>
            </p:cNvPr>
            <p:cNvSpPr txBox="1"/>
            <p:nvPr/>
          </p:nvSpPr>
          <p:spPr>
            <a:xfrm>
              <a:off x="337444" y="617893"/>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1</a:t>
              </a:r>
            </a:p>
          </p:txBody>
        </p:sp>
      </p:grpSp>
      <p:pic>
        <p:nvPicPr>
          <p:cNvPr id="7" name="Picture 6">
            <a:extLst>
              <a:ext uri="{FF2B5EF4-FFF2-40B4-BE49-F238E27FC236}">
                <a16:creationId xmlns="" xmlns:a16="http://schemas.microsoft.com/office/drawing/2014/main"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sp>
        <p:nvSpPr>
          <p:cNvPr id="8" name="TextBox 7">
            <a:extLst>
              <a:ext uri="{FF2B5EF4-FFF2-40B4-BE49-F238E27FC236}">
                <a16:creationId xmlns="" xmlns:a16="http://schemas.microsoft.com/office/drawing/2014/main" id="{B600F577-F819-4602-BCEB-985221633540}"/>
              </a:ext>
            </a:extLst>
          </p:cNvPr>
          <p:cNvSpPr txBox="1"/>
          <p:nvPr/>
        </p:nvSpPr>
        <p:spPr>
          <a:xfrm>
            <a:off x="1334420" y="1344014"/>
            <a:ext cx="5365827"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Em đã chuẩn bị những gì để đón ngày khai trường?</a:t>
            </a:r>
            <a:endParaRPr lang="en-US" sz="1500" b="1" dirty="0">
              <a:latin typeface="UTM Avo" panose="02040603050506020204" pitchFamily="18" charset="0"/>
            </a:endParaRPr>
          </a:p>
        </p:txBody>
      </p:sp>
      <p:sp>
        <p:nvSpPr>
          <p:cNvPr id="9" name="TextBox 8">
            <a:extLst>
              <a:ext uri="{FF2B5EF4-FFF2-40B4-BE49-F238E27FC236}">
                <a16:creationId xmlns="" xmlns:a16="http://schemas.microsoft.com/office/drawing/2014/main" id="{0FE5C1EC-8C5B-43EE-95C4-CF1A3893B387}"/>
              </a:ext>
            </a:extLst>
          </p:cNvPr>
          <p:cNvSpPr txBox="1"/>
          <p:nvPr/>
        </p:nvSpPr>
        <p:spPr>
          <a:xfrm>
            <a:off x="910045" y="1346676"/>
            <a:ext cx="5365827"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Em chuẩn bị một mình hay có ai giúp em?</a:t>
            </a:r>
            <a:endParaRPr lang="en-US" sz="1500" b="1" dirty="0">
              <a:latin typeface="UTM Avo" panose="02040603050506020204" pitchFamily="18" charset="0"/>
            </a:endParaRPr>
          </a:p>
        </p:txBody>
      </p:sp>
      <p:sp>
        <p:nvSpPr>
          <p:cNvPr id="10" name="TextBox 9">
            <a:extLst>
              <a:ext uri="{FF2B5EF4-FFF2-40B4-BE49-F238E27FC236}">
                <a16:creationId xmlns="" xmlns:a16="http://schemas.microsoft.com/office/drawing/2014/main" id="{B5F25FF7-2799-4101-8689-8B71C6B4E403}"/>
              </a:ext>
            </a:extLst>
          </p:cNvPr>
          <p:cNvSpPr txBox="1"/>
          <p:nvPr/>
        </p:nvSpPr>
        <p:spPr>
          <a:xfrm>
            <a:off x="1532929" y="1362418"/>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Cảm xúc của em như thế nào?</a:t>
            </a:r>
            <a:endParaRPr lang="en-US" sz="1500" b="1" dirty="0">
              <a:latin typeface="UTM Avo" panose="02040603050506020204" pitchFamily="18" charset="0"/>
            </a:endParaRPr>
          </a:p>
        </p:txBody>
      </p:sp>
      <p:sp>
        <p:nvSpPr>
          <p:cNvPr id="13" name="TextBox 12">
            <a:extLst>
              <a:ext uri="{FF2B5EF4-FFF2-40B4-BE49-F238E27FC236}">
                <a16:creationId xmlns="" xmlns:a16="http://schemas.microsoft.com/office/drawing/2014/main" id="{7B5B728C-6E08-431C-95CB-497657ACF5B5}"/>
              </a:ext>
            </a:extLst>
          </p:cNvPr>
          <p:cNvSpPr txBox="1"/>
          <p:nvPr/>
        </p:nvSpPr>
        <p:spPr>
          <a:xfrm>
            <a:off x="2062246" y="574426"/>
            <a:ext cx="4213868" cy="461665"/>
          </a:xfrm>
          <a:prstGeom prst="rect">
            <a:avLst/>
          </a:prstGeom>
          <a:noFill/>
        </p:spPr>
        <p:txBody>
          <a:bodyPr wrap="square" rtlCol="0">
            <a:spAutoFit/>
          </a:bodyPr>
          <a:lstStyle/>
          <a:p>
            <a:r>
              <a:rPr lang="en-US" sz="2400" dirty="0" smtClean="0">
                <a:solidFill>
                  <a:schemeClr val="accent2"/>
                </a:solidFill>
                <a:latin typeface="UTM Cookies" panose="02040603050506020204" pitchFamily="18" charset="0"/>
              </a:rPr>
              <a:t>TÔI</a:t>
            </a:r>
            <a:r>
              <a:rPr lang="vi-VN" sz="2400" dirty="0" smtClean="0">
                <a:solidFill>
                  <a:schemeClr val="accent2"/>
                </a:solidFill>
                <a:latin typeface="UTM Cookies" panose="02040603050506020204" pitchFamily="18" charset="0"/>
              </a:rPr>
              <a:t> </a:t>
            </a:r>
            <a:r>
              <a:rPr lang="vi-VN" sz="2400" dirty="0">
                <a:solidFill>
                  <a:schemeClr val="accent2"/>
                </a:solidFill>
                <a:latin typeface="UTM Cookies" panose="02040603050506020204" pitchFamily="18" charset="0"/>
              </a:rPr>
              <a:t>LÀ HỌC SINH LỚP 2</a:t>
            </a:r>
            <a:endParaRPr lang="en-US" sz="24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par>
                          <p:cTn id="19" fill="hold">
                            <p:stCondLst>
                              <p:cond delay="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par>
                          <p:cTn id="29" fill="hold">
                            <p:stCondLst>
                              <p:cond delay="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43B2686-5CB0-486E-98C9-50DE505900F1}"/>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 xmlns:a16="http://schemas.microsoft.com/office/drawing/2014/main" id="{54B075D2-4E03-4D2A-A1E7-D651A4F894FF}"/>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 xmlns:a16="http://schemas.microsoft.com/office/drawing/2014/main" id="{F9DFA81A-90E5-4FCB-9E96-A1EE0D577C34}"/>
              </a:ext>
            </a:extLst>
          </p:cNvPr>
          <p:cNvSpPr txBox="1"/>
          <p:nvPr/>
        </p:nvSpPr>
        <p:spPr>
          <a:xfrm>
            <a:off x="746082" y="69657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 xmlns:a16="http://schemas.microsoft.com/office/drawing/2014/main" id="{89FC8999-1800-4051-92DC-AA454B63433B}"/>
              </a:ext>
            </a:extLst>
          </p:cNvPr>
          <p:cNvSpPr txBox="1"/>
          <p:nvPr/>
        </p:nvSpPr>
        <p:spPr>
          <a:xfrm>
            <a:off x="501159" y="1028930"/>
            <a:ext cx="5855675"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spTree>
    <p:extLst>
      <p:ext uri="{BB962C8B-B14F-4D97-AF65-F5344CB8AC3E}">
        <p14:creationId xmlns:p14="http://schemas.microsoft.com/office/powerpoint/2010/main" val="40841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2298DC7-C21A-43F0-A9C5-B3DF7E3BF96D}"/>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 xmlns:a16="http://schemas.microsoft.com/office/drawing/2014/main" id="{7D4261FD-9A83-4A2F-922D-3A92ED0025D9}"/>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 xmlns:a16="http://schemas.microsoft.com/office/drawing/2014/main" id="{1E6D9709-695B-4EBC-96B6-06CA9FD7C3DF}"/>
              </a:ext>
            </a:extLst>
          </p:cNvPr>
          <p:cNvSpPr txBox="1"/>
          <p:nvPr/>
        </p:nvSpPr>
        <p:spPr>
          <a:xfrm>
            <a:off x="746082" y="69657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 xmlns:a16="http://schemas.microsoft.com/office/drawing/2014/main" id="{FE99DC72-DB74-45FA-B8DD-3C53EC29E09C}"/>
              </a:ext>
            </a:extLst>
          </p:cNvPr>
          <p:cNvSpPr txBox="1"/>
          <p:nvPr/>
        </p:nvSpPr>
        <p:spPr>
          <a:xfrm>
            <a:off x="478465" y="1028930"/>
            <a:ext cx="5878369"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a:t>
            </a:r>
            <a:r>
              <a:rPr lang="vi-VN" sz="800" dirty="0">
                <a:latin typeface="UTM Avo" panose="02040603050506020204" pitchFamily="18" charset="0"/>
              </a:rPr>
              <a:t> </a:t>
            </a:r>
            <a:r>
              <a:rPr lang="vi-VN" sz="1200" dirty="0">
                <a:latin typeface="UTM Avo" panose="02040603050506020204" pitchFamily="18" charset="0"/>
              </a:rPr>
              <a:t>mẹ mới gọi một câu mà tôi đã </a:t>
            </a:r>
            <a:r>
              <a:rPr lang="vi-VN" sz="1200" b="1" dirty="0">
                <a:solidFill>
                  <a:srgbClr val="FF0000"/>
                </a:solidFill>
                <a:latin typeface="UTM Avo" panose="02040603050506020204" pitchFamily="18" charset="0"/>
              </a:rPr>
              <a:t>vùng dậy</a:t>
            </a:r>
            <a:r>
              <a:rPr lang="vi-VN" sz="1200" dirty="0">
                <a:latin typeface="UTM Avo" panose="02040603050506020204" pitchFamily="18" charset="0"/>
              </a:rPr>
              <a:t>, khác hẳn mọi ngày. </a:t>
            </a:r>
            <a:r>
              <a:rPr lang="vi-VN" sz="1200" b="1" dirty="0">
                <a:solidFill>
                  <a:srgbClr val="FF0000"/>
                </a:solidFill>
                <a:latin typeface="UTM Avo" panose="02040603050506020204" pitchFamily="18" charset="0"/>
              </a:rPr>
              <a:t>Loáng</a:t>
            </a:r>
            <a:r>
              <a:rPr lang="vi-VN" sz="1200" dirty="0">
                <a:latin typeface="UTM Avo" panose="02040603050506020204" pitchFamily="18" charset="0"/>
              </a:rPr>
              <a:t> một cái, tôi đã chuẩn bị xong mọi thứ. Bố ngạc nhiên nhìn tôi, còn mẹ cười tủm tỉm. Tôi </a:t>
            </a:r>
            <a:r>
              <a:rPr lang="vi-VN" sz="1200" b="1" dirty="0">
                <a:solidFill>
                  <a:srgbClr val="FF0000"/>
                </a:solidFill>
                <a:latin typeface="UTM Avo" panose="02040603050506020204" pitchFamily="18" charset="0"/>
              </a:rPr>
              <a:t>rối rít</a:t>
            </a:r>
            <a:r>
              <a:rPr lang="vi-VN" sz="1200" dirty="0">
                <a:latin typeface="UTM Avo" panose="02040603050506020204" pitchFamily="18" charset="0"/>
              </a:rPr>
              <a: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a:t>
            </a:r>
            <a:r>
              <a:rPr lang="vi-VN" sz="1200" b="1" dirty="0">
                <a:solidFill>
                  <a:srgbClr val="FF0000"/>
                </a:solidFill>
                <a:latin typeface="UTM Avo" panose="02040603050506020204" pitchFamily="18" charset="0"/>
              </a:rPr>
              <a:t>ríu rít </a:t>
            </a:r>
            <a:r>
              <a:rPr lang="vi-VN" sz="1200" dirty="0">
                <a:latin typeface="UTM Avo" panose="02040603050506020204" pitchFamily="18" charset="0"/>
              </a:rPr>
              <a:t>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a:t>
            </a:r>
            <a:r>
              <a:rPr lang="vi-VN" sz="1200" b="1" dirty="0">
                <a:solidFill>
                  <a:srgbClr val="FF0000"/>
                </a:solidFill>
                <a:latin typeface="UTM Avo" panose="02040603050506020204" pitchFamily="18" charset="0"/>
              </a:rPr>
              <a:t>rụt rè níu</a:t>
            </a:r>
            <a:r>
              <a:rPr lang="vi-VN" sz="1200" dirty="0">
                <a:latin typeface="UTM Avo" panose="02040603050506020204" pitchFamily="18" charset="0"/>
              </a:rPr>
              <a:t>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spTree>
    <p:extLst>
      <p:ext uri="{BB962C8B-B14F-4D97-AF65-F5344CB8AC3E}">
        <p14:creationId xmlns:p14="http://schemas.microsoft.com/office/powerpoint/2010/main" val="4129600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236B793-6A88-44A1-B24B-F006C1C39023}"/>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 xmlns:a16="http://schemas.microsoft.com/office/drawing/2014/main" id="{94C3FE11-E3AD-4B8D-8167-310087A2A51D}"/>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 xmlns:a16="http://schemas.microsoft.com/office/drawing/2014/main" id="{2E235BC4-7045-4FC5-AB59-F80D38E69717}"/>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Một số câu văn dài</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 xmlns:a16="http://schemas.microsoft.com/office/drawing/2014/main" id="{6667FBB8-E308-4818-9F63-400EF4DF6E5C}"/>
              </a:ext>
            </a:extLst>
          </p:cNvPr>
          <p:cNvSpPr/>
          <p:nvPr/>
        </p:nvSpPr>
        <p:spPr>
          <a:xfrm>
            <a:off x="430620" y="1698229"/>
            <a:ext cx="5996762"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Nhưng vừa đến cổng trường, tôi đã thấy mấy bạn cùng lớp đang ríu rít nói cười ở trong sân. </a:t>
            </a:r>
            <a:endParaRPr lang="vi-VN" sz="1800" dirty="0"/>
          </a:p>
        </p:txBody>
      </p:sp>
      <p:sp>
        <p:nvSpPr>
          <p:cNvPr id="6" name="Oval 5">
            <a:extLst>
              <a:ext uri="{FF2B5EF4-FFF2-40B4-BE49-F238E27FC236}">
                <a16:creationId xmlns="" xmlns:a16="http://schemas.microsoft.com/office/drawing/2014/main" id="{1992EE46-0E6D-4C0E-8EBE-A57F0FB0674B}"/>
              </a:ext>
            </a:extLst>
          </p:cNvPr>
          <p:cNvSpPr/>
          <p:nvPr/>
        </p:nvSpPr>
        <p:spPr>
          <a:xfrm>
            <a:off x="521001" y="18356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 xmlns:a16="http://schemas.microsoft.com/office/drawing/2014/main" id="{8F664209-5C52-4C42-AA15-5D89BA82CAB5}"/>
              </a:ext>
            </a:extLst>
          </p:cNvPr>
          <p:cNvSpPr/>
          <p:nvPr/>
        </p:nvSpPr>
        <p:spPr>
          <a:xfrm>
            <a:off x="430619" y="2816059"/>
            <a:ext cx="5996761"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Ngay cạnh chúng tôi,  mấy em lớp 1 đang rụt rè níu chặt tay bố mẹ, thật giống tôi năm ngoái. </a:t>
            </a:r>
            <a:endParaRPr lang="vi-VN" sz="1800" dirty="0"/>
          </a:p>
        </p:txBody>
      </p:sp>
      <p:sp>
        <p:nvSpPr>
          <p:cNvPr id="8" name="Oval 7">
            <a:extLst>
              <a:ext uri="{FF2B5EF4-FFF2-40B4-BE49-F238E27FC236}">
                <a16:creationId xmlns="" xmlns:a16="http://schemas.microsoft.com/office/drawing/2014/main" id="{11077C17-7DA7-468E-B4DF-373E3726CC0E}"/>
              </a:ext>
            </a:extLst>
          </p:cNvPr>
          <p:cNvSpPr/>
          <p:nvPr/>
        </p:nvSpPr>
        <p:spPr>
          <a:xfrm>
            <a:off x="521001" y="296394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 xmlns:a16="http://schemas.microsoft.com/office/drawing/2014/main" id="{86E22269-179D-4675-B1CA-B6465D6CEF54}"/>
              </a:ext>
            </a:extLst>
          </p:cNvPr>
          <p:cNvCxnSpPr/>
          <p:nvPr/>
        </p:nvCxnSpPr>
        <p:spPr>
          <a:xfrm flipH="1">
            <a:off x="2815121" y="216904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91CDA67F-94D0-458E-BF01-92FA13BADCD4}"/>
              </a:ext>
            </a:extLst>
          </p:cNvPr>
          <p:cNvCxnSpPr/>
          <p:nvPr/>
        </p:nvCxnSpPr>
        <p:spPr>
          <a:xfrm flipH="1">
            <a:off x="4247855" y="282868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4BB8AEDB-DD56-4ABC-8761-C8E81EEA8E70}"/>
              </a:ext>
            </a:extLst>
          </p:cNvPr>
          <p:cNvCxnSpPr/>
          <p:nvPr/>
        </p:nvCxnSpPr>
        <p:spPr>
          <a:xfrm flipH="1">
            <a:off x="5454890" y="282868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86E22269-179D-4675-B1CA-B6465D6CEF54}"/>
              </a:ext>
            </a:extLst>
          </p:cNvPr>
          <p:cNvCxnSpPr/>
          <p:nvPr/>
        </p:nvCxnSpPr>
        <p:spPr>
          <a:xfrm flipH="1">
            <a:off x="795802" y="221753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43B2686-5CB0-486E-98C9-50DE505900F1}"/>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 xmlns:a16="http://schemas.microsoft.com/office/drawing/2014/main" id="{54B075D2-4E03-4D2A-A1E7-D651A4F894FF}"/>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 xmlns:a16="http://schemas.microsoft.com/office/drawing/2014/main" id="{F9DFA81A-90E5-4FCB-9E96-A1EE0D577C34}"/>
              </a:ext>
            </a:extLst>
          </p:cNvPr>
          <p:cNvSpPr txBox="1"/>
          <p:nvPr/>
        </p:nvSpPr>
        <p:spPr>
          <a:xfrm>
            <a:off x="746082" y="696574"/>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Tôi là học sinh lớp 2</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 xmlns:a16="http://schemas.microsoft.com/office/drawing/2014/main" id="{89FC8999-1800-4051-92DC-AA454B63433B}"/>
              </a:ext>
            </a:extLst>
          </p:cNvPr>
          <p:cNvSpPr txBox="1"/>
          <p:nvPr/>
        </p:nvSpPr>
        <p:spPr>
          <a:xfrm>
            <a:off x="501159" y="1028930"/>
            <a:ext cx="5855675" cy="3654077"/>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Ngày khai trường đã đến.</a:t>
            </a:r>
          </a:p>
          <a:p>
            <a:pPr algn="just">
              <a:lnSpc>
                <a:spcPct val="150000"/>
              </a:lnSpc>
            </a:pPr>
            <a:r>
              <a:rPr lang="vi-VN" sz="1200"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lnSpc>
                <a:spcPct val="150000"/>
              </a:lnSpc>
            </a:pPr>
            <a:r>
              <a:rPr lang="vi-VN" sz="1200" dirty="0">
                <a:latin typeface="UTM Avo" panose="02040603050506020204" pitchFamily="18" charset="0"/>
              </a:rPr>
              <a:t>      Tôi háo</a:t>
            </a:r>
            <a:r>
              <a:rPr lang="vi-VN" sz="1050" dirty="0">
                <a:latin typeface="UTM Avo" panose="02040603050506020204" pitchFamily="18" charset="0"/>
              </a:rPr>
              <a:t> </a:t>
            </a:r>
            <a:r>
              <a:rPr lang="vi-VN" sz="1200" dirty="0">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lnSpc>
                <a:spcPct val="150000"/>
              </a:lnSpc>
            </a:pPr>
            <a:r>
              <a:rPr lang="vi-VN" sz="1200" dirty="0">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lnSpc>
                <a:spcPct val="150000"/>
              </a:lnSpc>
            </a:pPr>
            <a:r>
              <a:rPr lang="vi-VN" sz="1200" dirty="0">
                <a:latin typeface="UTM Avo" panose="02040603050506020204" pitchFamily="18" charset="0"/>
              </a:rPr>
              <a:t>(Văn Giá)</a:t>
            </a:r>
            <a:endParaRPr lang="en-US" sz="1200" dirty="0">
              <a:latin typeface="UTM Avo" panose="02040603050506020204" pitchFamily="18" charset="0"/>
            </a:endParaRPr>
          </a:p>
        </p:txBody>
      </p:sp>
      <p:pic>
        <p:nvPicPr>
          <p:cNvPr id="6" name="Picture 5">
            <a:extLst>
              <a:ext uri="{FF2B5EF4-FFF2-40B4-BE49-F238E27FC236}">
                <a16:creationId xmlns="" xmlns:a16="http://schemas.microsoft.com/office/drawing/2014/main" id="{92A83C08-8537-49A4-8D6C-00A3D70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57" y="1078032"/>
            <a:ext cx="304770" cy="288000"/>
          </a:xfrm>
          <a:prstGeom prst="rect">
            <a:avLst/>
          </a:prstGeom>
        </p:spPr>
      </p:pic>
      <p:pic>
        <p:nvPicPr>
          <p:cNvPr id="7" name="Picture 6">
            <a:extLst>
              <a:ext uri="{FF2B5EF4-FFF2-40B4-BE49-F238E27FC236}">
                <a16:creationId xmlns="" xmlns:a16="http://schemas.microsoft.com/office/drawing/2014/main" id="{7966824B-4706-47B3-A06F-07ABDD0EAF3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26034" y="2179448"/>
            <a:ext cx="288000" cy="288000"/>
          </a:xfrm>
          <a:prstGeom prst="rect">
            <a:avLst/>
          </a:prstGeom>
        </p:spPr>
      </p:pic>
      <p:pic>
        <p:nvPicPr>
          <p:cNvPr id="8" name="Picture 7">
            <a:extLst>
              <a:ext uri="{FF2B5EF4-FFF2-40B4-BE49-F238E27FC236}">
                <a16:creationId xmlns="" xmlns:a16="http://schemas.microsoft.com/office/drawing/2014/main" id="{AEBA4DB0-80EA-458E-8FF5-AC1C9C9F6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034" y="3280038"/>
            <a:ext cx="288000" cy="288000"/>
          </a:xfrm>
          <a:prstGeom prst="rect">
            <a:avLst/>
          </a:prstGeom>
        </p:spPr>
      </p:pic>
    </p:spTree>
    <p:extLst>
      <p:ext uri="{BB962C8B-B14F-4D97-AF65-F5344CB8AC3E}">
        <p14:creationId xmlns:p14="http://schemas.microsoft.com/office/powerpoint/2010/main" val="386247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930236B-5571-4172-A74B-9F079106129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 xmlns:a16="http://schemas.microsoft.com/office/drawing/2014/main" id="{1A62A4E6-7F6B-4A1B-B96C-7ED3E900B41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 xmlns:a16="http://schemas.microsoft.com/office/drawing/2014/main" id="{8BE9C20D-D326-4D5D-8B94-D61D87E5264B}"/>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 xmlns:a16="http://schemas.microsoft.com/office/drawing/2014/main" id="{E9B93AEE-39F9-4EBE-BA06-A67844B952C1}"/>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Loáng (một cái)</a:t>
            </a:r>
            <a:endParaRPr lang="vi-VN" sz="1800" dirty="0"/>
          </a:p>
        </p:txBody>
      </p:sp>
      <p:sp>
        <p:nvSpPr>
          <p:cNvPr id="6" name="Oval 5">
            <a:extLst>
              <a:ext uri="{FF2B5EF4-FFF2-40B4-BE49-F238E27FC236}">
                <a16:creationId xmlns="" xmlns:a16="http://schemas.microsoft.com/office/drawing/2014/main" id="{78898CB5-6DD4-45FF-94F1-AB412825FF47}"/>
              </a:ext>
            </a:extLst>
          </p:cNvPr>
          <p:cNvSpPr/>
          <p:nvPr/>
        </p:nvSpPr>
        <p:spPr>
          <a:xfrm>
            <a:off x="550605" y="157262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 xmlns:a16="http://schemas.microsoft.com/office/drawing/2014/main" id="{90D3ED9D-A7D6-4538-B3D2-6833909DB01C}"/>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Níu</a:t>
            </a:r>
            <a:endParaRPr lang="vi-VN" sz="1800" dirty="0"/>
          </a:p>
        </p:txBody>
      </p:sp>
      <p:sp>
        <p:nvSpPr>
          <p:cNvPr id="8" name="Oval 7">
            <a:extLst>
              <a:ext uri="{FF2B5EF4-FFF2-40B4-BE49-F238E27FC236}">
                <a16:creationId xmlns="" xmlns:a16="http://schemas.microsoft.com/office/drawing/2014/main" id="{1899420E-519C-4C45-9D8A-4FDDA77931E1}"/>
              </a:ext>
            </a:extLst>
          </p:cNvPr>
          <p:cNvSpPr/>
          <p:nvPr/>
        </p:nvSpPr>
        <p:spPr>
          <a:xfrm>
            <a:off x="534104" y="228358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 xmlns:a16="http://schemas.microsoft.com/office/drawing/2014/main" id="{92A562F3-3A79-456F-AA3D-ECDE3D1B9B6E}"/>
              </a:ext>
            </a:extLst>
          </p:cNvPr>
          <p:cNvSpPr/>
          <p:nvPr/>
        </p:nvSpPr>
        <p:spPr>
          <a:xfrm>
            <a:off x="430620" y="2794685"/>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Lớn bổng</a:t>
            </a:r>
            <a:endParaRPr lang="vi-VN" sz="1800" dirty="0"/>
          </a:p>
        </p:txBody>
      </p:sp>
      <p:sp>
        <p:nvSpPr>
          <p:cNvPr id="10" name="Oval 9">
            <a:extLst>
              <a:ext uri="{FF2B5EF4-FFF2-40B4-BE49-F238E27FC236}">
                <a16:creationId xmlns="" xmlns:a16="http://schemas.microsoft.com/office/drawing/2014/main" id="{24412109-FAD5-47DF-8CE7-07BEFCFF584E}"/>
              </a:ext>
            </a:extLst>
          </p:cNvPr>
          <p:cNvSpPr/>
          <p:nvPr/>
        </p:nvSpPr>
        <p:spPr>
          <a:xfrm>
            <a:off x="521001" y="29321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 xmlns:a16="http://schemas.microsoft.com/office/drawing/2014/main" id="{DE7D1D45-3D61-4AE0-A71B-B62257A185D9}"/>
              </a:ext>
            </a:extLst>
          </p:cNvPr>
          <p:cNvSpPr txBox="1"/>
          <p:nvPr/>
        </p:nvSpPr>
        <p:spPr>
          <a:xfrm>
            <a:off x="2648427" y="1435196"/>
            <a:ext cx="1620348" cy="453907"/>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rất nhanh</a:t>
            </a:r>
            <a:endParaRPr lang="en-US" sz="1800" dirty="0">
              <a:solidFill>
                <a:schemeClr val="accent6">
                  <a:lumMod val="50000"/>
                </a:schemeClr>
              </a:solidFill>
              <a:latin typeface="UTM Avo" panose="02040603050506020204" pitchFamily="18" charset="0"/>
            </a:endParaRPr>
          </a:p>
        </p:txBody>
      </p:sp>
      <p:sp>
        <p:nvSpPr>
          <p:cNvPr id="12" name="TextBox 11">
            <a:extLst>
              <a:ext uri="{FF2B5EF4-FFF2-40B4-BE49-F238E27FC236}">
                <a16:creationId xmlns="" xmlns:a16="http://schemas.microsoft.com/office/drawing/2014/main" id="{126263BB-ED88-4763-8DE9-626A212F440F}"/>
              </a:ext>
            </a:extLst>
          </p:cNvPr>
          <p:cNvSpPr txBox="1"/>
          <p:nvPr/>
        </p:nvSpPr>
        <p:spPr>
          <a:xfrm>
            <a:off x="1231205" y="2146764"/>
            <a:ext cx="390634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nắm lấy và kéo lại, kéo xuống</a:t>
            </a:r>
            <a:endParaRPr lang="en-US" sz="1800" dirty="0">
              <a:solidFill>
                <a:schemeClr val="accent6">
                  <a:lumMod val="50000"/>
                </a:schemeClr>
              </a:solidFill>
              <a:latin typeface="UTM Avo" panose="02040603050506020204" pitchFamily="18" charset="0"/>
            </a:endParaRPr>
          </a:p>
        </p:txBody>
      </p:sp>
      <p:pic>
        <p:nvPicPr>
          <p:cNvPr id="13" name="Picture 4" descr="Hình ảnh Cha Và Con Trai Ngày Của Cha Nhân Vật Hoạt Hình Phim Hoạt Hình Cha  Và Con Trai, Ngày, Hoạt, Trai miễn phí tải tập tin PNG PSDComment và Vector">
            <a:extLst>
              <a:ext uri="{FF2B5EF4-FFF2-40B4-BE49-F238E27FC236}">
                <a16:creationId xmlns="" xmlns:a16="http://schemas.microsoft.com/office/drawing/2014/main" id="{9D56D7C5-511A-41B1-A7FB-E9671F8AA2E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336" t="5145" r="25917" b="5145"/>
          <a:stretch/>
        </p:blipFill>
        <p:spPr bwMode="auto">
          <a:xfrm>
            <a:off x="5013754" y="1260321"/>
            <a:ext cx="1004273" cy="1676268"/>
          </a:xfrm>
          <a:prstGeom prst="round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62BA5D86-98CB-4185-96C8-359E5555254C}"/>
              </a:ext>
            </a:extLst>
          </p:cNvPr>
          <p:cNvSpPr txBox="1"/>
          <p:nvPr/>
        </p:nvSpPr>
        <p:spPr>
          <a:xfrm>
            <a:off x="1876094" y="2797631"/>
            <a:ext cx="3105805" cy="449034"/>
          </a:xfrm>
          <a:prstGeom prst="rect">
            <a:avLst/>
          </a:prstGeom>
          <a:noFill/>
        </p:spPr>
        <p:txBody>
          <a:bodyPr wrap="square" rtlCol="0">
            <a:spAutoFit/>
          </a:bodyPr>
          <a:lstStyle/>
          <a:p>
            <a:pPr>
              <a:lnSpc>
                <a:spcPct val="150000"/>
              </a:lnSpc>
            </a:pPr>
            <a:r>
              <a:rPr lang="vi-VN" sz="1800">
                <a:solidFill>
                  <a:schemeClr val="accent6">
                    <a:lumMod val="50000"/>
                  </a:schemeClr>
                </a:solidFill>
                <a:latin typeface="UTM Avo" panose="02040603050506020204" pitchFamily="18" charset="0"/>
              </a:rPr>
              <a:t>: lớn nhanh, vượt hẳn lên</a:t>
            </a:r>
            <a:endParaRPr lang="en-US" sz="1800" dirty="0">
              <a:solidFill>
                <a:schemeClr val="accent6">
                  <a:lumMod val="50000"/>
                </a:schemeClr>
              </a:solidFill>
              <a:latin typeface="UTM Avo" panose="02040603050506020204" pitchFamily="18" charset="0"/>
            </a:endParaRPr>
          </a:p>
        </p:txBody>
      </p:sp>
      <p:pic>
        <p:nvPicPr>
          <p:cNvPr id="15" name="Picture 8" descr="Cartoon Network: When I Grow Up Cartoon">
            <a:extLst>
              <a:ext uri="{FF2B5EF4-FFF2-40B4-BE49-F238E27FC236}">
                <a16:creationId xmlns="" xmlns:a16="http://schemas.microsoft.com/office/drawing/2014/main" id="{CC375E15-27BF-4239-9636-E9C4B0CA94E4}"/>
              </a:ext>
            </a:extLst>
          </p:cNvPr>
          <p:cNvPicPr>
            <a:picLocks noChangeAspect="1" noChangeArrowheads="1"/>
          </p:cNvPicPr>
          <p:nvPr/>
        </p:nvPicPr>
        <p:blipFill rotWithShape="1">
          <a:blip r:embed="rId5">
            <a:clrChange>
              <a:clrFrom>
                <a:srgbClr val="CFCFCF"/>
              </a:clrFrom>
              <a:clrTo>
                <a:srgbClr val="CFCFCF">
                  <a:alpha val="0"/>
                </a:srgbClr>
              </a:clrTo>
            </a:clrChange>
            <a:extLst>
              <a:ext uri="{28A0092B-C50C-407E-A947-70E740481C1C}">
                <a14:useLocalDpi xmlns:a14="http://schemas.microsoft.com/office/drawing/2010/main" val="0"/>
              </a:ext>
            </a:extLst>
          </a:blip>
          <a:srcRect l="49669"/>
          <a:stretch/>
        </p:blipFill>
        <p:spPr bwMode="auto">
          <a:xfrm>
            <a:off x="2648427" y="3213353"/>
            <a:ext cx="1461566" cy="163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1285" y="355716"/>
            <a:ext cx="1247865" cy="1249801"/>
          </a:xfrm>
          <a:prstGeom prst="ellipse">
            <a:avLst/>
          </a:prstGeom>
        </p:spPr>
      </p:pic>
      <p:sp>
        <p:nvSpPr>
          <p:cNvPr id="8" name="TextBox 7">
            <a:extLst>
              <a:ext uri="{FF2B5EF4-FFF2-40B4-BE49-F238E27FC236}">
                <a16:creationId xmlns="" xmlns:a16="http://schemas.microsoft.com/office/drawing/2014/main" id="{B600F577-F819-4602-BCEB-985221633540}"/>
              </a:ext>
            </a:extLst>
          </p:cNvPr>
          <p:cNvSpPr txBox="1"/>
          <p:nvPr/>
        </p:nvSpPr>
        <p:spPr>
          <a:xfrm>
            <a:off x="371285" y="1705000"/>
            <a:ext cx="6119826" cy="1428340"/>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Những chi tiết nào cho thấy bạn nhỏ rất háo hức đến trường vào ngày khai trường?</a:t>
            </a:r>
          </a:p>
          <a:p>
            <a:pPr algn="just">
              <a:lnSpc>
                <a:spcPct val="150000"/>
              </a:lnSpc>
            </a:pPr>
            <a:r>
              <a:rPr lang="vi-VN" sz="1500" dirty="0">
                <a:latin typeface="UTM Avo" panose="02040603050506020204" pitchFamily="18" charset="0"/>
              </a:rPr>
              <a:t>     a. vùng dậy		b. muốn đến sớm nhất lớp</a:t>
            </a:r>
          </a:p>
          <a:p>
            <a:pPr algn="just">
              <a:lnSpc>
                <a:spcPct val="150000"/>
              </a:lnSpc>
            </a:pPr>
            <a:r>
              <a:rPr lang="vi-VN" sz="1500" dirty="0">
                <a:latin typeface="UTM Avo" panose="02040603050506020204" pitchFamily="18" charset="0"/>
              </a:rPr>
              <a:t>     c. chuẩn bị rất nhanh	d. thấy mình lớn bổng lên</a:t>
            </a:r>
          </a:p>
        </p:txBody>
      </p:sp>
      <p:sp>
        <p:nvSpPr>
          <p:cNvPr id="7" name="TextBox 6">
            <a:extLst>
              <a:ext uri="{FF2B5EF4-FFF2-40B4-BE49-F238E27FC236}">
                <a16:creationId xmlns="" xmlns:a16="http://schemas.microsoft.com/office/drawing/2014/main" id="{16C88818-C0C0-400F-98A9-FC392E078C62}"/>
              </a:ext>
            </a:extLst>
          </p:cNvPr>
          <p:cNvSpPr txBox="1"/>
          <p:nvPr/>
        </p:nvSpPr>
        <p:spPr>
          <a:xfrm>
            <a:off x="369087" y="3133340"/>
            <a:ext cx="611982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Bạn ấy có thực hiện được mong muốn đến sớm nhất lớp không? Vì sao?</a:t>
            </a:r>
          </a:p>
        </p:txBody>
      </p:sp>
      <p:sp>
        <p:nvSpPr>
          <p:cNvPr id="11" name="TextBox 10">
            <a:extLst>
              <a:ext uri="{FF2B5EF4-FFF2-40B4-BE49-F238E27FC236}">
                <a16:creationId xmlns="" xmlns:a16="http://schemas.microsoft.com/office/drawing/2014/main" id="{F3700BE8-37E7-464C-9E38-7AD2A3E286EA}"/>
              </a:ext>
            </a:extLst>
          </p:cNvPr>
          <p:cNvSpPr txBox="1"/>
          <p:nvPr/>
        </p:nvSpPr>
        <p:spPr>
          <a:xfrm>
            <a:off x="369087" y="3825838"/>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Bạn ấy không thực hiện được mong </a:t>
            </a:r>
            <a:r>
              <a:rPr lang="vi-VN" sz="1500">
                <a:solidFill>
                  <a:schemeClr val="accent6">
                    <a:lumMod val="75000"/>
                  </a:schemeClr>
                </a:solidFill>
                <a:latin typeface="UTM Avo" panose="02040603050506020204" pitchFamily="18" charset="0"/>
              </a:rPr>
              <a:t>muốn đó </a:t>
            </a:r>
            <a:r>
              <a:rPr lang="vi-VN" sz="1500" dirty="0">
                <a:solidFill>
                  <a:schemeClr val="accent6">
                    <a:lumMod val="75000"/>
                  </a:schemeClr>
                </a:solidFill>
                <a:latin typeface="UTM Avo" panose="02040603050506020204" pitchFamily="18" charset="0"/>
              </a:rPr>
              <a:t>vì các bạn khác cũng muốn đến sớm và nhiều bạn đã đến trước bạn ấy.</a:t>
            </a:r>
          </a:p>
        </p:txBody>
      </p:sp>
      <p:sp>
        <p:nvSpPr>
          <p:cNvPr id="2" name="Oval 1">
            <a:extLst>
              <a:ext uri="{FF2B5EF4-FFF2-40B4-BE49-F238E27FC236}">
                <a16:creationId xmlns="" xmlns:a16="http://schemas.microsoft.com/office/drawing/2014/main" id="{D13CEEAA-25E8-41D8-8576-F3C2DDD7E4D7}"/>
              </a:ext>
            </a:extLst>
          </p:cNvPr>
          <p:cNvSpPr/>
          <p:nvPr/>
        </p:nvSpPr>
        <p:spPr>
          <a:xfrm>
            <a:off x="513019" y="2456918"/>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 xmlns:a16="http://schemas.microsoft.com/office/drawing/2014/main" id="{17D1DA9B-4311-4AD9-9933-089EFFBE626B}"/>
              </a:ext>
            </a:extLst>
          </p:cNvPr>
          <p:cNvSpPr/>
          <p:nvPr/>
        </p:nvSpPr>
        <p:spPr>
          <a:xfrm>
            <a:off x="492237" y="2823948"/>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 xmlns:a16="http://schemas.microsoft.com/office/drawing/2014/main" id="{D8E3C35F-8F3E-461A-89BA-DB30B594D609}"/>
              </a:ext>
            </a:extLst>
          </p:cNvPr>
          <p:cNvSpPr/>
          <p:nvPr/>
        </p:nvSpPr>
        <p:spPr>
          <a:xfrm>
            <a:off x="3037045" y="2477700"/>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2" grpId="0" animBg="1"/>
      <p:bldP spid="12"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2056</TotalTime>
  <Words>1570</Words>
  <Application>Microsoft Office PowerPoint</Application>
  <PresentationFormat>Custom</PresentationFormat>
  <Paragraphs>116</Paragraphs>
  <Slides>24</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UTM Cookies</vt:lpstr>
      <vt:lpstr>Wingdings</vt:lpstr>
      <vt:lpstr>Times New Roman</vt:lpstr>
      <vt:lpstr>Arial</vt:lpstr>
      <vt:lpstr>HP001 4 hàng</vt:lpstr>
      <vt:lpstr>UTM Avo</vt:lpstr>
      <vt:lpstr>Kalam</vt:lpstr>
      <vt:lpstr>HP001</vt:lpstr>
      <vt:lpstr>Montserrat</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Mai</cp:lastModifiedBy>
  <cp:revision>95</cp:revision>
  <dcterms:modified xsi:type="dcterms:W3CDTF">2021-09-07T00:54:24Z</dcterms:modified>
</cp:coreProperties>
</file>