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1" r:id="rId3"/>
    <p:sldMasterId id="2147483711" r:id="rId4"/>
    <p:sldMasterId id="2147483721" r:id="rId5"/>
    <p:sldMasterId id="2147483731" r:id="rId6"/>
  </p:sldMasterIdLst>
  <p:sldIdLst>
    <p:sldId id="256" r:id="rId7"/>
    <p:sldId id="288" r:id="rId8"/>
    <p:sldId id="257" r:id="rId9"/>
    <p:sldId id="262" r:id="rId10"/>
    <p:sldId id="258" r:id="rId11"/>
    <p:sldId id="264" r:id="rId12"/>
    <p:sldId id="281" r:id="rId13"/>
    <p:sldId id="266" r:id="rId14"/>
    <p:sldId id="282" r:id="rId15"/>
    <p:sldId id="259" r:id="rId16"/>
    <p:sldId id="267" r:id="rId17"/>
    <p:sldId id="283" r:id="rId18"/>
    <p:sldId id="268" r:id="rId19"/>
    <p:sldId id="276" r:id="rId20"/>
    <p:sldId id="284" r:id="rId21"/>
    <p:sldId id="271" r:id="rId22"/>
    <p:sldId id="272" r:id="rId23"/>
    <p:sldId id="285" r:id="rId24"/>
    <p:sldId id="273" r:id="rId25"/>
    <p:sldId id="274" r:id="rId26"/>
    <p:sldId id="286" r:id="rId27"/>
    <p:sldId id="277" r:id="rId28"/>
    <p:sldId id="278" r:id="rId29"/>
    <p:sldId id="279" r:id="rId30"/>
    <p:sldId id="287" r:id="rId31"/>
    <p:sldId id="280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213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952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4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78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552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975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2733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516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527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195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8789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960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128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15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893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9953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801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027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048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9686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294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63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991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63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8693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388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607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307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622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88970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849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7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1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684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570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455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998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178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017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199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5981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34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44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266073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702538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6251866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2645522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3735496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F5AF5A5-7BBA-4D3C-BAC6-AA658E556633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 –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 –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 –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355C139-3577-4525-B9C8-BC5A2AF80050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E3375DDE-FFEA-4277-B294-6F49F67C9002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ECBB1D9D-E835-4CF7-93AC-653284A97D7F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D3A75167-82BD-4A09-AE81-AF3003596EA3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B8A7A5E-D934-4A73-93FE-6B9F42013530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1614A55-B470-4966-B871-C7E616604CB3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7D4E2CE-D95D-43A3-A3B1-B8FA04CADD3F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03285-EBFE-46BE-B42D-258F1EF832E5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380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Cắm hoa vào lọ thích hợp.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B208D8-5D4B-45FF-A807-99CF6E23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0659" y="2917325"/>
            <a:ext cx="5252885" cy="317866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E20EFF1-AA27-4EB4-A2E4-3D54EE602A01}"/>
              </a:ext>
            </a:extLst>
          </p:cNvPr>
          <p:cNvGrpSpPr/>
          <p:nvPr/>
        </p:nvGrpSpPr>
        <p:grpSpPr>
          <a:xfrm>
            <a:off x="7027427" y="3635968"/>
            <a:ext cx="677631" cy="639019"/>
            <a:chOff x="7027427" y="3635968"/>
            <a:chExt cx="677631" cy="639019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8C02C958-EAC8-4366-900E-42157BD6F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 flipH="1">
              <a:off x="7027427" y="3635968"/>
              <a:ext cx="677631" cy="6390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B0DBF1A-AEC7-4A05-A31D-C6CCE99E4C6C}"/>
                </a:ext>
              </a:extLst>
            </p:cNvPr>
            <p:cNvSpPr txBox="1"/>
            <p:nvPr/>
          </p:nvSpPr>
          <p:spPr>
            <a:xfrm>
              <a:off x="7102387" y="381332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48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6E14FDE-54EC-44CA-B94A-14C90F1D78B5}"/>
              </a:ext>
            </a:extLst>
          </p:cNvPr>
          <p:cNvGrpSpPr/>
          <p:nvPr/>
        </p:nvGrpSpPr>
        <p:grpSpPr>
          <a:xfrm>
            <a:off x="6126902" y="3752007"/>
            <a:ext cx="685028" cy="665135"/>
            <a:chOff x="6126902" y="3752007"/>
            <a:chExt cx="685028" cy="6651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430817B-F595-4BE3-A6A6-5EAD01DE8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24832"/>
            <a:stretch/>
          </p:blipFill>
          <p:spPr>
            <a:xfrm>
              <a:off x="6126902" y="3752007"/>
              <a:ext cx="685028" cy="64599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7FFE0999-E742-44AD-9637-19B1CBE46139}"/>
                </a:ext>
              </a:extLst>
            </p:cNvPr>
            <p:cNvSpPr txBox="1"/>
            <p:nvPr/>
          </p:nvSpPr>
          <p:spPr>
            <a:xfrm>
              <a:off x="6190610" y="395547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ln>
                    <a:solidFill>
                      <a:schemeClr val="bg1"/>
                    </a:solidFill>
                  </a:ln>
                </a:rPr>
                <a:t>39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AC9CD72-99AD-41E2-9CB1-77E0DBE5754D}"/>
              </a:ext>
            </a:extLst>
          </p:cNvPr>
          <p:cNvSpPr/>
          <p:nvPr/>
        </p:nvSpPr>
        <p:spPr>
          <a:xfrm>
            <a:off x="1519075" y="373916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7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69EDCBC-B9AA-4F75-BB77-E0FA4F8E35C3}"/>
              </a:ext>
            </a:extLst>
          </p:cNvPr>
          <p:cNvSpPr txBox="1"/>
          <p:nvPr/>
        </p:nvSpPr>
        <p:spPr>
          <a:xfrm>
            <a:off x="2982164" y="38466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02FA213-5A06-4D42-A3E0-B35E3CDCD0DB}"/>
              </a:ext>
            </a:extLst>
          </p:cNvPr>
          <p:cNvSpPr/>
          <p:nvPr/>
        </p:nvSpPr>
        <p:spPr>
          <a:xfrm>
            <a:off x="1470868" y="469222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2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92551AF-DA6D-4F3C-9CF3-A45C9598132A}"/>
              </a:ext>
            </a:extLst>
          </p:cNvPr>
          <p:cNvSpPr txBox="1"/>
          <p:nvPr/>
        </p:nvSpPr>
        <p:spPr>
          <a:xfrm>
            <a:off x="2933957" y="47997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ba ngày 23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9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84)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982" y="272075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42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570" y="272075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51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9158" y="2704288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63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1867" y="2704284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86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8895" y="332623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5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8849" y="3310768"/>
            <a:ext cx="54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9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8920" y="331729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7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3866" y="3310767"/>
            <a:ext cx="6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8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046" y="2965538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188" y="2951956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182" y="2953959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4936" y="2957984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47982" y="3785062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3118" y="378159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7608" y="376871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8133" y="3791003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1BEE674-85E2-4378-9CE9-CE3601C1FC0C}"/>
              </a:ext>
            </a:extLst>
          </p:cNvPr>
          <p:cNvSpPr/>
          <p:nvPr/>
        </p:nvSpPr>
        <p:spPr>
          <a:xfrm>
            <a:off x="1028001" y="1308976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54 – 8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6F53F0C-79E0-4E33-91A2-B03BD699969D}"/>
              </a:ext>
            </a:extLst>
          </p:cNvPr>
          <p:cNvSpPr txBox="1"/>
          <p:nvPr/>
        </p:nvSpPr>
        <p:spPr>
          <a:xfrm>
            <a:off x="2491090" y="14164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F9C82EE-3601-482D-81B7-CDD2F4C5ED66}"/>
              </a:ext>
            </a:extLst>
          </p:cNvPr>
          <p:cNvSpPr/>
          <p:nvPr/>
        </p:nvSpPr>
        <p:spPr>
          <a:xfrm>
            <a:off x="1028001" y="2072015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22 + 24 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FEF306E-43CD-4F09-AA50-62E5B8A7BC7C}"/>
              </a:ext>
            </a:extLst>
          </p:cNvPr>
          <p:cNvSpPr txBox="1"/>
          <p:nvPr/>
        </p:nvSpPr>
        <p:spPr>
          <a:xfrm>
            <a:off x="2647976" y="217953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C223595-742C-43E5-8BF4-4EF9E63909B5}"/>
              </a:ext>
            </a:extLst>
          </p:cNvPr>
          <p:cNvSpPr/>
          <p:nvPr/>
        </p:nvSpPr>
        <p:spPr>
          <a:xfrm>
            <a:off x="1028001" y="2801597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9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90A633-669D-4FA8-8A71-42CB50295685}"/>
              </a:ext>
            </a:extLst>
          </p:cNvPr>
          <p:cNvSpPr txBox="1"/>
          <p:nvPr/>
        </p:nvSpPr>
        <p:spPr>
          <a:xfrm>
            <a:off x="2491090" y="29091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B631736E-694B-422F-8ACA-7540ED481F2F}"/>
              </a:ext>
            </a:extLst>
          </p:cNvPr>
          <p:cNvSpPr/>
          <p:nvPr/>
        </p:nvSpPr>
        <p:spPr>
          <a:xfrm>
            <a:off x="1028001" y="3531179"/>
            <a:ext cx="2400016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+ 16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979EA58-5F62-49C7-81F6-B97444CE722C}"/>
              </a:ext>
            </a:extLst>
          </p:cNvPr>
          <p:cNvSpPr txBox="1"/>
          <p:nvPr/>
        </p:nvSpPr>
        <p:spPr>
          <a:xfrm>
            <a:off x="2658769" y="363869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7317D60D-1EF7-4448-8A54-DA7CF7279E16}"/>
              </a:ext>
            </a:extLst>
          </p:cNvPr>
          <p:cNvSpPr/>
          <p:nvPr/>
        </p:nvSpPr>
        <p:spPr>
          <a:xfrm>
            <a:off x="1028001" y="4260761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4 =     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DE5509E-BCAA-4A80-AE15-4B2844BBEDDA}"/>
              </a:ext>
            </a:extLst>
          </p:cNvPr>
          <p:cNvSpPr txBox="1"/>
          <p:nvPr/>
        </p:nvSpPr>
        <p:spPr>
          <a:xfrm>
            <a:off x="2491090" y="43682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6CA46F-2BF5-4E4B-8A2F-5EA98ACB67C0}"/>
              </a:ext>
            </a:extLst>
          </p:cNvPr>
          <p:cNvSpPr/>
          <p:nvPr/>
        </p:nvSpPr>
        <p:spPr>
          <a:xfrm>
            <a:off x="1028001" y="4990343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73 – 7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436D82E-E490-4E81-BCA8-2794C76B2714}"/>
              </a:ext>
            </a:extLst>
          </p:cNvPr>
          <p:cNvSpPr txBox="1"/>
          <p:nvPr/>
        </p:nvSpPr>
        <p:spPr>
          <a:xfrm>
            <a:off x="2491090" y="50978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2C7B3939-CA41-4F45-BBCB-1727DDD05C5C}"/>
              </a:ext>
            </a:extLst>
          </p:cNvPr>
          <p:cNvSpPr/>
          <p:nvPr/>
        </p:nvSpPr>
        <p:spPr>
          <a:xfrm>
            <a:off x="1028001" y="571992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65 – 8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1EAF94-C2B0-4153-982F-7529C41DC06A}"/>
              </a:ext>
            </a:extLst>
          </p:cNvPr>
          <p:cNvSpPr txBox="1"/>
          <p:nvPr/>
        </p:nvSpPr>
        <p:spPr>
          <a:xfrm>
            <a:off x="2491090" y="58274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57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xmlns="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xmlns="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xmlns="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xmlns="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xmlns="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xmlns="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xmlns="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316453" y="1507211"/>
            <a:ext cx="2882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vườn có 30 cây hoa hồng và hoa cúc. Mi đếm được có 9 cây hoa cúc. Hỏi trong vườn có bao nhiêu cây hoa hồng?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4544631" y="40766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2401670" y="4599875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Trong vườn có số cây hoa hồng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2902386" y="512309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– 9 = 21 (cây)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3981537" y="563244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21 cây hoa hồng.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37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4 ( trang 85)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9028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1937" y="1502842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Trong vườn có số cây hoa hồng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9011" y="2119575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30  …… 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9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=……….(cây)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4028" y="270702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 :….cây hoa hồng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7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xmlns="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1008615-3DDE-45ED-8FB5-004843827F00}"/>
              </a:ext>
            </a:extLst>
          </p:cNvPr>
          <p:cNvGrpSpPr/>
          <p:nvPr/>
        </p:nvGrpSpPr>
        <p:grpSpPr>
          <a:xfrm>
            <a:off x="3792293" y="533467"/>
            <a:ext cx="7415673" cy="658838"/>
            <a:chOff x="1824226" y="3918823"/>
            <a:chExt cx="7415673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9F6A306A-0845-4290-AFDC-471602B8B4B3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 – 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0BC330-29F7-42EF-B715-69523312A47A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 –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FAD7033-1587-4622-BB21-1338AB10E173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 – 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FB0A4854-C656-45CD-8974-02ACB0A481FD}"/>
              </a:ext>
            </a:extLst>
          </p:cNvPr>
          <p:cNvGrpSpPr/>
          <p:nvPr/>
        </p:nvGrpSpPr>
        <p:grpSpPr>
          <a:xfrm>
            <a:off x="3891840" y="1036110"/>
            <a:ext cx="837249" cy="1312215"/>
            <a:chOff x="1933616" y="4498692"/>
            <a:chExt cx="837249" cy="131221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AB2F2EB-8A08-4AA9-837F-28C23024441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7C480A49-8319-4CEE-9A39-C8CAA0611C9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021C109-DEFC-4B1A-A740-1E9038B4E3A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BAAA9156-2525-44FF-8F09-B888EEFB231C}"/>
              </a:ext>
            </a:extLst>
          </p:cNvPr>
          <p:cNvGrpSpPr/>
          <p:nvPr/>
        </p:nvGrpSpPr>
        <p:grpSpPr>
          <a:xfrm>
            <a:off x="5974681" y="1029060"/>
            <a:ext cx="837249" cy="1312215"/>
            <a:chOff x="1933616" y="4498692"/>
            <a:chExt cx="837249" cy="1312215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B769E98-D30D-4891-BD39-991F41D07ED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38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AEA0BC6-B2A4-4BAC-80E2-F10E2091DD3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42D921EE-1EC9-4A54-9864-E01C375EA41C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187A8659-E57A-4702-B7C5-ACC9261384D0}"/>
              </a:ext>
            </a:extLst>
          </p:cNvPr>
          <p:cNvGrpSpPr/>
          <p:nvPr/>
        </p:nvGrpSpPr>
        <p:grpSpPr>
          <a:xfrm>
            <a:off x="8057522" y="1036110"/>
            <a:ext cx="837249" cy="1312215"/>
            <a:chOff x="1933616" y="4498692"/>
            <a:chExt cx="837249" cy="131221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7A0EE55-03FA-4B03-A979-FEFF00A1F80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145F0A8-4FBA-4D56-8DCD-B8E57839A85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198EC392-679F-4AC3-9073-08E2E3C5BCB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15CBB36-B986-4BC7-A160-B0FBFBC85CB5}"/>
              </a:ext>
            </a:extLst>
          </p:cNvPr>
          <p:cNvGrpSpPr/>
          <p:nvPr/>
        </p:nvGrpSpPr>
        <p:grpSpPr>
          <a:xfrm>
            <a:off x="10140363" y="1029060"/>
            <a:ext cx="837249" cy="1312215"/>
            <a:chOff x="1933616" y="4498692"/>
            <a:chExt cx="837249" cy="1312215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1D7DB93-702E-44E0-B1E6-F27AAC5CA80F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39DEA75E-17BE-4146-8A60-540422BA03A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E9A70AB3-94AF-4CBB-B389-392049CDADB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5C9D9AA-4452-4FE2-A868-69C03BB16AED}"/>
              </a:ext>
            </a:extLst>
          </p:cNvPr>
          <p:cNvSpPr txBox="1"/>
          <p:nvPr/>
        </p:nvSpPr>
        <p:spPr>
          <a:xfrm>
            <a:off x="4089170" y="23772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72ADBAA-C6AE-47F6-862B-9D9EFD0E9D7B}"/>
              </a:ext>
            </a:extLst>
          </p:cNvPr>
          <p:cNvSpPr txBox="1"/>
          <p:nvPr/>
        </p:nvSpPr>
        <p:spPr>
          <a:xfrm>
            <a:off x="6172011" y="23463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6DF5F63-51BB-40D4-B5BA-7ECC5DE29FFB}"/>
              </a:ext>
            </a:extLst>
          </p:cNvPr>
          <p:cNvSpPr txBox="1"/>
          <p:nvPr/>
        </p:nvSpPr>
        <p:spPr>
          <a:xfrm>
            <a:off x="8281356" y="2377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F5562BA-3867-4CFC-8F41-7CBBAE0A63C3}"/>
              </a:ext>
            </a:extLst>
          </p:cNvPr>
          <p:cNvSpPr txBox="1"/>
          <p:nvPr/>
        </p:nvSpPr>
        <p:spPr>
          <a:xfrm>
            <a:off x="10337693" y="23772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7B478DFE-6805-4051-B36E-BB2085096E12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04EF3C0D-1EAC-4AD2-9068-D720A5BD457D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93FE4D5D-A037-42CC-A138-4DC91CD05E66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xmlns="" id="{A0E652EA-14BD-46F1-BD21-49A920D0E8D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98C4F5DD-AA59-4CDC-BDD5-4FB55D9AA0A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846A03B7-B7BA-4684-AD9F-8FF161A720D9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469E3F8-C6F8-4B73-BFE9-0FDA7787942E}"/>
              </a:ext>
            </a:extLst>
          </p:cNvPr>
          <p:cNvGrpSpPr/>
          <p:nvPr/>
        </p:nvGrpSpPr>
        <p:grpSpPr>
          <a:xfrm>
            <a:off x="2779756" y="3606824"/>
            <a:ext cx="6206593" cy="2131358"/>
            <a:chOff x="2779756" y="3606824"/>
            <a:chExt cx="6206593" cy="2131358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FC279AA-00AF-4C38-A855-3D5289E49DE2}"/>
                </a:ext>
              </a:extLst>
            </p:cNvPr>
            <p:cNvSpPr txBox="1"/>
            <p:nvPr/>
          </p:nvSpPr>
          <p:spPr>
            <a:xfrm>
              <a:off x="2779756" y="391206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8CEF8EA6-801A-4893-905E-581C035DC645}"/>
                </a:ext>
              </a:extLst>
            </p:cNvPr>
            <p:cNvSpPr/>
            <p:nvPr/>
          </p:nvSpPr>
          <p:spPr>
            <a:xfrm>
              <a:off x="3603912" y="3758343"/>
              <a:ext cx="758382" cy="758382"/>
            </a:xfrm>
            <a:prstGeom prst="roundRect">
              <a:avLst/>
            </a:prstGeom>
            <a:solidFill>
              <a:srgbClr val="CAE8F8"/>
            </a:solidFill>
            <a:ln>
              <a:solidFill>
                <a:srgbClr val="CAE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xmlns="" id="{0332B1FF-8B95-4636-A2C4-095B5A55DFEC}"/>
                </a:ext>
              </a:extLst>
            </p:cNvPr>
            <p:cNvSpPr/>
            <p:nvPr/>
          </p:nvSpPr>
          <p:spPr>
            <a:xfrm>
              <a:off x="5915308" y="37583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345B65A-B062-4823-8D10-9533081A6F0E}"/>
                </a:ext>
              </a:extLst>
            </p:cNvPr>
            <p:cNvSpPr/>
            <p:nvPr/>
          </p:nvSpPr>
          <p:spPr>
            <a:xfrm>
              <a:off x="8240363" y="37583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FAEDA618-6EF5-453D-9376-BA161C85ADB2}"/>
                </a:ext>
              </a:extLst>
            </p:cNvPr>
            <p:cNvCxnSpPr>
              <a:stCxn id="3" idx="3"/>
              <a:endCxn id="6" idx="1"/>
            </p:cNvCxnSpPr>
            <p:nvPr/>
          </p:nvCxnSpPr>
          <p:spPr>
            <a:xfrm flipV="1">
              <a:off x="4362294" y="4137530"/>
              <a:ext cx="1772944" cy="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375F103-9E1E-40DA-8185-2964362761F1}"/>
                </a:ext>
              </a:extLst>
            </p:cNvPr>
            <p:cNvCxnSpPr>
              <a:stCxn id="6" idx="5"/>
              <a:endCxn id="7" idx="2"/>
            </p:cNvCxnSpPr>
            <p:nvPr/>
          </p:nvCxnSpPr>
          <p:spPr>
            <a:xfrm>
              <a:off x="6575097" y="4137530"/>
              <a:ext cx="166526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0630108-7963-47FF-9370-6D634BFD3195}"/>
                </a:ext>
              </a:extLst>
            </p:cNvPr>
            <p:cNvSpPr txBox="1"/>
            <p:nvPr/>
          </p:nvSpPr>
          <p:spPr>
            <a:xfrm>
              <a:off x="4780463" y="360682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AE5CCE9F-EAD8-49E9-9AD1-33E15B0D031D}"/>
                </a:ext>
              </a:extLst>
            </p:cNvPr>
            <p:cNvSpPr txBox="1"/>
            <p:nvPr/>
          </p:nvSpPr>
          <p:spPr>
            <a:xfrm>
              <a:off x="7039689" y="360682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A6751FDC-297B-482B-89D4-11E8D355743D}"/>
                </a:ext>
              </a:extLst>
            </p:cNvPr>
            <p:cNvSpPr txBox="1"/>
            <p:nvPr/>
          </p:nvSpPr>
          <p:spPr>
            <a:xfrm>
              <a:off x="2779756" y="5154910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xmlns="" id="{4976C462-135B-4C4D-B9A9-334101732397}"/>
                </a:ext>
              </a:extLst>
            </p:cNvPr>
            <p:cNvSpPr/>
            <p:nvPr/>
          </p:nvSpPr>
          <p:spPr>
            <a:xfrm>
              <a:off x="3482576" y="4979800"/>
              <a:ext cx="879718" cy="758382"/>
            </a:xfrm>
            <a:prstGeom prst="triangle">
              <a:avLst/>
            </a:prstGeom>
            <a:solidFill>
              <a:srgbClr val="D2C3E0"/>
            </a:solidFill>
            <a:ln>
              <a:solidFill>
                <a:srgbClr val="D2C3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xmlns="" id="{7E0A540A-7446-4533-93A1-11C2CD4DF4C7}"/>
                </a:ext>
              </a:extLst>
            </p:cNvPr>
            <p:cNvSpPr/>
            <p:nvPr/>
          </p:nvSpPr>
          <p:spPr>
            <a:xfrm>
              <a:off x="5975976" y="4979800"/>
              <a:ext cx="758382" cy="758382"/>
            </a:xfrm>
            <a:prstGeom prst="roundRect">
              <a:avLst/>
            </a:prstGeom>
            <a:solidFill>
              <a:srgbClr val="D8E8BA"/>
            </a:solidFill>
            <a:ln>
              <a:solidFill>
                <a:srgbClr val="D8E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4120E85E-0B9A-44AB-A4DC-A7887E44EF50}"/>
                </a:ext>
              </a:extLst>
            </p:cNvPr>
            <p:cNvSpPr/>
            <p:nvPr/>
          </p:nvSpPr>
          <p:spPr>
            <a:xfrm>
              <a:off x="8240363" y="4979800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D950E69-4064-4AF6-A117-EF22209E21A8}"/>
                </a:ext>
              </a:extLst>
            </p:cNvPr>
            <p:cNvCxnSpPr>
              <a:stCxn id="90" idx="5"/>
              <a:endCxn id="91" idx="1"/>
            </p:cNvCxnSpPr>
            <p:nvPr/>
          </p:nvCxnSpPr>
          <p:spPr>
            <a:xfrm>
              <a:off x="4142365" y="5358991"/>
              <a:ext cx="18336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003061B5-C994-453D-B7E6-C70152F4E369}"/>
                </a:ext>
              </a:extLst>
            </p:cNvPr>
            <p:cNvCxnSpPr>
              <a:stCxn id="91" idx="3"/>
              <a:endCxn id="92" idx="2"/>
            </p:cNvCxnSpPr>
            <p:nvPr/>
          </p:nvCxnSpPr>
          <p:spPr>
            <a:xfrm>
              <a:off x="6734358" y="5358991"/>
              <a:ext cx="15060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BFE4159-16B3-4822-8F32-663C87526E79}"/>
                </a:ext>
              </a:extLst>
            </p:cNvPr>
            <p:cNvSpPr txBox="1"/>
            <p:nvPr/>
          </p:nvSpPr>
          <p:spPr>
            <a:xfrm>
              <a:off x="3629726" y="521496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86D6BE51-BEAD-4042-954E-500E136B15FD}"/>
                </a:ext>
              </a:extLst>
            </p:cNvPr>
            <p:cNvSpPr txBox="1"/>
            <p:nvPr/>
          </p:nvSpPr>
          <p:spPr>
            <a:xfrm>
              <a:off x="4785271" y="4862522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 8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58EB81EB-F866-4EA8-8EE7-D7E7955B70C7}"/>
                </a:ext>
              </a:extLst>
            </p:cNvPr>
            <p:cNvSpPr txBox="1"/>
            <p:nvPr/>
          </p:nvSpPr>
          <p:spPr>
            <a:xfrm>
              <a:off x="7030071" y="4863999"/>
              <a:ext cx="8947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+ 38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3384B86-BAD9-4BF5-95E0-9C03A347589F}"/>
              </a:ext>
            </a:extLst>
          </p:cNvPr>
          <p:cNvGrpSpPr/>
          <p:nvPr/>
        </p:nvGrpSpPr>
        <p:grpSpPr>
          <a:xfrm>
            <a:off x="5913942" y="3756943"/>
            <a:ext cx="879718" cy="810328"/>
            <a:chOff x="6067708" y="3910739"/>
            <a:chExt cx="879718" cy="810328"/>
          </a:xfrm>
        </p:grpSpPr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xmlns="" id="{ED9E8218-5C4B-4AA7-B033-CCC45F49AC0C}"/>
                </a:ext>
              </a:extLst>
            </p:cNvPr>
            <p:cNvSpPr/>
            <p:nvPr/>
          </p:nvSpPr>
          <p:spPr>
            <a:xfrm>
              <a:off x="6067708" y="3910739"/>
              <a:ext cx="879718" cy="758382"/>
            </a:xfrm>
            <a:prstGeom prst="triangle">
              <a:avLst/>
            </a:prstGeom>
            <a:solidFill>
              <a:srgbClr val="FFD863"/>
            </a:solidFill>
            <a:ln>
              <a:solidFill>
                <a:srgbClr val="FFD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B5AEB2CF-3863-4D82-BC5F-B768D6599796}"/>
                </a:ext>
              </a:extLst>
            </p:cNvPr>
            <p:cNvSpPr txBox="1"/>
            <p:nvPr/>
          </p:nvSpPr>
          <p:spPr>
            <a:xfrm>
              <a:off x="6214858" y="419784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79B929C-E423-4F5C-9AED-FC47F96AACC1}"/>
              </a:ext>
            </a:extLst>
          </p:cNvPr>
          <p:cNvGrpSpPr/>
          <p:nvPr/>
        </p:nvGrpSpPr>
        <p:grpSpPr>
          <a:xfrm>
            <a:off x="8240363" y="3758339"/>
            <a:ext cx="745986" cy="758382"/>
            <a:chOff x="8392763" y="3910739"/>
            <a:chExt cx="745986" cy="758382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C3259811-8B05-44F3-91B7-62CEEB5E2595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B495B32E-34FA-48D1-A63C-EF9F719A2330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55</a:t>
              </a:r>
            </a:p>
          </p:txBody>
        </p:sp>
      </p:grp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19DBFD3F-6EA7-4010-A4C3-DD1BE81D145B}"/>
              </a:ext>
            </a:extLst>
          </p:cNvPr>
          <p:cNvSpPr/>
          <p:nvPr/>
        </p:nvSpPr>
        <p:spPr>
          <a:xfrm>
            <a:off x="5975976" y="4981821"/>
            <a:ext cx="758382" cy="758382"/>
          </a:xfrm>
          <a:prstGeom prst="roundRect">
            <a:avLst/>
          </a:prstGeom>
          <a:solidFill>
            <a:srgbClr val="D8E8BA"/>
          </a:solidFill>
          <a:ln>
            <a:solidFill>
              <a:srgbClr val="D8E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27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469236F6-405F-4B6A-A2A4-12848F6F34A4}"/>
              </a:ext>
            </a:extLst>
          </p:cNvPr>
          <p:cNvGrpSpPr/>
          <p:nvPr/>
        </p:nvGrpSpPr>
        <p:grpSpPr>
          <a:xfrm>
            <a:off x="8228322" y="4979800"/>
            <a:ext cx="745986" cy="758382"/>
            <a:chOff x="8392763" y="3910739"/>
            <a:chExt cx="745986" cy="758382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62DE537F-92C2-4F17-8AB3-0011366039A2}"/>
                </a:ext>
              </a:extLst>
            </p:cNvPr>
            <p:cNvSpPr/>
            <p:nvPr/>
          </p:nvSpPr>
          <p:spPr>
            <a:xfrm>
              <a:off x="8392763" y="3910739"/>
              <a:ext cx="745986" cy="758382"/>
            </a:xfrm>
            <a:prstGeom prst="ellipse">
              <a:avLst/>
            </a:prstGeom>
            <a:solidFill>
              <a:srgbClr val="FDC57B"/>
            </a:solidFill>
            <a:ln>
              <a:solidFill>
                <a:srgbClr val="FDC5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5AFA6FB5-78EB-4B9C-82EB-062E76B01416}"/>
                </a:ext>
              </a:extLst>
            </p:cNvPr>
            <p:cNvSpPr txBox="1"/>
            <p:nvPr/>
          </p:nvSpPr>
          <p:spPr>
            <a:xfrm>
              <a:off x="8473047" y="4056333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7" grpId="0"/>
      <p:bldP spid="78" grpId="0"/>
      <p:bldP spid="79" grpId="0"/>
      <p:bldP spid="80" grpId="0"/>
      <p:bldP spid="81" grpId="0" animBg="1"/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tư ngày 24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9" y="152398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4794" y="213968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86)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982" y="272075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63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570" y="272075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38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9158" y="2704288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40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1867" y="2704284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92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8895" y="332623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8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8849" y="3310768"/>
            <a:ext cx="54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9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8920" y="331729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3866" y="3310767"/>
            <a:ext cx="6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046" y="2965538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188" y="2951956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1182" y="2953959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4936" y="2957984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47982" y="3785062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3118" y="378159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7608" y="376871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8133" y="3791003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5568C4-01D6-4A4E-80A0-14BA77FCBE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362" y="225512"/>
            <a:ext cx="4488029" cy="362006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54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mèo nấp sau cánh cửa ghi phép tính có kết quả lớn nhất. Hỏi con mèo nấp sau cánh cửa nào?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xmlns="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26" name="Picture 2" descr="Grey Cat Cartoon HD Stock Images | Shutterstock">
            <a:extLst>
              <a:ext uri="{FF2B5EF4-FFF2-40B4-BE49-F238E27FC236}">
                <a16:creationId xmlns:a16="http://schemas.microsoft.com/office/drawing/2014/main" xmlns="" id="{F0A18F0D-5D58-4F71-B944-558E0BB20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2"/>
          <a:stretch/>
        </p:blipFill>
        <p:spPr bwMode="auto">
          <a:xfrm>
            <a:off x="9077759" y="2768523"/>
            <a:ext cx="875648" cy="7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538C5DC-14A0-4426-9F79-0E065291E44B}"/>
              </a:ext>
            </a:extLst>
          </p:cNvPr>
          <p:cNvGrpSpPr/>
          <p:nvPr/>
        </p:nvGrpSpPr>
        <p:grpSpPr>
          <a:xfrm>
            <a:off x="6873141" y="1523797"/>
            <a:ext cx="807151" cy="662828"/>
            <a:chOff x="1750173" y="2926500"/>
            <a:chExt cx="807151" cy="6628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42849A0-36C9-4CA3-A9DF-D67101BE840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EBDED4D-D29A-447D-8CBE-2F30E81FB9F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F780934-0EE5-4660-A10C-1E89454009CE}"/>
              </a:ext>
            </a:extLst>
          </p:cNvPr>
          <p:cNvGrpSpPr/>
          <p:nvPr/>
        </p:nvGrpSpPr>
        <p:grpSpPr>
          <a:xfrm>
            <a:off x="9306505" y="1523797"/>
            <a:ext cx="807151" cy="662828"/>
            <a:chOff x="1750173" y="2926500"/>
            <a:chExt cx="807151" cy="6628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97D7B06-B619-40F9-92F8-67F84E1ECA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03EA96B-DCAF-432A-B2FD-248192E2D6E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71D18A-CB3B-442A-8E6F-1F3B8F549DEF}"/>
              </a:ext>
            </a:extLst>
          </p:cNvPr>
          <p:cNvGrpSpPr/>
          <p:nvPr/>
        </p:nvGrpSpPr>
        <p:grpSpPr>
          <a:xfrm>
            <a:off x="7984852" y="311015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7BD3525-E804-4D3B-ACFE-97488A2F04B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7952112-64D1-4A62-B76F-62D8DC28B74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17B01B2-7AA0-4F4F-B83D-D4CE21CB16A3}"/>
              </a:ext>
            </a:extLst>
          </p:cNvPr>
          <p:cNvSpPr/>
          <p:nvPr/>
        </p:nvSpPr>
        <p:spPr>
          <a:xfrm>
            <a:off x="820359" y="348881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6FB1F2-962C-4B95-9C9F-BAAE538824B0}"/>
              </a:ext>
            </a:extLst>
          </p:cNvPr>
          <p:cNvSpPr txBox="1"/>
          <p:nvPr/>
        </p:nvSpPr>
        <p:spPr>
          <a:xfrm>
            <a:off x="1257680" y="3488818"/>
            <a:ext cx="4567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Ba ô tô đang che ba số là 10, 20 và 40.</a:t>
            </a:r>
          </a:p>
          <a:p>
            <a:pPr algn="just"/>
            <a:r>
              <a:rPr lang="vi-VN" sz="2400" dirty="0"/>
              <a:t>Hỏi mỗi ô tô đang che số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20B96E-6046-4CA7-A489-5B92D1452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7395" y="3997432"/>
            <a:ext cx="5722067" cy="214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46178C9-1C5C-49BF-9BE0-18871F075B44}"/>
              </a:ext>
            </a:extLst>
          </p:cNvPr>
          <p:cNvGrpSpPr/>
          <p:nvPr/>
        </p:nvGrpSpPr>
        <p:grpSpPr>
          <a:xfrm>
            <a:off x="8980232" y="4434098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D2B045C1-703A-4878-9CCF-F71227FAB9B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417FD56-D795-4D44-99B7-238D221DB0D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89C1637-50D5-4FCA-A652-9476FA0CB0FA}"/>
              </a:ext>
            </a:extLst>
          </p:cNvPr>
          <p:cNvGrpSpPr/>
          <p:nvPr/>
        </p:nvGrpSpPr>
        <p:grpSpPr>
          <a:xfrm>
            <a:off x="6250218" y="5482276"/>
            <a:ext cx="807151" cy="662828"/>
            <a:chOff x="1750173" y="2926500"/>
            <a:chExt cx="807151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AE353BD1-BA93-4F9D-9200-6F837BCD8F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DD248130-FEA2-4C18-A536-7B7CC2D0C2A2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BDA1DFE-24D3-4911-94D1-4F064802A1B3}"/>
              </a:ext>
            </a:extLst>
          </p:cNvPr>
          <p:cNvGrpSpPr/>
          <p:nvPr/>
        </p:nvGrpSpPr>
        <p:grpSpPr>
          <a:xfrm>
            <a:off x="9077759" y="5479022"/>
            <a:ext cx="807151" cy="662828"/>
            <a:chOff x="1750173" y="2926500"/>
            <a:chExt cx="807151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1E1425B-D977-4081-8154-69261F1B54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2CCB9B8-D90B-4B38-8380-E70B1AA2778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hai ngày 22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8" y="1523983"/>
            <a:ext cx="559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Phép trừ (có nhớ) số có hai chữ số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915" y="27063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84)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3740" y="331318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42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207" y="330031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56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3553" y="3296719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60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2020" y="3296715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75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532" y="3892910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8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0212" y="3890318"/>
            <a:ext cx="7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9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9073" y="390972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5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9775" y="3903197"/>
            <a:ext cx="6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046" y="3519334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188" y="353150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1560" y="3535733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4936" y="3537536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73740" y="437749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3118" y="4361146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7608" y="4348266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8133" y="4370558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1047" y="2120989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61695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841375" y="15135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1278697" y="1513513"/>
            <a:ext cx="4957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cân nặng 23kg. Mi nhẹ hơn Mai 5kg. Hỏi Mi cân nặng bao nhiêu ki-lô-gam?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FC77BC-C0D5-4700-BDD1-4E7FCA4764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19" y="1223927"/>
            <a:ext cx="5162550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229922-96DF-403D-91F7-AF7DB597122C}"/>
              </a:ext>
            </a:extLst>
          </p:cNvPr>
          <p:cNvSpPr txBox="1"/>
          <p:nvPr/>
        </p:nvSpPr>
        <p:spPr>
          <a:xfrm>
            <a:off x="2577936" y="292003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F2B01E-F3A5-43CD-BC80-E773F03799B0}"/>
              </a:ext>
            </a:extLst>
          </p:cNvPr>
          <p:cNvSpPr txBox="1"/>
          <p:nvPr/>
        </p:nvSpPr>
        <p:spPr>
          <a:xfrm>
            <a:off x="841375" y="3443252"/>
            <a:ext cx="4957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Mi cân nặng số ki-lô-gam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40E4E7-283D-48EE-9A3A-237AA17DEC21}"/>
              </a:ext>
            </a:extLst>
          </p:cNvPr>
          <p:cNvSpPr txBox="1"/>
          <p:nvPr/>
        </p:nvSpPr>
        <p:spPr>
          <a:xfrm>
            <a:off x="935691" y="39664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23 – 5 = 18 (kg)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FDCF71-8349-43CD-AFEF-6E1CD1A26102}"/>
              </a:ext>
            </a:extLst>
          </p:cNvPr>
          <p:cNvSpPr txBox="1"/>
          <p:nvPr/>
        </p:nvSpPr>
        <p:spPr>
          <a:xfrm>
            <a:off x="2706905" y="4409947"/>
            <a:ext cx="279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18kg.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5 ( trang 86)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9028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806" y="1502842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Mi cân nặng số kg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2939" y="2119575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23  ……  5 =……….(kg)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779" y="2707029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 :….kg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3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512"/>
              </p:ext>
            </p:extLst>
          </p:nvPr>
        </p:nvGraphicFramePr>
        <p:xfrm>
          <a:off x="2967936" y="542386"/>
          <a:ext cx="8271840" cy="1540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640">
                  <a:extLst>
                    <a:ext uri="{9D8B030D-6E8A-4147-A177-3AD203B41FA5}">
                      <a16:colId xmlns:a16="http://schemas.microsoft.com/office/drawing/2014/main" xmlns="" val="382406197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1889727206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47328868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2275450563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678154345"/>
                    </a:ext>
                  </a:extLst>
                </a:gridCol>
                <a:gridCol w="1378640">
                  <a:extLst>
                    <a:ext uri="{9D8B030D-6E8A-4147-A177-3AD203B41FA5}">
                      <a16:colId xmlns:a16="http://schemas.microsoft.com/office/drawing/2014/main" xmlns="" val="3057743884"/>
                    </a:ext>
                  </a:extLst>
                </a:gridCol>
              </a:tblGrid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489972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636457"/>
                  </a:ext>
                </a:extLst>
              </a:tr>
              <a:tr h="51347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  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7B651F-176C-402C-9EE4-5727EC604411}"/>
              </a:ext>
            </a:extLst>
          </p:cNvPr>
          <p:cNvSpPr txBox="1"/>
          <p:nvPr/>
        </p:nvSpPr>
        <p:spPr>
          <a:xfrm>
            <a:off x="61277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92AF4AA-395B-4E7E-A0AD-FEF1ABCD0E3A}"/>
              </a:ext>
            </a:extLst>
          </p:cNvPr>
          <p:cNvSpPr txBox="1"/>
          <p:nvPr/>
        </p:nvSpPr>
        <p:spPr>
          <a:xfrm>
            <a:off x="75374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3A29C-AA82-46FE-8F61-55CAB3130A15}"/>
              </a:ext>
            </a:extLst>
          </p:cNvPr>
          <p:cNvSpPr txBox="1"/>
          <p:nvPr/>
        </p:nvSpPr>
        <p:spPr>
          <a:xfrm>
            <a:off x="89090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E97CFC-5DA9-4C28-930D-5BFA13808A0B}"/>
              </a:ext>
            </a:extLst>
          </p:cNvPr>
          <p:cNvSpPr txBox="1"/>
          <p:nvPr/>
        </p:nvSpPr>
        <p:spPr>
          <a:xfrm>
            <a:off x="10280650" y="1589384"/>
            <a:ext cx="527709" cy="461665"/>
          </a:xfrm>
          <a:prstGeom prst="rect">
            <a:avLst/>
          </a:prstGeom>
          <a:solidFill>
            <a:srgbClr val="FFE9AF"/>
          </a:solidFill>
          <a:ln>
            <a:solidFill>
              <a:srgbClr val="FFE9AF"/>
            </a:solidFill>
          </a:ln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792ECD7-8B1E-4FC5-998A-7239AD4D0855}"/>
              </a:ext>
            </a:extLst>
          </p:cNvPr>
          <p:cNvSpPr/>
          <p:nvPr/>
        </p:nvSpPr>
        <p:spPr>
          <a:xfrm>
            <a:off x="952224" y="275357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F84CCA4-436D-4275-8A21-DEB25DF8DB72}"/>
              </a:ext>
            </a:extLst>
          </p:cNvPr>
          <p:cNvSpPr txBox="1"/>
          <p:nvPr/>
        </p:nvSpPr>
        <p:spPr>
          <a:xfrm>
            <a:off x="1389546" y="2753573"/>
            <a:ext cx="223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chú lùn sẽ ngồi lên chiếc ghế ghi phép tính có kết quả là số trên áo của mình. Tìm ghế cho các chú lùn.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B611F17-EC78-4065-A26D-28D25536AD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2878" y="2158999"/>
            <a:ext cx="7047222" cy="43478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388DF9E-9D11-4217-869F-F322F7E06B3E}"/>
              </a:ext>
            </a:extLst>
          </p:cNvPr>
          <p:cNvGrpSpPr/>
          <p:nvPr/>
        </p:nvGrpSpPr>
        <p:grpSpPr>
          <a:xfrm>
            <a:off x="4650018" y="4450951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3ADCBF72-758C-421E-811B-B2DBA091B24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2DDE866-6075-4C1B-9BF4-28288911E72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824E1EB-7194-42C8-8FAA-DB88C055F02E}"/>
              </a:ext>
            </a:extLst>
          </p:cNvPr>
          <p:cNvGrpSpPr/>
          <p:nvPr/>
        </p:nvGrpSpPr>
        <p:grpSpPr>
          <a:xfrm>
            <a:off x="5288849" y="3499095"/>
            <a:ext cx="807151" cy="662828"/>
            <a:chOff x="1750173" y="2926500"/>
            <a:chExt cx="807151" cy="66282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054C670-D4BD-4852-AECA-F5AC2EF2A55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BD4C068-9673-4BFC-B9B6-E939BC0E768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1371032-7BA4-44F2-A913-43B6BECF75C6}"/>
              </a:ext>
            </a:extLst>
          </p:cNvPr>
          <p:cNvGrpSpPr/>
          <p:nvPr/>
        </p:nvGrpSpPr>
        <p:grpSpPr>
          <a:xfrm>
            <a:off x="6391604" y="2978521"/>
            <a:ext cx="807151" cy="662828"/>
            <a:chOff x="1750173" y="2926500"/>
            <a:chExt cx="807151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86A08838-E578-48BA-B8EF-E5AE720B5C8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F9CC66D-5C73-40EE-A988-E87CF8F24E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1F232C31-62DE-4F48-984E-113967AD92DB}"/>
              </a:ext>
            </a:extLst>
          </p:cNvPr>
          <p:cNvSpPr/>
          <p:nvPr/>
        </p:nvSpPr>
        <p:spPr>
          <a:xfrm>
            <a:off x="5880100" y="4114799"/>
            <a:ext cx="1866900" cy="1685761"/>
          </a:xfrm>
          <a:custGeom>
            <a:avLst/>
            <a:gdLst>
              <a:gd name="connsiteX0" fmla="*/ 1447800 w 1447800"/>
              <a:gd name="connsiteY0" fmla="*/ 1498600 h 1498600"/>
              <a:gd name="connsiteX1" fmla="*/ 558800 w 1447800"/>
              <a:gd name="connsiteY1" fmla="*/ 977900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  <a:gd name="connsiteX0" fmla="*/ 1447800 w 1447800"/>
              <a:gd name="connsiteY0" fmla="*/ 1498600 h 1498600"/>
              <a:gd name="connsiteX1" fmla="*/ 667139 w 1447800"/>
              <a:gd name="connsiteY1" fmla="*/ 904516 h 1498600"/>
              <a:gd name="connsiteX2" fmla="*/ 393700 w 1447800"/>
              <a:gd name="connsiteY2" fmla="*/ 254000 h 1498600"/>
              <a:gd name="connsiteX3" fmla="*/ 0 w 1447800"/>
              <a:gd name="connsiteY3" fmla="*/ 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1498600">
                <a:moveTo>
                  <a:pt x="1447800" y="1498600"/>
                </a:moveTo>
                <a:cubicBezTo>
                  <a:pt x="1091141" y="1341966"/>
                  <a:pt x="842822" y="1111949"/>
                  <a:pt x="667139" y="904516"/>
                </a:cubicBezTo>
                <a:cubicBezTo>
                  <a:pt x="491456" y="697083"/>
                  <a:pt x="486833" y="416983"/>
                  <a:pt x="393700" y="254000"/>
                </a:cubicBezTo>
                <a:cubicBezTo>
                  <a:pt x="300567" y="91017"/>
                  <a:pt x="150283" y="45508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D28FB15-E4B6-4ABA-BD3B-B75EDE4C6CAB}"/>
              </a:ext>
            </a:extLst>
          </p:cNvPr>
          <p:cNvSpPr/>
          <p:nvPr/>
        </p:nvSpPr>
        <p:spPr>
          <a:xfrm>
            <a:off x="5219700" y="5067299"/>
            <a:ext cx="3594100" cy="1123843"/>
          </a:xfrm>
          <a:custGeom>
            <a:avLst/>
            <a:gdLst>
              <a:gd name="connsiteX0" fmla="*/ 3390900 w 3390900"/>
              <a:gd name="connsiteY0" fmla="*/ 1117600 h 1127172"/>
              <a:gd name="connsiteX1" fmla="*/ 1854200 w 3390900"/>
              <a:gd name="connsiteY1" fmla="*/ 990600 h 1127172"/>
              <a:gd name="connsiteX2" fmla="*/ 1079500 w 3390900"/>
              <a:gd name="connsiteY2" fmla="*/ 165100 h 1127172"/>
              <a:gd name="connsiteX3" fmla="*/ 0 w 3390900"/>
              <a:gd name="connsiteY3" fmla="*/ 0 h 1127172"/>
              <a:gd name="connsiteX0" fmla="*/ 3390900 w 3390900"/>
              <a:gd name="connsiteY0" fmla="*/ 1117600 h 1123843"/>
              <a:gd name="connsiteX1" fmla="*/ 1854200 w 3390900"/>
              <a:gd name="connsiteY1" fmla="*/ 990600 h 1123843"/>
              <a:gd name="connsiteX2" fmla="*/ 1013599 w 3390900"/>
              <a:gd name="connsiteY2" fmla="*/ 292100 h 1123843"/>
              <a:gd name="connsiteX3" fmla="*/ 0 w 3390900"/>
              <a:gd name="connsiteY3" fmla="*/ 0 h 11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123843">
                <a:moveTo>
                  <a:pt x="3390900" y="1117600"/>
                </a:moveTo>
                <a:cubicBezTo>
                  <a:pt x="2815166" y="1133475"/>
                  <a:pt x="2250417" y="1128183"/>
                  <a:pt x="1854200" y="990600"/>
                </a:cubicBezTo>
                <a:cubicBezTo>
                  <a:pt x="1457983" y="853017"/>
                  <a:pt x="1322632" y="457200"/>
                  <a:pt x="1013599" y="292100"/>
                </a:cubicBezTo>
                <a:cubicBezTo>
                  <a:pt x="704566" y="127000"/>
                  <a:pt x="385233" y="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BAA467CE-189B-4777-9300-34605F1071FA}"/>
              </a:ext>
            </a:extLst>
          </p:cNvPr>
          <p:cNvSpPr/>
          <p:nvPr/>
        </p:nvSpPr>
        <p:spPr>
          <a:xfrm>
            <a:off x="6471490" y="3657600"/>
            <a:ext cx="3594099" cy="1902332"/>
          </a:xfrm>
          <a:custGeom>
            <a:avLst/>
            <a:gdLst>
              <a:gd name="connsiteX0" fmla="*/ 3531621 w 3531621"/>
              <a:gd name="connsiteY0" fmla="*/ 1866900 h 1866900"/>
              <a:gd name="connsiteX1" fmla="*/ 2871221 w 3531621"/>
              <a:gd name="connsiteY1" fmla="*/ 1066800 h 1866900"/>
              <a:gd name="connsiteX2" fmla="*/ 1220221 w 3531621"/>
              <a:gd name="connsiteY2" fmla="*/ 723900 h 1866900"/>
              <a:gd name="connsiteX3" fmla="*/ 89921 w 3531621"/>
              <a:gd name="connsiteY3" fmla="*/ 698500 h 1866900"/>
              <a:gd name="connsiteX4" fmla="*/ 153421 w 3531621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1136654 w 3448054"/>
              <a:gd name="connsiteY2" fmla="*/ 7239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48054 w 3448054"/>
              <a:gd name="connsiteY0" fmla="*/ 1866900 h 1866900"/>
              <a:gd name="connsiteX1" fmla="*/ 2787654 w 3448054"/>
              <a:gd name="connsiteY1" fmla="*/ 1066800 h 1866900"/>
              <a:gd name="connsiteX2" fmla="*/ 819154 w 3448054"/>
              <a:gd name="connsiteY2" fmla="*/ 749300 h 1866900"/>
              <a:gd name="connsiteX3" fmla="*/ 165104 w 3448054"/>
              <a:gd name="connsiteY3" fmla="*/ 508000 h 1866900"/>
              <a:gd name="connsiteX4" fmla="*/ 69854 w 3448054"/>
              <a:gd name="connsiteY4" fmla="*/ 0 h 1866900"/>
              <a:gd name="connsiteX0" fmla="*/ 3459910 w 3459910"/>
              <a:gd name="connsiteY0" fmla="*/ 1866900 h 1866900"/>
              <a:gd name="connsiteX1" fmla="*/ 2799510 w 3459910"/>
              <a:gd name="connsiteY1" fmla="*/ 1066800 h 1866900"/>
              <a:gd name="connsiteX2" fmla="*/ 831010 w 3459910"/>
              <a:gd name="connsiteY2" fmla="*/ 749300 h 1866900"/>
              <a:gd name="connsiteX3" fmla="*/ 145210 w 3459910"/>
              <a:gd name="connsiteY3" fmla="*/ 546100 h 1866900"/>
              <a:gd name="connsiteX4" fmla="*/ 81710 w 3459910"/>
              <a:gd name="connsiteY4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10" h="1866900">
                <a:moveTo>
                  <a:pt x="3459910" y="1866900"/>
                </a:moveTo>
                <a:cubicBezTo>
                  <a:pt x="3322326" y="1562100"/>
                  <a:pt x="3237660" y="1253067"/>
                  <a:pt x="2799510" y="1066800"/>
                </a:cubicBezTo>
                <a:cubicBezTo>
                  <a:pt x="2361360" y="880533"/>
                  <a:pt x="1273393" y="836083"/>
                  <a:pt x="831010" y="749300"/>
                </a:cubicBezTo>
                <a:cubicBezTo>
                  <a:pt x="388627" y="662517"/>
                  <a:pt x="323010" y="666750"/>
                  <a:pt x="145210" y="546100"/>
                </a:cubicBezTo>
                <a:cubicBezTo>
                  <a:pt x="-32590" y="425450"/>
                  <a:pt x="-38940" y="288925"/>
                  <a:pt x="8171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 animBg="1"/>
      <p:bldP spid="38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40 + 20 – 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60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54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43 – 8 + 17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35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62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A3CDA4B-2F96-4AB6-AFC0-843F0F233419}"/>
              </a:ext>
            </a:extLst>
          </p:cNvPr>
          <p:cNvSpPr/>
          <p:nvPr/>
        </p:nvSpPr>
        <p:spPr>
          <a:xfrm>
            <a:off x="3447049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xmlns="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Việt vẽ một bức tranh có 35 bông hoa. Mèo làm đổ mực vào bức tranh nên chỉ còn nhìn thấy 9 bông hoa. Hỏi có bao nhiêu bông hoa bị mực che khuất?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E9383EF-1589-4B3D-B01C-E78F91CD3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8107" y="2025873"/>
            <a:ext cx="5644480" cy="2358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801D9F-10E9-42AF-8861-0D349A2AD683}"/>
              </a:ext>
            </a:extLst>
          </p:cNvPr>
          <p:cNvSpPr txBox="1"/>
          <p:nvPr/>
        </p:nvSpPr>
        <p:spPr>
          <a:xfrm>
            <a:off x="7223789" y="437092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F66629-C05C-4F47-840B-A78FED73BAE5}"/>
              </a:ext>
            </a:extLst>
          </p:cNvPr>
          <p:cNvSpPr txBox="1"/>
          <p:nvPr/>
        </p:nvSpPr>
        <p:spPr>
          <a:xfrm>
            <a:off x="5001491" y="4814398"/>
            <a:ext cx="62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Có số bông hoa bị mực che khuất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0A569E-EA84-47CE-B282-D07009F2BB08}"/>
              </a:ext>
            </a:extLst>
          </p:cNvPr>
          <p:cNvSpPr txBox="1"/>
          <p:nvPr/>
        </p:nvSpPr>
        <p:spPr>
          <a:xfrm>
            <a:off x="5581542" y="532421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– 9 = 26 (bông)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97029C-A06D-4EC2-B4C1-5AC1CB282B44}"/>
              </a:ext>
            </a:extLst>
          </p:cNvPr>
          <p:cNvSpPr txBox="1"/>
          <p:nvPr/>
        </p:nvSpPr>
        <p:spPr>
          <a:xfrm>
            <a:off x="6891138" y="5847434"/>
            <a:ext cx="405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26 bông hoa.</a:t>
            </a:r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năm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ngày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25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1341" y="1511027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Luyện tập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0553" y="2104271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4 ( trang 88)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27058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901" y="3328155"/>
            <a:ext cx="733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Có số bông hoa bị mực che khuất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07" y="3900270"/>
            <a:ext cx="513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35  ……  9  =……….(bông hoa)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176" y="44843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 :….bông hoa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3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A03B8B01-E9F0-45DB-9770-B533F4898F6E}"/>
              </a:ext>
            </a:extLst>
          </p:cNvPr>
          <p:cNvSpPr/>
          <p:nvPr/>
        </p:nvSpPr>
        <p:spPr>
          <a:xfrm>
            <a:off x="2967936" y="6181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9BAF82-088D-4529-90C4-10667916B48B}"/>
              </a:ext>
            </a:extLst>
          </p:cNvPr>
          <p:cNvSpPr txBox="1"/>
          <p:nvPr/>
        </p:nvSpPr>
        <p:spPr>
          <a:xfrm>
            <a:off x="3405258" y="618163"/>
            <a:ext cx="762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đi theo thứ tự các số là kết quả của các phép tính dưới đây. Rô-bốt sẽ đến được tàu hỏa, ô tô hay máy bay?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FA0BE1-8D42-442F-8EC5-940B3937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89" y="1818492"/>
            <a:ext cx="9370920" cy="454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5FB3C06-B8F1-47BE-AF91-86D11861E409}"/>
              </a:ext>
            </a:extLst>
          </p:cNvPr>
          <p:cNvGrpSpPr/>
          <p:nvPr/>
        </p:nvGrpSpPr>
        <p:grpSpPr>
          <a:xfrm>
            <a:off x="2379446" y="2377445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0826B32-2B71-4243-9FE2-4922C5737B1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0D348C5-1FB3-4185-A62B-7A6DB488337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9F925FA-5821-43F4-BAD0-4E1266CF2ED8}"/>
              </a:ext>
            </a:extLst>
          </p:cNvPr>
          <p:cNvGrpSpPr/>
          <p:nvPr/>
        </p:nvGrpSpPr>
        <p:grpSpPr>
          <a:xfrm>
            <a:off x="4095602" y="2377445"/>
            <a:ext cx="807151" cy="662828"/>
            <a:chOff x="1750173" y="2926500"/>
            <a:chExt cx="807151" cy="6628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D43D5B3-02DF-4CB8-A73E-4C7E9E6A7A7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B48AADE-2753-4BB3-98ED-7DCA0FA0440B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A62FA1B-8E17-4846-8B94-8F21AA58A420}"/>
              </a:ext>
            </a:extLst>
          </p:cNvPr>
          <p:cNvGrpSpPr/>
          <p:nvPr/>
        </p:nvGrpSpPr>
        <p:grpSpPr>
          <a:xfrm>
            <a:off x="5811758" y="2382970"/>
            <a:ext cx="807151" cy="662828"/>
            <a:chOff x="1750173" y="2926500"/>
            <a:chExt cx="807151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41C5738-0CFA-4738-AC01-AE77BC81AD6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E7862FC-EE53-4FC8-8A86-45E0CA94A0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BD036E0-AAF2-4DAB-BEA6-7DB3AA8E74AC}"/>
              </a:ext>
            </a:extLst>
          </p:cNvPr>
          <p:cNvGrpSpPr/>
          <p:nvPr/>
        </p:nvGrpSpPr>
        <p:grpSpPr>
          <a:xfrm>
            <a:off x="7527914" y="2388495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BC4A28A-8EDB-4DD4-AAD5-5FD25FBA7F4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FA3D64B-A262-4D61-B3A0-6A6DA1056338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C25D1CD-A944-4781-B294-1569972BBFA1}"/>
              </a:ext>
            </a:extLst>
          </p:cNvPr>
          <p:cNvGrpSpPr/>
          <p:nvPr/>
        </p:nvGrpSpPr>
        <p:grpSpPr>
          <a:xfrm>
            <a:off x="9244070" y="2394020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BD1F0B5-2235-42D6-A2CB-7C655180BF4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C825CEE-64F5-46AF-BBCD-BCB9B9D1A1E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2E7140B-1464-4514-B45E-E54E66C2D262}"/>
              </a:ext>
            </a:extLst>
          </p:cNvPr>
          <p:cNvCxnSpPr/>
          <p:nvPr/>
        </p:nvCxnSpPr>
        <p:spPr>
          <a:xfrm>
            <a:off x="3162467" y="3379470"/>
            <a:ext cx="80230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ACC803E-BF9E-43FE-BF4A-AC9B51FA6D04}"/>
              </a:ext>
            </a:extLst>
          </p:cNvPr>
          <p:cNvCxnSpPr>
            <a:cxnSpLocks/>
          </p:cNvCxnSpPr>
          <p:nvPr/>
        </p:nvCxnSpPr>
        <p:spPr>
          <a:xfrm>
            <a:off x="4368165" y="3520440"/>
            <a:ext cx="1013460" cy="9829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89A180A-52CF-459C-AA19-E82CEA6A4EEB}"/>
              </a:ext>
            </a:extLst>
          </p:cNvPr>
          <p:cNvCxnSpPr>
            <a:cxnSpLocks/>
          </p:cNvCxnSpPr>
          <p:nvPr/>
        </p:nvCxnSpPr>
        <p:spPr>
          <a:xfrm>
            <a:off x="5675721" y="4848731"/>
            <a:ext cx="973002" cy="9437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4B0AFEB-4530-41CF-8F48-4342737E61AF}"/>
              </a:ext>
            </a:extLst>
          </p:cNvPr>
          <p:cNvCxnSpPr/>
          <p:nvPr/>
        </p:nvCxnSpPr>
        <p:spPr>
          <a:xfrm>
            <a:off x="7059340" y="5951220"/>
            <a:ext cx="88253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0289829-0F39-4142-AAE4-56F1C693D852}"/>
              </a:ext>
            </a:extLst>
          </p:cNvPr>
          <p:cNvCxnSpPr>
            <a:cxnSpLocks/>
          </p:cNvCxnSpPr>
          <p:nvPr/>
        </p:nvCxnSpPr>
        <p:spPr>
          <a:xfrm>
            <a:off x="8390094" y="5951220"/>
            <a:ext cx="65865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11CCC58-AA91-43E9-A9B5-BF0223DF9122}"/>
              </a:ext>
            </a:extLst>
          </p:cNvPr>
          <p:cNvSpPr/>
          <p:nvPr/>
        </p:nvSpPr>
        <p:spPr>
          <a:xfrm>
            <a:off x="8824562" y="5193075"/>
            <a:ext cx="1501844" cy="1186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4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xmlns="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xmlns="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xmlns="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xmlns="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Thứ hai ngày 22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tháng 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11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năm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888" y="1523983"/>
            <a:ext cx="559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Phép trừ (có nhớ) số có hai chữ số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1915" y="2706355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1 ( trang 84)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3740" y="331318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42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2207" y="3300311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56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3553" y="3296719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60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2020" y="3296715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75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7532" y="3892910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8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0212" y="3890318"/>
            <a:ext cx="7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9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9073" y="390972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5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9775" y="3903197"/>
            <a:ext cx="6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6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2046" y="3519334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6188" y="3531507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1560" y="3535733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4936" y="3537536"/>
            <a:ext cx="6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-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73740" y="4377495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63118" y="4361146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67608" y="4348266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88133" y="4370558"/>
            <a:ext cx="693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1047" y="2120989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919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-12132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292200" y="-185738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914649"/>
            <a:ext cx="3246030" cy="43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7674" y="296786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3 ( trang 84)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74" y="902813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Bài giải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9781" y="1500669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Ngày thứ hai Mai An Tiêm thả số quả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3089" y="2712005"/>
            <a:ext cx="597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34  ……  </a:t>
            </a: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7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=……….(quả)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2220" y="3300838"/>
            <a:ext cx="439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Đáp số :….quả dưa hấu 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63746" y="2103833"/>
            <a:ext cx="805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50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lang="en-US" sz="2800" b="1" kern="0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ưa hấu xuống biển là:</a:t>
            </a:r>
            <a:endParaRPr lang="en-US" sz="2800" b="1" kern="0" dirty="0">
              <a:solidFill>
                <a:srgbClr val="00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1083</Words>
  <Application>Microsoft Office PowerPoint</Application>
  <PresentationFormat>Widescreen</PresentationFormat>
  <Paragraphs>348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HP001 4 hàng</vt:lpstr>
      <vt:lpstr>UTM Cookies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</cp:lastModifiedBy>
  <cp:revision>59</cp:revision>
  <dcterms:created xsi:type="dcterms:W3CDTF">2021-06-02T01:34:28Z</dcterms:created>
  <dcterms:modified xsi:type="dcterms:W3CDTF">2021-11-21T20:35:06Z</dcterms:modified>
</cp:coreProperties>
</file>