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6" r:id="rId2"/>
  </p:sldMasterIdLst>
  <p:notesMasterIdLst>
    <p:notesMasterId r:id="rId32"/>
  </p:notesMasterIdLst>
  <p:sldIdLst>
    <p:sldId id="322" r:id="rId3"/>
    <p:sldId id="320" r:id="rId4"/>
    <p:sldId id="340" r:id="rId5"/>
    <p:sldId id="349" r:id="rId6"/>
    <p:sldId id="350" r:id="rId7"/>
    <p:sldId id="325" r:id="rId8"/>
    <p:sldId id="323" r:id="rId9"/>
    <p:sldId id="351" r:id="rId10"/>
    <p:sldId id="327" r:id="rId11"/>
    <p:sldId id="328" r:id="rId12"/>
    <p:sldId id="352" r:id="rId13"/>
    <p:sldId id="353" r:id="rId14"/>
    <p:sldId id="330" r:id="rId15"/>
    <p:sldId id="341" r:id="rId16"/>
    <p:sldId id="355" r:id="rId17"/>
    <p:sldId id="333" r:id="rId18"/>
    <p:sldId id="334" r:id="rId19"/>
    <p:sldId id="335" r:id="rId20"/>
    <p:sldId id="336" r:id="rId21"/>
    <p:sldId id="337" r:id="rId22"/>
    <p:sldId id="338" r:id="rId23"/>
    <p:sldId id="342" r:id="rId24"/>
    <p:sldId id="344" r:id="rId25"/>
    <p:sldId id="316" r:id="rId26"/>
    <p:sldId id="317" r:id="rId27"/>
    <p:sldId id="343" r:id="rId28"/>
    <p:sldId id="354" r:id="rId29"/>
    <p:sldId id="318" r:id="rId30"/>
    <p:sldId id="332" r:id="rId31"/>
  </p:sldIdLst>
  <p:sldSz cx="6858000" cy="5143500"/>
  <p:notesSz cx="6858000" cy="9144000"/>
  <p:embeddedFontLst>
    <p:embeddedFont>
      <p:font typeface="Calibri" panose="020F0502020204030204" pitchFamily="34" charset="0"/>
      <p:regular r:id="rId33"/>
      <p:bold r:id="rId34"/>
      <p:italic r:id="rId35"/>
      <p:boldItalic r:id="rId36"/>
    </p:embeddedFont>
    <p:embeddedFont>
      <p:font typeface="Montserrat" panose="020B0604020202020204" charset="0"/>
      <p:regular r:id="rId37"/>
      <p:bold r:id="rId38"/>
      <p:italic r:id="rId39"/>
      <p:boldItalic r:id="rId40"/>
    </p:embeddedFont>
    <p:embeddedFont>
      <p:font typeface="Kalam" panose="020B0604020202020204" charset="0"/>
      <p:regular r:id="rId41"/>
      <p:bold r:id="rId42"/>
    </p:embeddedFont>
    <p:embeddedFont>
      <p:font typeface="HP001 4 hàng" panose="020B0603050302020204" pitchFamily="3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EA131"/>
    <a:srgbClr val="B7D574"/>
    <a:srgbClr val="BEE7FB"/>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48"/>
    <p:restoredTop sz="94615"/>
  </p:normalViewPr>
  <p:slideViewPr>
    <p:cSldViewPr snapToGrid="0">
      <p:cViewPr varScale="1">
        <p:scale>
          <a:sx n="93" d="100"/>
          <a:sy n="93"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100747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Ấn vào các từ để đám mây bay vào ô.</a:t>
            </a:r>
          </a:p>
        </p:txBody>
      </p:sp>
    </p:spTree>
    <p:extLst>
      <p:ext uri="{BB962C8B-B14F-4D97-AF65-F5344CB8AC3E}">
        <p14:creationId xmlns:p14="http://schemas.microsoft.com/office/powerpoint/2010/main" val="1736956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19.jp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xmlns=""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8900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129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18-Nov-21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48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18-Nov-21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419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59809" y="71770"/>
            <a:ext cx="6734396"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zh-CN" altLang="en-US" sz="1013" kern="1200">
              <a:solidFill>
                <a:prstClr val="white"/>
              </a:solidFill>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022129" y="42275"/>
            <a:ext cx="2813745" cy="1162478"/>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1427998" y="787347"/>
            <a:ext cx="4245269" cy="4553691"/>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174933" y="3064193"/>
            <a:ext cx="1362314" cy="168783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4690" y="306705"/>
            <a:ext cx="917079" cy="1114425"/>
          </a:xfrm>
          <a:prstGeom prst="rect">
            <a:avLst/>
          </a:prstGeom>
          <a:noFill/>
          <a:ln w="9525">
            <a:noFill/>
          </a:ln>
        </p:spPr>
      </p:pic>
    </p:spTree>
    <p:extLst>
      <p:ext uri="{BB962C8B-B14F-4D97-AF65-F5344CB8AC3E}">
        <p14:creationId xmlns:p14="http://schemas.microsoft.com/office/powerpoint/2010/main" val="321196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18-Nov-21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157946" y="841663"/>
            <a:ext cx="6547892" cy="4109972"/>
          </a:xfrm>
          <a:prstGeom prst="rect">
            <a:avLst/>
          </a:prstGeom>
          <a:solidFill>
            <a:srgbClr val="FFFFFF"/>
          </a:solidFill>
          <a:ln w="25400" cap="flat" cmpd="sng" algn="ctr">
            <a:solidFill>
              <a:srgbClr val="FFAB40"/>
            </a:solidFill>
            <a:prstDash val="solid"/>
          </a:ln>
          <a:effectLst/>
        </p:spPr>
        <p:txBody>
          <a:bodyPr rtlCol="0" anchor="ctr"/>
          <a:lstStyle/>
          <a:p>
            <a:pPr algn="ctr">
              <a:defRPr/>
            </a:pPr>
            <a:endParaRPr lang="en-US" sz="788">
              <a:solidFill>
                <a:srgbClr val="BAE5E4"/>
              </a:solidFill>
              <a:latin typeface="Arial-Rounded"/>
              <a:ea typeface="Arial-Rounded"/>
              <a:cs typeface="+mn-cs"/>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212090" y="191866"/>
            <a:ext cx="1473288" cy="1556708"/>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defRPr/>
              </a:pPr>
              <a:endParaRPr lang="en-US" sz="788">
                <a:solidFill>
                  <a:srgbClr val="BAE5E4"/>
                </a:solidFill>
                <a:latin typeface="Arial-Rounded"/>
                <a:ea typeface="Arial-Rounded"/>
                <a:cs typeface="+mn-cs"/>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defRPr/>
              </a:pPr>
              <a:endParaRPr lang="en-US" sz="788">
                <a:solidFill>
                  <a:srgbClr val="BAE5E4"/>
                </a:solidFill>
                <a:latin typeface="Arial-Rounded"/>
                <a:ea typeface="Arial-Rounded"/>
                <a:cs typeface="+mn-cs"/>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defRPr/>
              </a:pPr>
              <a:endParaRPr lang="en-US" sz="788">
                <a:solidFill>
                  <a:srgbClr val="BAE5E4"/>
                </a:solidFill>
                <a:latin typeface="Arial-Rounded"/>
                <a:ea typeface="Arial-Rounded"/>
                <a:cs typeface="+mn-cs"/>
              </a:endParaRPr>
            </a:p>
          </p:txBody>
        </p:sp>
      </p:grpSp>
    </p:spTree>
    <p:extLst>
      <p:ext uri="{BB962C8B-B14F-4D97-AF65-F5344CB8AC3E}">
        <p14:creationId xmlns:p14="http://schemas.microsoft.com/office/powerpoint/2010/main" val="3420904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77750" y="0"/>
            <a:ext cx="6944862"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8561" tIns="19281" rIns="38561" bIns="19281" rtlCol="0" anchor="ctr"/>
          <a:lstStyle/>
          <a:p>
            <a:pPr algn="ctr" defTabSz="385763">
              <a:buClrTx/>
              <a:buFontTx/>
              <a:buNone/>
              <a:defRPr/>
            </a:pPr>
            <a:endParaRPr lang="en-US" sz="759" kern="1200">
              <a:solidFill>
                <a:prstClr val="white"/>
              </a:solidFill>
              <a:latin typeface="Calibri"/>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18-Nov-21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1249990" y="1668423"/>
            <a:ext cx="5538233" cy="1337363"/>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buFontTx/>
                <a:buNone/>
                <a:defRPr/>
              </a:pPr>
              <a:endParaRPr lang="en-US" sz="759" kern="1200">
                <a:solidFill>
                  <a:prstClr val="white"/>
                </a:solidFill>
                <a:latin typeface="Calibri"/>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buFontTx/>
                <a:buNone/>
                <a:defRPr/>
              </a:pPr>
              <a:endParaRPr lang="en-US" sz="759" kern="1200">
                <a:solidFill>
                  <a:prstClr val="white"/>
                </a:solidFill>
                <a:latin typeface="Calibri"/>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buFontTx/>
                <a:buNone/>
                <a:defRPr/>
              </a:pPr>
              <a:endParaRPr lang="en-US" sz="759" kern="1200">
                <a:solidFill>
                  <a:prstClr val="white"/>
                </a:solidFill>
                <a:latin typeface="Calibri"/>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68245" y="1621012"/>
            <a:ext cx="869560"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385763">
              <a:buClrTx/>
              <a:defRPr/>
            </a:pPr>
            <a:endParaRPr lang="en-US" sz="759" dirty="0">
              <a:solidFill>
                <a:prstClr val="white"/>
              </a:solidFill>
              <a:latin typeface="Calibri"/>
              <a:ea typeface="Arial-Rounded"/>
              <a:cs typeface="+mn-cs"/>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235436" y="1668423"/>
            <a:ext cx="784359"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buClrTx/>
              <a:buFontTx/>
              <a:buNone/>
              <a:defRPr/>
            </a:pPr>
            <a:endParaRPr lang="en-US" sz="759" kern="1200" dirty="0">
              <a:solidFill>
                <a:prstClr val="white"/>
              </a:solidFill>
              <a:latin typeface="Calibri"/>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464240" y="1565881"/>
            <a:ext cx="1047195"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385763">
                <a:buClrTx/>
                <a:defRPr/>
              </a:pPr>
              <a:endParaRPr lang="en-US" sz="759">
                <a:solidFill>
                  <a:prstClr val="white"/>
                </a:solidFill>
                <a:latin typeface="Calibri"/>
                <a:ea typeface="Arial-Rounded"/>
                <a:cs typeface="+mn-cs"/>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385763">
                <a:buClrTx/>
                <a:defRPr/>
              </a:pPr>
              <a:endParaRPr lang="en-US" sz="759">
                <a:solidFill>
                  <a:prstClr val="white"/>
                </a:solidFill>
                <a:latin typeface="Calibri"/>
                <a:ea typeface="Arial-Rounded"/>
                <a:cs typeface="+mn-cs"/>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5215469" y="4855064"/>
            <a:ext cx="1950341" cy="196208"/>
          </a:xfrm>
          <a:prstGeom prst="rect">
            <a:avLst/>
          </a:prstGeom>
          <a:noFill/>
        </p:spPr>
        <p:txBody>
          <a:bodyPr wrap="square" rtlCol="0">
            <a:spAutoFit/>
          </a:bodyPr>
          <a:lstStyle/>
          <a:p>
            <a:r>
              <a:rPr lang="en-US" sz="675" dirty="0" err="1">
                <a:solidFill>
                  <a:prstClr val="black">
                    <a:lumMod val="50000"/>
                    <a:lumOff val="50000"/>
                  </a:prstClr>
                </a:solidFill>
                <a:latin typeface="Arial-Rounded"/>
              </a:rPr>
              <a:t>Hương</a:t>
            </a:r>
            <a:r>
              <a:rPr lang="en-US" sz="675" dirty="0">
                <a:solidFill>
                  <a:prstClr val="black">
                    <a:lumMod val="50000"/>
                    <a:lumOff val="50000"/>
                  </a:prstClr>
                </a:solidFill>
                <a:latin typeface="Arial-Rounded"/>
              </a:rPr>
              <a:t> </a:t>
            </a:r>
            <a:r>
              <a:rPr lang="en-US" sz="675" dirty="0" err="1">
                <a:solidFill>
                  <a:prstClr val="black">
                    <a:lumMod val="50000"/>
                    <a:lumOff val="50000"/>
                  </a:prstClr>
                </a:solidFill>
                <a:latin typeface="Arial-Rounded"/>
              </a:rPr>
              <a:t>Thảo</a:t>
            </a:r>
            <a:r>
              <a:rPr lang="en-US" sz="675"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2272908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77750" y="0"/>
            <a:ext cx="6944862"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8561" tIns="19281" rIns="38561" bIns="19281" rtlCol="0" anchor="ctr"/>
          <a:lstStyle/>
          <a:p>
            <a:pPr algn="ctr" defTabSz="385763">
              <a:buClrTx/>
              <a:buFontTx/>
              <a:buNone/>
              <a:defRPr/>
            </a:pPr>
            <a:endParaRPr lang="en-US" sz="759" kern="1200">
              <a:solidFill>
                <a:prstClr val="white"/>
              </a:solidFill>
              <a:latin typeface="Calibri"/>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18-Nov-21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1249990" y="1668423"/>
            <a:ext cx="5538233" cy="1337363"/>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buFontTx/>
                <a:buNone/>
                <a:defRPr/>
              </a:pPr>
              <a:endParaRPr lang="en-US" sz="759" kern="1200">
                <a:solidFill>
                  <a:prstClr val="white"/>
                </a:solidFill>
                <a:latin typeface="Calibri"/>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buFontTx/>
                <a:buNone/>
                <a:defRPr/>
              </a:pPr>
              <a:endParaRPr lang="en-US" sz="759" kern="1200">
                <a:solidFill>
                  <a:prstClr val="white"/>
                </a:solidFill>
                <a:latin typeface="Calibri"/>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buFontTx/>
                <a:buNone/>
                <a:defRPr/>
              </a:pPr>
              <a:endParaRPr lang="en-US" sz="759" kern="1200">
                <a:solidFill>
                  <a:prstClr val="white"/>
                </a:solidFill>
                <a:latin typeface="Calibri"/>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68245" y="1621012"/>
            <a:ext cx="869560"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385763">
              <a:buClrTx/>
              <a:defRPr/>
            </a:pPr>
            <a:endParaRPr lang="en-US" sz="759" dirty="0">
              <a:solidFill>
                <a:prstClr val="white"/>
              </a:solidFill>
              <a:latin typeface="Calibri"/>
              <a:ea typeface="Arial-Rounded"/>
              <a:cs typeface="+mn-cs"/>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235436" y="1668423"/>
            <a:ext cx="784359"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buClrTx/>
              <a:buFontTx/>
              <a:buNone/>
              <a:defRPr/>
            </a:pPr>
            <a:endParaRPr lang="en-US" sz="759" kern="1200" dirty="0">
              <a:solidFill>
                <a:prstClr val="white"/>
              </a:solidFill>
              <a:latin typeface="Calibri"/>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464240" y="1565881"/>
            <a:ext cx="1047195"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385763">
                <a:buClrTx/>
                <a:defRPr/>
              </a:pPr>
              <a:endParaRPr lang="en-US" sz="759">
                <a:solidFill>
                  <a:prstClr val="white"/>
                </a:solidFill>
                <a:latin typeface="Calibri"/>
                <a:ea typeface="Arial-Rounded"/>
                <a:cs typeface="+mn-cs"/>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385763">
                <a:buClrTx/>
                <a:defRPr/>
              </a:pPr>
              <a:endParaRPr lang="en-US" sz="759">
                <a:solidFill>
                  <a:prstClr val="white"/>
                </a:solidFill>
                <a:latin typeface="Calibri"/>
                <a:ea typeface="Arial-Rounded"/>
                <a:cs typeface="+mn-cs"/>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5215469" y="4855064"/>
            <a:ext cx="1950341" cy="196208"/>
          </a:xfrm>
          <a:prstGeom prst="rect">
            <a:avLst/>
          </a:prstGeom>
          <a:noFill/>
        </p:spPr>
        <p:txBody>
          <a:bodyPr wrap="square" rtlCol="0">
            <a:spAutoFit/>
          </a:bodyPr>
          <a:lstStyle/>
          <a:p>
            <a:r>
              <a:rPr lang="en-US" sz="675" dirty="0" err="1">
                <a:solidFill>
                  <a:prstClr val="black">
                    <a:lumMod val="50000"/>
                    <a:lumOff val="50000"/>
                  </a:prstClr>
                </a:solidFill>
                <a:latin typeface="Arial-Rounded"/>
              </a:rPr>
              <a:t>Hương</a:t>
            </a:r>
            <a:r>
              <a:rPr lang="en-US" sz="675" dirty="0">
                <a:solidFill>
                  <a:prstClr val="black">
                    <a:lumMod val="50000"/>
                    <a:lumOff val="50000"/>
                  </a:prstClr>
                </a:solidFill>
                <a:latin typeface="Arial-Rounded"/>
              </a:rPr>
              <a:t> </a:t>
            </a:r>
            <a:r>
              <a:rPr lang="en-US" sz="675" dirty="0" err="1">
                <a:solidFill>
                  <a:prstClr val="black">
                    <a:lumMod val="50000"/>
                    <a:lumOff val="50000"/>
                  </a:prstClr>
                </a:solidFill>
                <a:latin typeface="Arial-Rounded"/>
              </a:rPr>
              <a:t>Thảo</a:t>
            </a:r>
            <a:r>
              <a:rPr lang="en-US" sz="675"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4199527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77750" y="0"/>
            <a:ext cx="6944862"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8561" tIns="19281" rIns="38561" bIns="19281" rtlCol="0" anchor="ctr"/>
          <a:lstStyle/>
          <a:p>
            <a:pPr algn="ctr" defTabSz="385763">
              <a:buClrTx/>
              <a:buFontTx/>
              <a:buNone/>
              <a:defRPr/>
            </a:pPr>
            <a:endParaRPr lang="en-US" sz="759" kern="1200">
              <a:solidFill>
                <a:prstClr val="white"/>
              </a:solidFill>
              <a:latin typeface="Calibri"/>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18-Nov-21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1249990" y="1668423"/>
            <a:ext cx="5538233" cy="1337363"/>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buFontTx/>
                <a:buNone/>
                <a:defRPr/>
              </a:pPr>
              <a:endParaRPr lang="en-US" sz="759" kern="1200">
                <a:solidFill>
                  <a:prstClr val="white"/>
                </a:solidFill>
                <a:latin typeface="Calibri"/>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buFontTx/>
                <a:buNone/>
                <a:defRPr/>
              </a:pPr>
              <a:endParaRPr lang="en-US" sz="759" kern="1200">
                <a:solidFill>
                  <a:prstClr val="white"/>
                </a:solidFill>
                <a:latin typeface="Calibri"/>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buFontTx/>
                <a:buNone/>
                <a:defRPr/>
              </a:pPr>
              <a:endParaRPr lang="en-US" sz="759" kern="1200">
                <a:solidFill>
                  <a:prstClr val="white"/>
                </a:solidFill>
                <a:latin typeface="Calibri"/>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68245" y="1621012"/>
            <a:ext cx="869560"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385763">
              <a:buClrTx/>
              <a:defRPr/>
            </a:pPr>
            <a:endParaRPr lang="en-US" sz="759" dirty="0">
              <a:solidFill>
                <a:prstClr val="white"/>
              </a:solidFill>
              <a:latin typeface="Calibri"/>
              <a:ea typeface="Arial-Rounded"/>
              <a:cs typeface="+mn-cs"/>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235436" y="1668423"/>
            <a:ext cx="784359"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buClrTx/>
              <a:buFontTx/>
              <a:buNone/>
              <a:defRPr/>
            </a:pPr>
            <a:endParaRPr lang="en-US" sz="759" kern="1200" dirty="0">
              <a:solidFill>
                <a:prstClr val="white"/>
              </a:solidFill>
              <a:latin typeface="Calibri"/>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464240" y="1565881"/>
            <a:ext cx="1047195"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385763">
                <a:buClrTx/>
                <a:defRPr/>
              </a:pPr>
              <a:endParaRPr lang="en-US" sz="759">
                <a:solidFill>
                  <a:prstClr val="white"/>
                </a:solidFill>
                <a:latin typeface="Calibri"/>
                <a:ea typeface="Arial-Rounded"/>
                <a:cs typeface="+mn-cs"/>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385763">
                <a:buClrTx/>
                <a:defRPr/>
              </a:pPr>
              <a:endParaRPr lang="en-US" sz="759">
                <a:solidFill>
                  <a:prstClr val="white"/>
                </a:solidFill>
                <a:latin typeface="Calibri"/>
                <a:ea typeface="Arial-Rounded"/>
                <a:cs typeface="+mn-cs"/>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5215469" y="4855064"/>
            <a:ext cx="1950341" cy="196208"/>
          </a:xfrm>
          <a:prstGeom prst="rect">
            <a:avLst/>
          </a:prstGeom>
          <a:noFill/>
        </p:spPr>
        <p:txBody>
          <a:bodyPr wrap="square" rtlCol="0">
            <a:spAutoFit/>
          </a:bodyPr>
          <a:lstStyle/>
          <a:p>
            <a:r>
              <a:rPr lang="en-US" sz="675" dirty="0" err="1">
                <a:solidFill>
                  <a:prstClr val="black">
                    <a:lumMod val="50000"/>
                    <a:lumOff val="50000"/>
                  </a:prstClr>
                </a:solidFill>
                <a:latin typeface="Arial-Rounded"/>
              </a:rPr>
              <a:t>Hương</a:t>
            </a:r>
            <a:r>
              <a:rPr lang="en-US" sz="675" dirty="0">
                <a:solidFill>
                  <a:prstClr val="black">
                    <a:lumMod val="50000"/>
                    <a:lumOff val="50000"/>
                  </a:prstClr>
                </a:solidFill>
                <a:latin typeface="Arial-Rounded"/>
              </a:rPr>
              <a:t> </a:t>
            </a:r>
            <a:r>
              <a:rPr lang="en-US" sz="675" dirty="0" err="1">
                <a:solidFill>
                  <a:prstClr val="black">
                    <a:lumMod val="50000"/>
                    <a:lumOff val="50000"/>
                  </a:prstClr>
                </a:solidFill>
                <a:latin typeface="Arial-Rounded"/>
              </a:rPr>
              <a:t>Thảo</a:t>
            </a:r>
            <a:r>
              <a:rPr lang="en-US" sz="675"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937061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157946" y="841663"/>
            <a:ext cx="6576450" cy="4142348"/>
          </a:xfrm>
          <a:prstGeom prst="rect">
            <a:avLst/>
          </a:prstGeom>
          <a:solidFill>
            <a:srgbClr val="FFFFFF"/>
          </a:solidFill>
          <a:ln w="25400" cap="flat" cmpd="sng" algn="ctr">
            <a:solidFill>
              <a:srgbClr val="A889CC"/>
            </a:solidFill>
            <a:prstDash val="solid"/>
          </a:ln>
          <a:effectLst/>
        </p:spPr>
        <p:txBody>
          <a:bodyPr rtlCol="0" anchor="ctr"/>
          <a:lstStyle/>
          <a:p>
            <a:pPr algn="ctr">
              <a:defRPr/>
            </a:pPr>
            <a:endParaRPr lang="en-US" sz="788">
              <a:solidFill>
                <a:srgbClr val="BAE5E4"/>
              </a:solidFill>
              <a:latin typeface="Arial-Rounded"/>
              <a:ea typeface="Arial-Rounded"/>
              <a:cs typeface="+mn-cs"/>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212090" y="191866"/>
            <a:ext cx="1479714" cy="1535543"/>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defRPr/>
              </a:pPr>
              <a:endParaRPr lang="en-US" sz="788">
                <a:solidFill>
                  <a:srgbClr val="BAE5E4"/>
                </a:solidFill>
                <a:latin typeface="Arial-Rounded"/>
                <a:ea typeface="Arial-Rounded"/>
                <a:cs typeface="+mn-cs"/>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defRPr/>
              </a:pPr>
              <a:endParaRPr lang="en-US" sz="788">
                <a:solidFill>
                  <a:srgbClr val="BAE5E4"/>
                </a:solidFill>
                <a:latin typeface="Arial-Rounded"/>
                <a:ea typeface="Arial-Rounded"/>
                <a:cs typeface="+mn-cs"/>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defRPr/>
              </a:pPr>
              <a:endParaRPr lang="en-US" sz="788">
                <a:solidFill>
                  <a:srgbClr val="BAE5E4"/>
                </a:solidFill>
                <a:latin typeface="Arial-Rounded"/>
                <a:ea typeface="Arial-Rounded"/>
                <a:cs typeface="+mn-cs"/>
              </a:endParaRPr>
            </a:p>
          </p:txBody>
        </p:sp>
      </p:grpSp>
    </p:spTree>
    <p:extLst>
      <p:ext uri="{BB962C8B-B14F-4D97-AF65-F5344CB8AC3E}">
        <p14:creationId xmlns:p14="http://schemas.microsoft.com/office/powerpoint/2010/main" val="1915047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072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138981" y="215309"/>
            <a:ext cx="6580039"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defRPr/>
            </a:pPr>
            <a:endParaRPr lang="en-US" sz="788" dirty="0">
              <a:solidFill>
                <a:srgbClr val="BAE5E4"/>
              </a:solidFill>
              <a:latin typeface="Arial-Rounded"/>
              <a:ea typeface="Arial-Rounded"/>
              <a:cs typeface="+mn-cs"/>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18-Nov-21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127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138981" y="215309"/>
            <a:ext cx="6580039"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defRPr/>
            </a:pPr>
            <a:endParaRPr lang="en-US" sz="788" dirty="0">
              <a:solidFill>
                <a:srgbClr val="BAE5E4"/>
              </a:solidFill>
              <a:latin typeface="Arial-Rounded"/>
              <a:ea typeface="Arial-Rounded"/>
              <a:cs typeface="+mn-cs"/>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18-Nov-21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800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138981" y="215309"/>
            <a:ext cx="6580039"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defRPr/>
            </a:pPr>
            <a:endParaRPr lang="en-US" sz="788" dirty="0">
              <a:solidFill>
                <a:srgbClr val="BAE5E4"/>
              </a:solidFill>
              <a:latin typeface="Arial-Rounded"/>
              <a:ea typeface="Arial-Rounded"/>
              <a:cs typeface="+mn-cs"/>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18-Nov-21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475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157946" y="841664"/>
            <a:ext cx="6592898" cy="4173249"/>
          </a:xfrm>
          <a:prstGeom prst="rect">
            <a:avLst/>
          </a:prstGeom>
          <a:solidFill>
            <a:srgbClr val="FFFFFF"/>
          </a:solidFill>
          <a:ln w="25400" cap="flat" cmpd="sng" algn="ctr">
            <a:solidFill>
              <a:srgbClr val="00B050"/>
            </a:solidFill>
            <a:prstDash val="solid"/>
          </a:ln>
          <a:effectLst/>
        </p:spPr>
        <p:txBody>
          <a:bodyPr rtlCol="0" anchor="ctr"/>
          <a:lstStyle/>
          <a:p>
            <a:pPr algn="ctr">
              <a:defRPr/>
            </a:pPr>
            <a:endParaRPr lang="en-US" sz="788">
              <a:solidFill>
                <a:srgbClr val="BAE5E4"/>
              </a:solidFill>
              <a:latin typeface="Arial-Rounded"/>
              <a:ea typeface="Arial-Rounded"/>
              <a:cs typeface="+mn-cs"/>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212091" y="191866"/>
            <a:ext cx="1483414" cy="1546997"/>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defRPr/>
              </a:pPr>
              <a:endParaRPr lang="en-US" sz="788">
                <a:solidFill>
                  <a:srgbClr val="BAE5E4"/>
                </a:solidFill>
                <a:latin typeface="Arial-Rounded"/>
                <a:ea typeface="Arial-Rounded"/>
                <a:cs typeface="+mn-cs"/>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defRPr/>
              </a:pPr>
              <a:endParaRPr lang="en-US" sz="788">
                <a:solidFill>
                  <a:srgbClr val="BAE5E4"/>
                </a:solidFill>
                <a:latin typeface="Arial-Rounded"/>
                <a:ea typeface="Arial-Rounded"/>
                <a:cs typeface="+mn-cs"/>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defRPr/>
              </a:pPr>
              <a:endParaRPr lang="en-US" sz="788">
                <a:solidFill>
                  <a:srgbClr val="BAE5E4"/>
                </a:solidFill>
                <a:latin typeface="Arial-Rounded"/>
                <a:ea typeface="Arial-Rounded"/>
                <a:cs typeface="+mn-cs"/>
              </a:endParaRPr>
            </a:p>
          </p:txBody>
        </p:sp>
      </p:grpSp>
    </p:spTree>
    <p:extLst>
      <p:ext uri="{BB962C8B-B14F-4D97-AF65-F5344CB8AC3E}">
        <p14:creationId xmlns:p14="http://schemas.microsoft.com/office/powerpoint/2010/main" val="3019624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47808" y="-644054"/>
            <a:ext cx="4762385" cy="6556335"/>
          </a:xfrm>
          <a:prstGeom prst="rect">
            <a:avLst/>
          </a:prstGeom>
        </p:spPr>
      </p:pic>
    </p:spTree>
    <p:extLst>
      <p:ext uri="{BB962C8B-B14F-4D97-AF65-F5344CB8AC3E}">
        <p14:creationId xmlns:p14="http://schemas.microsoft.com/office/powerpoint/2010/main" val="3549539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47808" y="-644054"/>
            <a:ext cx="4762385" cy="6556335"/>
          </a:xfrm>
          <a:prstGeom prst="rect">
            <a:avLst/>
          </a:prstGeom>
        </p:spPr>
      </p:pic>
    </p:spTree>
    <p:extLst>
      <p:ext uri="{BB962C8B-B14F-4D97-AF65-F5344CB8AC3E}">
        <p14:creationId xmlns:p14="http://schemas.microsoft.com/office/powerpoint/2010/main" val="1710401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47808" y="-644054"/>
            <a:ext cx="4762385" cy="6556335"/>
          </a:xfrm>
          <a:prstGeom prst="rect">
            <a:avLst/>
          </a:prstGeom>
        </p:spPr>
      </p:pic>
    </p:spTree>
    <p:extLst>
      <p:ext uri="{BB962C8B-B14F-4D97-AF65-F5344CB8AC3E}">
        <p14:creationId xmlns:p14="http://schemas.microsoft.com/office/powerpoint/2010/main" val="2297046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1"/>
            <a:ext cx="6858000" cy="5164931"/>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5203507" y="35429"/>
            <a:ext cx="1950341" cy="196208"/>
          </a:xfrm>
          <a:prstGeom prst="rect">
            <a:avLst/>
          </a:prstGeom>
          <a:noFill/>
        </p:spPr>
        <p:txBody>
          <a:bodyPr wrap="square" rtlCol="0">
            <a:spAutoFit/>
          </a:bodyPr>
          <a:lstStyle/>
          <a:p>
            <a:r>
              <a:rPr lang="en-US" sz="675" dirty="0" err="1">
                <a:solidFill>
                  <a:prstClr val="black">
                    <a:lumMod val="50000"/>
                    <a:lumOff val="50000"/>
                  </a:prstClr>
                </a:solidFill>
                <a:latin typeface="Arial-Rounded"/>
              </a:rPr>
              <a:t>Hương</a:t>
            </a:r>
            <a:r>
              <a:rPr lang="en-US" sz="675" dirty="0">
                <a:solidFill>
                  <a:prstClr val="black">
                    <a:lumMod val="50000"/>
                    <a:lumOff val="50000"/>
                  </a:prstClr>
                </a:solidFill>
                <a:latin typeface="Arial-Rounded"/>
              </a:rPr>
              <a:t> </a:t>
            </a:r>
            <a:r>
              <a:rPr lang="en-US" sz="675" dirty="0" err="1">
                <a:solidFill>
                  <a:prstClr val="black">
                    <a:lumMod val="50000"/>
                    <a:lumOff val="50000"/>
                  </a:prstClr>
                </a:solidFill>
                <a:latin typeface="Arial-Rounded"/>
              </a:rPr>
              <a:t>Thảo</a:t>
            </a:r>
            <a:r>
              <a:rPr lang="en-US" sz="675"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2595188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18-Nov-21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375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18-Nov-21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2419652" y="3676353"/>
            <a:ext cx="4454169" cy="1467148"/>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4950121" y="3001084"/>
            <a:ext cx="1923699" cy="2040023"/>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3676353"/>
            <a:ext cx="4454169" cy="1467148"/>
          </a:xfrm>
          <a:prstGeom prst="rect">
            <a:avLst/>
          </a:prstGeom>
        </p:spPr>
      </p:pic>
    </p:spTree>
    <p:extLst>
      <p:ext uri="{BB962C8B-B14F-4D97-AF65-F5344CB8AC3E}">
        <p14:creationId xmlns:p14="http://schemas.microsoft.com/office/powerpoint/2010/main" val="378012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18-Nov-21</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381781" y="381573"/>
            <a:ext cx="4251477" cy="4356431"/>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1961707" y="998293"/>
            <a:ext cx="3098062" cy="1162478"/>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63222" y="2589851"/>
            <a:ext cx="1958816" cy="2374106"/>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4702" y="106680"/>
            <a:ext cx="917079"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4451272" y="716756"/>
            <a:ext cx="2692122" cy="5073015"/>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59809" y="71770"/>
            <a:ext cx="6734396"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zh-CN" altLang="en-US" sz="1013" kern="1200" dirty="0">
              <a:solidFill>
                <a:prstClr val="white"/>
              </a:solidFill>
              <a:latin typeface="Arial"/>
              <a:cs typeface="+mn-ea"/>
              <a:sym typeface="+mn-lt"/>
            </a:endParaRPr>
          </a:p>
        </p:txBody>
      </p:sp>
    </p:spTree>
    <p:extLst>
      <p:ext uri="{BB962C8B-B14F-4D97-AF65-F5344CB8AC3E}">
        <p14:creationId xmlns:p14="http://schemas.microsoft.com/office/powerpoint/2010/main" val="314918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18-Nov-21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577751" y="-1200150"/>
            <a:ext cx="342900" cy="4572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1669866" y="1740753"/>
            <a:ext cx="3690336" cy="715581"/>
          </a:xfrm>
          <a:prstGeom prst="rect">
            <a:avLst/>
          </a:prstGeom>
          <a:noFill/>
        </p:spPr>
        <p:txBody>
          <a:bodyPr wrap="square" rtlCol="0">
            <a:spAutoFit/>
          </a:bodyPr>
          <a:lstStyle/>
          <a:p>
            <a:pPr algn="ctr">
              <a:buClrTx/>
              <a:buFontTx/>
              <a:buNone/>
              <a:defRPr/>
            </a:pPr>
            <a:r>
              <a:rPr lang="en-US" sz="4050" b="1" kern="1200" dirty="0" err="1">
                <a:solidFill>
                  <a:prstClr val="white"/>
                </a:solidFill>
                <a:latin typeface="Arial" panose="020B0604020202020204" pitchFamily="34" charset="0"/>
                <a:cs typeface="Arial" panose="020B0604020202020204" pitchFamily="34" charset="0"/>
              </a:rPr>
              <a:t>Đọc</a:t>
            </a:r>
            <a:r>
              <a:rPr lang="en-US" sz="4050" b="1" kern="1200" dirty="0">
                <a:solidFill>
                  <a:prstClr val="white"/>
                </a:solidFill>
                <a:latin typeface="Arial" panose="020B0604020202020204" pitchFamily="34" charset="0"/>
                <a:cs typeface="Arial" panose="020B0604020202020204" pitchFamily="34" charset="0"/>
              </a:rPr>
              <a:t> </a:t>
            </a:r>
            <a:r>
              <a:rPr lang="en-US" sz="4050" b="1" kern="1200" dirty="0" err="1">
                <a:solidFill>
                  <a:prstClr val="white"/>
                </a:solidFill>
                <a:latin typeface="Arial" panose="020B0604020202020204" pitchFamily="34" charset="0"/>
                <a:cs typeface="Arial" panose="020B0604020202020204" pitchFamily="34" charset="0"/>
              </a:rPr>
              <a:t>mở</a:t>
            </a:r>
            <a:r>
              <a:rPr lang="en-US" sz="4050" b="1" kern="1200" dirty="0">
                <a:solidFill>
                  <a:prstClr val="white"/>
                </a:solidFill>
                <a:latin typeface="Arial" panose="020B0604020202020204" pitchFamily="34" charset="0"/>
                <a:cs typeface="Arial" panose="020B0604020202020204" pitchFamily="34" charset="0"/>
              </a:rPr>
              <a:t> </a:t>
            </a:r>
            <a:r>
              <a:rPr lang="en-US" sz="4050" b="1" kern="1200" dirty="0" err="1">
                <a:solidFill>
                  <a:prstClr val="white"/>
                </a:solidFill>
                <a:latin typeface="Arial" panose="020B0604020202020204" pitchFamily="34" charset="0"/>
                <a:cs typeface="Arial" panose="020B0604020202020204" pitchFamily="34" charset="0"/>
              </a:rPr>
              <a:t>rộng</a:t>
            </a:r>
            <a:endParaRPr lang="en-US" sz="4050" b="1" kern="1200"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4639817" y="4432805"/>
            <a:ext cx="1950341" cy="196208"/>
          </a:xfrm>
          <a:prstGeom prst="rect">
            <a:avLst/>
          </a:prstGeom>
          <a:noFill/>
        </p:spPr>
        <p:txBody>
          <a:bodyPr wrap="square" rtlCol="0">
            <a:spAutoFit/>
          </a:bodyPr>
          <a:lstStyle/>
          <a:p>
            <a:r>
              <a:rPr lang="en-US" sz="675" dirty="0" err="1">
                <a:solidFill>
                  <a:prstClr val="black"/>
                </a:solidFill>
                <a:latin typeface="Arial-Rounded"/>
              </a:rPr>
              <a:t>Hương</a:t>
            </a:r>
            <a:r>
              <a:rPr lang="en-US" sz="675" dirty="0">
                <a:solidFill>
                  <a:prstClr val="black"/>
                </a:solidFill>
                <a:latin typeface="Arial-Rounded"/>
              </a:rPr>
              <a:t> </a:t>
            </a:r>
            <a:r>
              <a:rPr lang="en-US" sz="675" dirty="0" err="1">
                <a:solidFill>
                  <a:prstClr val="black"/>
                </a:solidFill>
                <a:latin typeface="Arial-Rounded"/>
              </a:rPr>
              <a:t>Thảo</a:t>
            </a:r>
            <a:r>
              <a:rPr lang="en-US" sz="675" dirty="0">
                <a:solidFill>
                  <a:prstClr val="black"/>
                </a:solidFill>
                <a:latin typeface="Arial-Rounded"/>
              </a:rPr>
              <a:t>: tranthao121004@gmail.com</a:t>
            </a:r>
          </a:p>
        </p:txBody>
      </p:sp>
    </p:spTree>
    <p:extLst>
      <p:ext uri="{BB962C8B-B14F-4D97-AF65-F5344CB8AC3E}">
        <p14:creationId xmlns:p14="http://schemas.microsoft.com/office/powerpoint/2010/main" val="168400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35819" y="-878683"/>
            <a:ext cx="5143500" cy="6900865"/>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8255" y="-639790"/>
            <a:ext cx="4668511" cy="646571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79674" y="955519"/>
            <a:ext cx="2933888" cy="4187981"/>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16181" y="4607414"/>
            <a:ext cx="369032" cy="507915"/>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64732" y="726729"/>
            <a:ext cx="235798" cy="924136"/>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39873" y="4317233"/>
            <a:ext cx="279602" cy="397249"/>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74735" y="70807"/>
            <a:ext cx="280132" cy="448211"/>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7115" y="955519"/>
            <a:ext cx="321542" cy="590684"/>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5886537" y="4115292"/>
            <a:ext cx="1533653" cy="1198379"/>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29695" y="565460"/>
            <a:ext cx="250028" cy="549444"/>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28838" y="3003168"/>
            <a:ext cx="299639" cy="445618"/>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6446382" y="524609"/>
            <a:ext cx="55751"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zh-CN" altLang="en-US" sz="1013" kern="1200">
              <a:solidFill>
                <a:prstClr val="white"/>
              </a:solidFill>
              <a:latin typeface="等线" panose="020F0502020204030204"/>
              <a:ea typeface="等线" panose="02010600030101010101" pitchFamily="2" charset="-122"/>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54867" y="3714834"/>
            <a:ext cx="403219" cy="6023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276065" y="1805017"/>
            <a:ext cx="3343977" cy="1077699"/>
          </a:xfrm>
          <a:prstGeom prst="rect">
            <a:avLst/>
          </a:prstGeom>
          <a:noFill/>
        </p:spPr>
        <p:txBody>
          <a:bodyPr wrap="square" lIns="38576" tIns="19288" rIns="38576" bIns="19288">
            <a:spAutoFit/>
          </a:bodyPr>
          <a:lstStyle/>
          <a:p>
            <a:pPr algn="ctr">
              <a:buClrTx/>
              <a:buFontTx/>
              <a:buNone/>
              <a:defRPr/>
            </a:pPr>
            <a:r>
              <a:rPr lang="en-US" sz="3375" b="1" kern="1200" dirty="0" err="1">
                <a:ln w="22225">
                  <a:solidFill>
                    <a:srgbClr val="ED7D31"/>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Củng</a:t>
            </a:r>
            <a:r>
              <a:rPr lang="en-US" sz="3375" b="1" kern="1200" dirty="0">
                <a:ln w="22225">
                  <a:solidFill>
                    <a:srgbClr val="ED7D31"/>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375" b="1" kern="1200" dirty="0" err="1">
                <a:ln w="22225">
                  <a:solidFill>
                    <a:srgbClr val="ED7D31"/>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375" b="1" kern="1200" dirty="0">
                <a:ln w="22225">
                  <a:solidFill>
                    <a:srgbClr val="ED7D31"/>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375" b="1" kern="1200" dirty="0" err="1">
                <a:ln w="22225">
                  <a:solidFill>
                    <a:srgbClr val="ED7D31"/>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dặn</a:t>
            </a:r>
            <a:r>
              <a:rPr lang="en-US" sz="3375" b="1" kern="1200" dirty="0">
                <a:ln w="22225">
                  <a:solidFill>
                    <a:srgbClr val="ED7D31"/>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375" b="1" kern="1200" dirty="0" err="1">
                <a:ln w="22225">
                  <a:solidFill>
                    <a:srgbClr val="ED7D31"/>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dò</a:t>
            </a:r>
            <a:endParaRPr lang="en-US" sz="3375" b="1" kern="1200" dirty="0">
              <a:ln w="22225">
                <a:solidFill>
                  <a:srgbClr val="ED7D31"/>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5399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A2FCE71-FC15-4881-9E38-5187A6F443F1}" type="datetimeFigureOut">
              <a:rPr lang="en-US" smtClean="0">
                <a:solidFill>
                  <a:prstClr val="black">
                    <a:tint val="75000"/>
                  </a:prstClr>
                </a:solidFill>
                <a:latin typeface="Calibri"/>
              </a:rPr>
              <a:pPr>
                <a:defRPr/>
              </a:pPr>
              <a:t>18-Nov-21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7CC3D505-4CCD-49D1-9C7D-9E3534FED5FF}" type="slidenum">
              <a:rPr lang="en-US" smtClean="0">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7162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A2FCE71-FC15-4881-9E38-5187A6F443F1}" type="datetimeFigureOut">
              <a:rPr lang="en-US" smtClean="0">
                <a:solidFill>
                  <a:prstClr val="black">
                    <a:tint val="75000"/>
                  </a:prstClr>
                </a:solidFill>
                <a:latin typeface="Calibri"/>
              </a:rPr>
              <a:pPr>
                <a:defRPr/>
              </a:pPr>
              <a:t>18-Nov-21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7CC3D505-4CCD-49D1-9C7D-9E3534FED5FF}" type="slidenum">
              <a:rPr lang="en-US" smtClean="0">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4424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A2FCE71-FC15-4881-9E38-5187A6F443F1}" type="datetimeFigureOut">
              <a:rPr lang="en-US" smtClean="0">
                <a:solidFill>
                  <a:prstClr val="black">
                    <a:tint val="75000"/>
                  </a:prstClr>
                </a:solidFill>
                <a:latin typeface="Calibri"/>
              </a:rPr>
              <a:pPr>
                <a:defRPr/>
              </a:pPr>
              <a:t>18-Nov-21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7CC3D505-4CCD-49D1-9C7D-9E3534FED5FF}" type="slidenum">
              <a:rPr lang="en-US" smtClean="0">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8494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xmlns="" id="{8DA3DE91-E92F-0843-A6D4-D6270C3FE34B}"/>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x-none"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a:buClrTx/>
              <a:buFontTx/>
              <a:buNone/>
            </a:pPr>
            <a:fld id="{11EBD0CC-E3E2-4331-AA06-EBB8ADD6037D}" type="datetimeFigureOut">
              <a:rPr lang="en-US" kern="1200" smtClean="0">
                <a:solidFill>
                  <a:prstClr val="black">
                    <a:tint val="75000"/>
                  </a:prstClr>
                </a:solidFill>
                <a:latin typeface="Arial-Rounded"/>
                <a:cs typeface="+mn-cs"/>
              </a:rPr>
              <a:pPr>
                <a:buClrTx/>
                <a:buFontTx/>
                <a:buNone/>
              </a:pPr>
              <a:t>18-Nov-21</a:t>
            </a:fld>
            <a:endParaRPr lang="en-US" kern="1200">
              <a:solidFill>
                <a:prstClr val="black">
                  <a:tint val="75000"/>
                </a:prstClr>
              </a:solidFill>
              <a:latin typeface="Arial-Rounded"/>
              <a:cs typeface="+mn-cs"/>
            </a:endParaRPr>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a:buClrTx/>
              <a:buFontTx/>
              <a:buNone/>
            </a:pPr>
            <a:endParaRPr lang="en-US" kern="1200">
              <a:solidFill>
                <a:prstClr val="black">
                  <a:tint val="75000"/>
                </a:prstClr>
              </a:solidFill>
              <a:latin typeface="Arial-Rounded"/>
              <a:cs typeface="+mn-cs"/>
            </a:endParaRPr>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a:buClrTx/>
              <a:buFontTx/>
              <a:buNone/>
            </a:pPr>
            <a:fld id="{37634F2D-4F96-4A1A-A648-518B1AFE058E}" type="slidenum">
              <a:rPr lang="en-US" kern="1200" smtClean="0">
                <a:solidFill>
                  <a:prstClr val="black">
                    <a:tint val="75000"/>
                  </a:prstClr>
                </a:solidFill>
                <a:latin typeface="Arial-Rounded"/>
                <a:cs typeface="+mn-cs"/>
              </a:rPr>
              <a:pPr>
                <a:buClrTx/>
                <a:buFontTx/>
                <a:buNone/>
              </a:pPr>
              <a:t>‹#›</a:t>
            </a:fld>
            <a:endParaRPr lang="en-US" kern="1200">
              <a:solidFill>
                <a:prstClr val="black">
                  <a:tint val="75000"/>
                </a:prstClr>
              </a:solidFill>
              <a:latin typeface="Arial-Rounded"/>
              <a:cs typeface="+mn-cs"/>
            </a:endParaRPr>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5203507" y="35429"/>
            <a:ext cx="1950341" cy="196208"/>
          </a:xfrm>
          <a:prstGeom prst="rect">
            <a:avLst/>
          </a:prstGeom>
          <a:noFill/>
        </p:spPr>
        <p:txBody>
          <a:bodyPr wrap="square" rtlCol="0">
            <a:spAutoFit/>
          </a:bodyPr>
          <a:lstStyle/>
          <a:p>
            <a:r>
              <a:rPr lang="en-US" sz="675" dirty="0" err="1">
                <a:solidFill>
                  <a:prstClr val="black">
                    <a:lumMod val="50000"/>
                    <a:lumOff val="50000"/>
                  </a:prstClr>
                </a:solidFill>
                <a:latin typeface="Arial-Rounded"/>
              </a:rPr>
              <a:t>Hương</a:t>
            </a:r>
            <a:r>
              <a:rPr lang="en-US" sz="675" dirty="0">
                <a:solidFill>
                  <a:prstClr val="black">
                    <a:lumMod val="50000"/>
                    <a:lumOff val="50000"/>
                  </a:prstClr>
                </a:solidFill>
                <a:latin typeface="Arial-Rounded"/>
              </a:rPr>
              <a:t> </a:t>
            </a:r>
            <a:r>
              <a:rPr lang="en-US" sz="675" dirty="0" err="1">
                <a:solidFill>
                  <a:prstClr val="black">
                    <a:lumMod val="50000"/>
                    <a:lumOff val="50000"/>
                  </a:prstClr>
                </a:solidFill>
                <a:latin typeface="Arial-Rounded"/>
              </a:rPr>
              <a:t>Thảo</a:t>
            </a:r>
            <a:r>
              <a:rPr lang="en-US" sz="675"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20054129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41.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8.xml"/><Relationship Id="rId5" Type="http://schemas.microsoft.com/office/2007/relationships/hdphoto" Target="../media/hdphoto7.wdp"/><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1.png"/><Relationship Id="rId12" Type="http://schemas.microsoft.com/office/2007/relationships/hdphoto" Target="../media/hdphoto12.wdp"/><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9.wdp"/><Relationship Id="rId11" Type="http://schemas.openxmlformats.org/officeDocument/2006/relationships/image" Target="../media/image53.png"/><Relationship Id="rId5" Type="http://schemas.openxmlformats.org/officeDocument/2006/relationships/image" Target="../media/image50.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2.png"/><Relationship Id="rId1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3.pn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CC74B4AB-E5C6-8441-95A7-756FEF37A7F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2000"/>
                    </a14:imgEffect>
                    <a14:imgEffect>
                      <a14:brightnessContrast bright="4000"/>
                    </a14:imgEffect>
                  </a14:imgLayer>
                </a14:imgProps>
              </a:ext>
            </a:extLst>
          </a:blip>
          <a:srcRect l="7250" t="8731" r="10105" b="10572"/>
          <a:stretch/>
        </p:blipFill>
        <p:spPr>
          <a:xfrm>
            <a:off x="1505528" y="286327"/>
            <a:ext cx="4481237" cy="4485036"/>
          </a:xfrm>
          <a:prstGeom prst="ellipse">
            <a:avLst/>
          </a:prstGeom>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561095CD-79A2-4349-8ED9-9CAD6DC22207}"/>
              </a:ext>
            </a:extLst>
          </p:cNvPr>
          <p:cNvSpPr txBox="1"/>
          <p:nvPr/>
        </p:nvSpPr>
        <p:spPr>
          <a:xfrm>
            <a:off x="333290" y="481376"/>
            <a:ext cx="6228730" cy="453009"/>
          </a:xfrm>
          <a:prstGeom prst="rect">
            <a:avLst/>
          </a:prstGeom>
          <a:noFill/>
        </p:spPr>
        <p:txBody>
          <a:bodyPr wrap="square" rtlCol="0">
            <a:spAutoFit/>
          </a:bodyPr>
          <a:lstStyle/>
          <a:p>
            <a:pPr>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Kể về những lần nhím trắng và nhím nâu gặp nhau.</a:t>
            </a:r>
          </a:p>
        </p:txBody>
      </p:sp>
      <p:sp>
        <p:nvSpPr>
          <p:cNvPr id="15" name="TextBox 14">
            <a:extLst>
              <a:ext uri="{FF2B5EF4-FFF2-40B4-BE49-F238E27FC236}">
                <a16:creationId xmlns:a16="http://schemas.microsoft.com/office/drawing/2014/main" xmlns="" id="{73C8AC3D-1809-EF4B-83D1-ED553D2A4D0E}"/>
              </a:ext>
            </a:extLst>
          </p:cNvPr>
          <p:cNvSpPr txBox="1"/>
          <p:nvPr/>
        </p:nvSpPr>
        <p:spPr>
          <a:xfrm>
            <a:off x="531833" y="913610"/>
            <a:ext cx="5831645" cy="1695464"/>
          </a:xfrm>
          <a:prstGeom prst="rect">
            <a:avLst/>
          </a:prstGeom>
          <a:noFill/>
        </p:spPr>
        <p:txBody>
          <a:bodyPr wrap="square" rtlCol="0">
            <a:spAutoFit/>
          </a:bodyPr>
          <a:lstStyle/>
          <a:p>
            <a:pPr marL="269875" indent="-269875"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latin typeface="UTM Avo" panose="02040603050506020204" pitchFamily="18" charset="0"/>
              </a:rPr>
              <a:t>Lần 1: </a:t>
            </a:r>
            <a:r>
              <a:rPr lang="vi-VN" sz="1800" dirty="0">
                <a:solidFill>
                  <a:srgbClr val="FF0000"/>
                </a:solidFill>
                <a:latin typeface="UTM Avo" panose="02040603050506020204" pitchFamily="18" charset="0"/>
              </a:rPr>
              <a:t>Hai bạn gặp nhau vào buổi sáng, khi nhím nâu đi kiếm quả cây.</a:t>
            </a:r>
          </a:p>
          <a:p>
            <a:pPr marL="268288" algn="just">
              <a:lnSpc>
                <a:spcPct val="150000"/>
              </a:lnSpc>
            </a:pPr>
            <a:r>
              <a:rPr lang="vi-VN" sz="1800" dirty="0">
                <a:latin typeface="UTM Avo" panose="02040603050506020204" pitchFamily="18" charset="0"/>
              </a:rPr>
              <a:t>Lần 2: </a:t>
            </a:r>
            <a:r>
              <a:rPr lang="vi-VN" sz="1800" dirty="0">
                <a:solidFill>
                  <a:srgbClr val="FF0000"/>
                </a:solidFill>
                <a:latin typeface="UTM Avo" panose="02040603050506020204" pitchFamily="18" charset="0"/>
              </a:rPr>
              <a:t>Hai bạn gặp lại khi nhím nâu trú mưa đúng vào nhà nhím trắng.</a:t>
            </a:r>
          </a:p>
        </p:txBody>
      </p:sp>
      <p:sp>
        <p:nvSpPr>
          <p:cNvPr id="16" name="TextBox 15">
            <a:extLst>
              <a:ext uri="{FF2B5EF4-FFF2-40B4-BE49-F238E27FC236}">
                <a16:creationId xmlns:a16="http://schemas.microsoft.com/office/drawing/2014/main" xmlns="" id="{21196E3B-EFCC-A54A-A28B-44926BAC7CD6}"/>
              </a:ext>
            </a:extLst>
          </p:cNvPr>
          <p:cNvSpPr txBox="1"/>
          <p:nvPr/>
        </p:nvSpPr>
        <p:spPr>
          <a:xfrm>
            <a:off x="333290" y="2730372"/>
            <a:ext cx="6228730" cy="864467"/>
          </a:xfrm>
          <a:prstGeom prst="rect">
            <a:avLst/>
          </a:prstGeom>
          <a:noFill/>
        </p:spPr>
        <p:txBody>
          <a:bodyPr wrap="square" rtlCol="0">
            <a:spAutoFit/>
          </a:bodyPr>
          <a:lstStyle/>
          <a:p>
            <a:pPr>
              <a:lnSpc>
                <a:spcPct val="150000"/>
              </a:lnSpc>
            </a:pPr>
            <a:r>
              <a:rPr lang="vi-VN" sz="1800" b="1" dirty="0">
                <a:solidFill>
                  <a:schemeClr val="accent6">
                    <a:lumMod val="75000"/>
                  </a:schemeClr>
                </a:solidFill>
                <a:latin typeface="UTM Avo" panose="02040603050506020204" pitchFamily="18" charset="0"/>
              </a:rPr>
              <a:t>3. </a:t>
            </a:r>
            <a:r>
              <a:rPr lang="vi-VN" sz="1800" dirty="0">
                <a:latin typeface="UTM Avo" panose="02040603050506020204" pitchFamily="18" charset="0"/>
              </a:rPr>
              <a:t>Theo em, vì sao nhím nâu nhận lời kết bạn cùng nhìm trắng? </a:t>
            </a:r>
          </a:p>
        </p:txBody>
      </p:sp>
      <p:sp>
        <p:nvSpPr>
          <p:cNvPr id="17" name="TextBox 16">
            <a:extLst>
              <a:ext uri="{FF2B5EF4-FFF2-40B4-BE49-F238E27FC236}">
                <a16:creationId xmlns:a16="http://schemas.microsoft.com/office/drawing/2014/main" xmlns="" id="{2B5EAFC5-F972-5546-A75B-F522157F1C90}"/>
              </a:ext>
            </a:extLst>
          </p:cNvPr>
          <p:cNvSpPr txBox="1"/>
          <p:nvPr/>
        </p:nvSpPr>
        <p:spPr>
          <a:xfrm>
            <a:off x="531833" y="3533214"/>
            <a:ext cx="5766330"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Vì nhím nâu thấy nhím trắng hiền lành, tốt bụng, thân thiện.</a:t>
            </a: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left)">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6173B85-C016-D045-BB76-C59E14206CA7}"/>
              </a:ext>
            </a:extLst>
          </p:cNvPr>
          <p:cNvSpPr txBox="1"/>
          <p:nvPr/>
        </p:nvSpPr>
        <p:spPr>
          <a:xfrm>
            <a:off x="421930" y="1386764"/>
            <a:ext cx="6228730" cy="864467"/>
          </a:xfrm>
          <a:prstGeom prst="rect">
            <a:avLst/>
          </a:prstGeom>
          <a:noFill/>
        </p:spPr>
        <p:txBody>
          <a:bodyPr wrap="square" rtlCol="0">
            <a:spAutoFit/>
          </a:bodyPr>
          <a:lstStyle/>
          <a:p>
            <a:pPr>
              <a:lnSpc>
                <a:spcPct val="150000"/>
              </a:lnSpc>
            </a:pPr>
            <a:r>
              <a:rPr lang="vi-VN" sz="1800" b="1" dirty="0">
                <a:solidFill>
                  <a:schemeClr val="accent6">
                    <a:lumMod val="75000"/>
                  </a:schemeClr>
                </a:solidFill>
                <a:latin typeface="UTM Avo" panose="02040603050506020204" pitchFamily="18" charset="0"/>
              </a:rPr>
              <a:t>4. </a:t>
            </a:r>
            <a:r>
              <a:rPr lang="vi-VN" sz="1800" dirty="0">
                <a:latin typeface="UTM Avo" panose="02040603050506020204" pitchFamily="18" charset="0"/>
              </a:rPr>
              <a:t>Nhờ đâu nhím trắng và nhím nâu có những ngày mùa đông vui vẻ, ấm áp?</a:t>
            </a:r>
          </a:p>
        </p:txBody>
      </p:sp>
      <p:sp>
        <p:nvSpPr>
          <p:cNvPr id="3" name="TextBox 2">
            <a:extLst>
              <a:ext uri="{FF2B5EF4-FFF2-40B4-BE49-F238E27FC236}">
                <a16:creationId xmlns:a16="http://schemas.microsoft.com/office/drawing/2014/main" xmlns="" id="{282DDB71-4F67-1644-88B1-CEB76F23644E}"/>
              </a:ext>
            </a:extLst>
          </p:cNvPr>
          <p:cNvSpPr txBox="1"/>
          <p:nvPr/>
        </p:nvSpPr>
        <p:spPr>
          <a:xfrm>
            <a:off x="421930" y="2460036"/>
            <a:ext cx="5766330"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Vì nhím trắng và nhím nâu không phải sống một mình giữa mùa đông lạnh giá.</a:t>
            </a:r>
          </a:p>
        </p:txBody>
      </p:sp>
    </p:spTree>
    <p:extLst>
      <p:ext uri="{BB962C8B-B14F-4D97-AF65-F5344CB8AC3E}">
        <p14:creationId xmlns:p14="http://schemas.microsoft.com/office/powerpoint/2010/main" val="41493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3C8FAFC-C1D0-49BB-A45E-D744951A028F}"/>
              </a:ext>
            </a:extLst>
          </p:cNvPr>
          <p:cNvSpPr txBox="1"/>
          <p:nvPr/>
        </p:nvSpPr>
        <p:spPr>
          <a:xfrm>
            <a:off x="746086" y="444067"/>
            <a:ext cx="5365827"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Nhím nâu kết bạn</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xmlns="" id="{7BF6BCDF-9F5D-43EF-8D2F-74DA0EBB0C5C}"/>
              </a:ext>
            </a:extLst>
          </p:cNvPr>
          <p:cNvSpPr txBox="1"/>
          <p:nvPr/>
        </p:nvSpPr>
        <p:spPr>
          <a:xfrm>
            <a:off x="184730" y="869981"/>
            <a:ext cx="6456219" cy="4250972"/>
          </a:xfrm>
          <a:prstGeom prst="rect">
            <a:avLst/>
          </a:prstGeom>
          <a:noFill/>
        </p:spPr>
        <p:txBody>
          <a:bodyPr wrap="square" rtlCol="0">
            <a:spAutoFit/>
          </a:bodyPr>
          <a:lstStyle/>
          <a:p>
            <a:pPr marL="44450" lvl="0" algn="just">
              <a:lnSpc>
                <a:spcPct val="150000"/>
              </a:lnSpc>
              <a:defRPr/>
            </a:pPr>
            <a:r>
              <a:rPr kumimoji="0" lang="vi-VN" sz="13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lang="vi-VN" sz="1300" dirty="0">
                <a:latin typeface="UTM Avo" panose="02040603050506020204" pitchFamily="18"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lvl="0" algn="just">
              <a:lnSpc>
                <a:spcPct val="150000"/>
              </a:lnSpc>
              <a:defRPr/>
            </a:pPr>
            <a:r>
              <a:rPr lang="vi-VN" sz="1300" dirty="0">
                <a:latin typeface="UTM Avo" panose="02040603050506020204" pitchFamily="18"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lvl="0" algn="just">
              <a:lnSpc>
                <a:spcPct val="150000"/>
              </a:lnSpc>
              <a:defRPr/>
            </a:pPr>
            <a:r>
              <a:rPr lang="vi-VN" sz="1300" dirty="0">
                <a:latin typeface="UTM Avo" panose="02040603050506020204" pitchFamily="18"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3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 Theo Minh Anh)</a:t>
            </a:r>
          </a:p>
        </p:txBody>
      </p:sp>
      <p:pic>
        <p:nvPicPr>
          <p:cNvPr id="8" name="Picture 7">
            <a:extLst>
              <a:ext uri="{FF2B5EF4-FFF2-40B4-BE49-F238E27FC236}">
                <a16:creationId xmlns:a16="http://schemas.microsoft.com/office/drawing/2014/main" xmlns="" id="{36BD7BCD-94CA-D343-AEAC-E9536830F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742" y="976296"/>
            <a:ext cx="304770" cy="288000"/>
          </a:xfrm>
          <a:prstGeom prst="rect">
            <a:avLst/>
          </a:prstGeom>
        </p:spPr>
      </p:pic>
      <p:pic>
        <p:nvPicPr>
          <p:cNvPr id="9" name="Picture 8">
            <a:extLst>
              <a:ext uri="{FF2B5EF4-FFF2-40B4-BE49-F238E27FC236}">
                <a16:creationId xmlns:a16="http://schemas.microsoft.com/office/drawing/2014/main" xmlns="" id="{8C029C62-412F-CD48-8690-F39AAE9A3BAC}"/>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8127" y="2138345"/>
            <a:ext cx="288000" cy="288000"/>
          </a:xfrm>
          <a:prstGeom prst="rect">
            <a:avLst/>
          </a:prstGeom>
        </p:spPr>
      </p:pic>
      <p:pic>
        <p:nvPicPr>
          <p:cNvPr id="10" name="Picture 9">
            <a:extLst>
              <a:ext uri="{FF2B5EF4-FFF2-40B4-BE49-F238E27FC236}">
                <a16:creationId xmlns:a16="http://schemas.microsoft.com/office/drawing/2014/main" xmlns="" id="{47842D01-2E06-8946-A357-A62E51EBF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86" y="3652974"/>
            <a:ext cx="288000" cy="288000"/>
          </a:xfrm>
          <a:prstGeom prst="rect">
            <a:avLst/>
          </a:prstGeom>
        </p:spPr>
      </p:pic>
      <p:grpSp>
        <p:nvGrpSpPr>
          <p:cNvPr id="11" name="Group 10">
            <a:extLst>
              <a:ext uri="{FF2B5EF4-FFF2-40B4-BE49-F238E27FC236}">
                <a16:creationId xmlns:a16="http://schemas.microsoft.com/office/drawing/2014/main" xmlns="" id="{DDFBB3B9-1FFE-F041-B098-D184F1D42F3F}"/>
              </a:ext>
            </a:extLst>
          </p:cNvPr>
          <p:cNvGrpSpPr/>
          <p:nvPr/>
        </p:nvGrpSpPr>
        <p:grpSpPr>
          <a:xfrm>
            <a:off x="72376" y="17097"/>
            <a:ext cx="2390906" cy="555217"/>
            <a:chOff x="635794" y="386605"/>
            <a:chExt cx="2390906" cy="555217"/>
          </a:xfrm>
        </p:grpSpPr>
        <p:sp>
          <p:nvSpPr>
            <p:cNvPr id="12" name="TextBox 11">
              <a:extLst>
                <a:ext uri="{FF2B5EF4-FFF2-40B4-BE49-F238E27FC236}">
                  <a16:creationId xmlns:a16="http://schemas.microsoft.com/office/drawing/2014/main" xmlns="" id="{9CBF97F8-606C-3C41-B2E0-12F5FB03E13D}"/>
                </a:ext>
              </a:extLst>
            </p:cNvPr>
            <p:cNvSpPr txBox="1"/>
            <p:nvPr/>
          </p:nvSpPr>
          <p:spPr>
            <a:xfrm>
              <a:off x="1218102" y="386605"/>
              <a:ext cx="180859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13" name="Picture 12">
              <a:extLst>
                <a:ext uri="{FF2B5EF4-FFF2-40B4-BE49-F238E27FC236}">
                  <a16:creationId xmlns:a16="http://schemas.microsoft.com/office/drawing/2014/main" xmlns="" id="{FCA41AE1-B474-124E-94B6-37182E9F56A5}"/>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Tree>
    <p:extLst>
      <p:ext uri="{BB962C8B-B14F-4D97-AF65-F5344CB8AC3E}">
        <p14:creationId xmlns:p14="http://schemas.microsoft.com/office/powerpoint/2010/main" val="2790907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A1072C0-7CDA-3B41-9683-C01B2BFCAA3D}"/>
              </a:ext>
            </a:extLst>
          </p:cNvPr>
          <p:cNvSpPr txBox="1"/>
          <p:nvPr/>
        </p:nvSpPr>
        <p:spPr>
          <a:xfrm>
            <a:off x="365997" y="837788"/>
            <a:ext cx="6066482" cy="821572"/>
          </a:xfrm>
          <a:prstGeom prst="rect">
            <a:avLst/>
          </a:prstGeom>
          <a:noFill/>
        </p:spPr>
        <p:txBody>
          <a:bodyPr wrap="square" rtlCol="0">
            <a:spAutoFit/>
          </a:bodyPr>
          <a:lstStyle/>
          <a:p>
            <a:pPr algn="just">
              <a:lnSpc>
                <a:spcPct val="150000"/>
              </a:lnSpc>
            </a:pPr>
            <a:r>
              <a:rPr lang="vi-VN" sz="1700" b="1" dirty="0">
                <a:solidFill>
                  <a:schemeClr val="accent6">
                    <a:lumMod val="75000"/>
                  </a:schemeClr>
                </a:solidFill>
                <a:latin typeface="UTM Avo" panose="02040603050506020204" pitchFamily="18" charset="0"/>
              </a:rPr>
              <a:t>1. </a:t>
            </a:r>
            <a:r>
              <a:rPr lang="vi-VN" sz="1700" dirty="0">
                <a:latin typeface="UTM Avo" panose="02040603050506020204" pitchFamily="18" charset="0"/>
              </a:rPr>
              <a:t>Đóng vai nhím trắng, nhím nâu trong lần gặp để nói tiếp các câu: </a:t>
            </a:r>
          </a:p>
        </p:txBody>
      </p:sp>
      <p:pic>
        <p:nvPicPr>
          <p:cNvPr id="9" name="Picture 8">
            <a:extLst>
              <a:ext uri="{FF2B5EF4-FFF2-40B4-BE49-F238E27FC236}">
                <a16:creationId xmlns:a16="http://schemas.microsoft.com/office/drawing/2014/main" xmlns=""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xmlns=""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1" name="TextBox 10">
            <a:extLst>
              <a:ext uri="{FF2B5EF4-FFF2-40B4-BE49-F238E27FC236}">
                <a16:creationId xmlns:a16="http://schemas.microsoft.com/office/drawing/2014/main" xmlns="" id="{555B0BEB-2CEA-4DEB-A3FC-80A1DD339C62}"/>
              </a:ext>
            </a:extLst>
          </p:cNvPr>
          <p:cNvSpPr txBox="1"/>
          <p:nvPr/>
        </p:nvSpPr>
        <p:spPr>
          <a:xfrm>
            <a:off x="568135" y="3643656"/>
            <a:ext cx="5864344" cy="1213987"/>
          </a:xfrm>
          <a:prstGeom prst="rect">
            <a:avLst/>
          </a:prstGeom>
          <a:noFill/>
        </p:spPr>
        <p:txBody>
          <a:bodyPr wrap="square" rtlCol="0">
            <a:spAutoFit/>
          </a:bodyPr>
          <a:lstStyle/>
          <a:p>
            <a:pPr lvl="0" algn="just">
              <a:lnSpc>
                <a:spcPct val="150000"/>
              </a:lnSpc>
            </a:pPr>
            <a:r>
              <a:rPr lang="vi-VN" sz="1700" b="1" dirty="0">
                <a:solidFill>
                  <a:schemeClr val="accent6">
                    <a:lumMod val="75000"/>
                  </a:schemeClr>
                </a:solidFill>
                <a:latin typeface="UTM Avo" panose="02040603050506020204" pitchFamily="18" charset="0"/>
              </a:rPr>
              <a:t>2. </a:t>
            </a:r>
            <a:r>
              <a:rPr lang="vi-VN" sz="1700" dirty="0">
                <a:latin typeface="UTM Avo" panose="02040603050506020204" pitchFamily="18" charset="0"/>
              </a:rPr>
              <a:t>Đóng vai Bình và An để nói và đáp lời xin lỗi trong tình huống: </a:t>
            </a:r>
          </a:p>
          <a:p>
            <a:pPr lvl="0" algn="ctr">
              <a:lnSpc>
                <a:spcPct val="150000"/>
              </a:lnSpc>
            </a:pPr>
            <a:r>
              <a:rPr lang="vi-VN" sz="1700" dirty="0">
                <a:latin typeface="UTM Avo" panose="02040603050506020204" pitchFamily="18" charset="0"/>
              </a:rPr>
              <a:t>Bình vô tình va vào An, làm An ngã. </a:t>
            </a:r>
          </a:p>
        </p:txBody>
      </p:sp>
      <p:pic>
        <p:nvPicPr>
          <p:cNvPr id="3" name="Picture 2">
            <a:extLst>
              <a:ext uri="{FF2B5EF4-FFF2-40B4-BE49-F238E27FC236}">
                <a16:creationId xmlns:a16="http://schemas.microsoft.com/office/drawing/2014/main" xmlns="" id="{625B929E-595E-6A46-A662-4268CBB6063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93118" y="1661588"/>
            <a:ext cx="5150498" cy="2075110"/>
          </a:xfrm>
          <a:prstGeom prst="rect">
            <a:avLst/>
          </a:prstGeom>
        </p:spPr>
      </p:pic>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wipe(left)">
                                      <p:cBhvr>
                                        <p:cTn id="2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xmlns=""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xmlns=""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xmlns=""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xmlns=""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xmlns="" id="{9C19274E-3FB4-FF42-AEA0-24A4B4B33145}"/>
              </a:ext>
            </a:extLst>
          </p:cNvPr>
          <p:cNvGrpSpPr/>
          <p:nvPr/>
        </p:nvGrpSpPr>
        <p:grpSpPr>
          <a:xfrm>
            <a:off x="281184" y="670417"/>
            <a:ext cx="1649063" cy="621527"/>
            <a:chOff x="289862" y="629196"/>
            <a:chExt cx="1649063" cy="621527"/>
          </a:xfrm>
        </p:grpSpPr>
        <p:sp>
          <p:nvSpPr>
            <p:cNvPr id="17" name="TextBox 16">
              <a:extLst>
                <a:ext uri="{FF2B5EF4-FFF2-40B4-BE49-F238E27FC236}">
                  <a16:creationId xmlns:a16="http://schemas.microsoft.com/office/drawing/2014/main" xmlns="" id="{BE2147ED-F3FE-304A-9670-6693FA95271F}"/>
                </a:ext>
              </a:extLst>
            </p:cNvPr>
            <p:cNvSpPr txBox="1"/>
            <p:nvPr/>
          </p:nvSpPr>
          <p:spPr>
            <a:xfrm>
              <a:off x="325278" y="629196"/>
              <a:ext cx="1613647" cy="584775"/>
            </a:xfrm>
            <a:prstGeom prst="rect">
              <a:avLst/>
            </a:prstGeom>
            <a:noFill/>
          </p:spPr>
          <p:txBody>
            <a:bodyPr wrap="square" rtlCol="0">
              <a:spAutoFit/>
            </a:bodyPr>
            <a:lstStyle/>
            <a:p>
              <a:r>
                <a:rPr lang="en-US" sz="3200" dirty="0">
                  <a:solidFill>
                    <a:schemeClr val="accent1">
                      <a:lumMod val="50000"/>
                    </a:schemeClr>
                  </a:solidFill>
                  <a:latin typeface="UTM Cookies" panose="02040603050506020204" pitchFamily="18" charset="0"/>
                </a:rPr>
                <a:t>BÀI 18</a:t>
              </a:r>
            </a:p>
          </p:txBody>
        </p:sp>
        <p:sp>
          <p:nvSpPr>
            <p:cNvPr id="18" name="TextBox 17">
              <a:extLst>
                <a:ext uri="{FF2B5EF4-FFF2-40B4-BE49-F238E27FC236}">
                  <a16:creationId xmlns:a16="http://schemas.microsoft.com/office/drawing/2014/main" xmlns="" id="{C854ED93-D748-884A-861D-7C84D7723D78}"/>
                </a:ext>
              </a:extLst>
            </p:cNvPr>
            <p:cNvSpPr txBox="1"/>
            <p:nvPr/>
          </p:nvSpPr>
          <p:spPr>
            <a:xfrm>
              <a:off x="289862" y="665948"/>
              <a:ext cx="1613647" cy="584775"/>
            </a:xfrm>
            <a:prstGeom prst="rect">
              <a:avLst/>
            </a:prstGeom>
            <a:noFill/>
          </p:spPr>
          <p:txBody>
            <a:bodyPr wrap="square" rtlCol="0">
              <a:spAutoFit/>
            </a:bodyPr>
            <a:lstStyle/>
            <a:p>
              <a:r>
                <a:rPr lang="en-US" sz="3200" dirty="0">
                  <a:solidFill>
                    <a:schemeClr val="accent1"/>
                  </a:solidFill>
                  <a:latin typeface="UTM Cookies" panose="02040603050506020204" pitchFamily="18" charset="0"/>
                </a:rPr>
                <a:t>BÀI 18</a:t>
              </a:r>
            </a:p>
          </p:txBody>
        </p:sp>
      </p:grpSp>
      <p:sp>
        <p:nvSpPr>
          <p:cNvPr id="19" name="TextBox 18">
            <a:extLst>
              <a:ext uri="{FF2B5EF4-FFF2-40B4-BE49-F238E27FC236}">
                <a16:creationId xmlns:a16="http://schemas.microsoft.com/office/drawing/2014/main" xmlns="" id="{68489EE4-7F3E-BB4F-8067-ED007694645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TỚ NHỚ CẬU</a:t>
            </a:r>
            <a:endParaRPr lang="en-US" sz="44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38393226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xmlns="" id="{1E60952D-E414-4B78-8449-9329058D3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5" r="7726" b="14099"/>
          <a:stretch>
            <a:fillRect/>
          </a:stretch>
        </p:blipFill>
        <p:spPr bwMode="auto">
          <a:xfrm>
            <a:off x="-142052" y="123290"/>
            <a:ext cx="7000052" cy="513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5">
            <a:extLst>
              <a:ext uri="{FF2B5EF4-FFF2-40B4-BE49-F238E27FC236}">
                <a16:creationId xmlns:a16="http://schemas.microsoft.com/office/drawing/2014/main" xmlns="" id="{7269A53C-647F-4EB8-A524-9EAD2CC0C1B6}"/>
              </a:ext>
            </a:extLst>
          </p:cNvPr>
          <p:cNvSpPr txBox="1">
            <a:spLocks noChangeArrowheads="1"/>
          </p:cNvSpPr>
          <p:nvPr/>
        </p:nvSpPr>
        <p:spPr bwMode="auto">
          <a:xfrm>
            <a:off x="394589" y="388334"/>
            <a:ext cx="595699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Tx/>
              <a:buFontTx/>
              <a:buNone/>
            </a:pPr>
            <a:r>
              <a:rPr lang="en-US" altLang="en-US" sz="2500" b="1" kern="1200" dirty="0" err="1">
                <a:solidFill>
                  <a:prstClr val="black"/>
                </a:solidFill>
                <a:latin typeface="HP001 4 hàng" panose="020B0603050302020204" pitchFamily="34" charset="0"/>
                <a:cs typeface="+mn-cs"/>
              </a:rPr>
              <a:t>Thứ</a:t>
            </a:r>
            <a:r>
              <a:rPr lang="en-US" altLang="en-US" sz="2500" b="1" kern="1200" dirty="0">
                <a:solidFill>
                  <a:prstClr val="black"/>
                </a:solidFill>
                <a:latin typeface="HP001 4 hàng" panose="020B0603050302020204" pitchFamily="34" charset="0"/>
                <a:cs typeface="+mn-cs"/>
              </a:rPr>
              <a:t> </a:t>
            </a:r>
            <a:r>
              <a:rPr lang="en-US" altLang="en-US" sz="2500" b="1" kern="1200" dirty="0" err="1">
                <a:solidFill>
                  <a:prstClr val="black"/>
                </a:solidFill>
                <a:latin typeface="HP001 4 hàng" panose="020B0603050302020204" pitchFamily="34" charset="0"/>
                <a:cs typeface="+mn-cs"/>
              </a:rPr>
              <a:t>năm</a:t>
            </a:r>
            <a:r>
              <a:rPr lang="en-US" altLang="en-US" sz="2500" b="1" kern="1200" dirty="0">
                <a:solidFill>
                  <a:prstClr val="black"/>
                </a:solidFill>
                <a:latin typeface="HP001 4 hàng" panose="020B0603050302020204" pitchFamily="34" charset="0"/>
                <a:cs typeface="+mn-cs"/>
              </a:rPr>
              <a:t> </a:t>
            </a:r>
            <a:r>
              <a:rPr lang="en-US" altLang="en-US" sz="2500" b="1" kern="1200" dirty="0" err="1">
                <a:solidFill>
                  <a:prstClr val="black"/>
                </a:solidFill>
                <a:latin typeface="HP001 4 hàng" panose="020B0603050302020204" pitchFamily="34" charset="0"/>
                <a:cs typeface="+mn-cs"/>
              </a:rPr>
              <a:t>ngày</a:t>
            </a:r>
            <a:r>
              <a:rPr lang="en-US" altLang="en-US" sz="2500" b="1" kern="1200" dirty="0">
                <a:solidFill>
                  <a:prstClr val="black"/>
                </a:solidFill>
                <a:latin typeface="HP001 4 hàng" panose="020B0603050302020204" pitchFamily="34" charset="0"/>
                <a:cs typeface="+mn-cs"/>
              </a:rPr>
              <a:t> 18 </a:t>
            </a:r>
            <a:r>
              <a:rPr lang="en-US" altLang="en-US" sz="2500" b="1" kern="1200" dirty="0" err="1">
                <a:solidFill>
                  <a:prstClr val="black"/>
                </a:solidFill>
                <a:latin typeface="HP001 4 hàng" panose="020B0603050302020204" pitchFamily="34" charset="0"/>
                <a:cs typeface="+mn-cs"/>
              </a:rPr>
              <a:t>tháng</a:t>
            </a:r>
            <a:r>
              <a:rPr lang="en-US" altLang="en-US" sz="2500" b="1" kern="1200" dirty="0">
                <a:solidFill>
                  <a:prstClr val="black"/>
                </a:solidFill>
                <a:latin typeface="HP001 4 hàng" panose="020B0603050302020204" pitchFamily="34" charset="0"/>
                <a:cs typeface="+mn-cs"/>
              </a:rPr>
              <a:t> 11 </a:t>
            </a:r>
            <a:r>
              <a:rPr lang="en-US" altLang="en-US" sz="2500" b="1" kern="1200" dirty="0" err="1">
                <a:solidFill>
                  <a:prstClr val="black"/>
                </a:solidFill>
                <a:latin typeface="HP001 4 hàng" panose="020B0603050302020204" pitchFamily="34" charset="0"/>
                <a:cs typeface="+mn-cs"/>
              </a:rPr>
              <a:t>năm</a:t>
            </a:r>
            <a:r>
              <a:rPr lang="en-US" altLang="en-US" sz="2500" b="1" kern="1200" dirty="0">
                <a:solidFill>
                  <a:prstClr val="black"/>
                </a:solidFill>
                <a:latin typeface="HP001 4 hàng" panose="020B0603050302020204" pitchFamily="34" charset="0"/>
                <a:cs typeface="+mn-cs"/>
              </a:rPr>
              <a:t> 2021</a:t>
            </a:r>
          </a:p>
        </p:txBody>
      </p:sp>
      <p:sp>
        <p:nvSpPr>
          <p:cNvPr id="17414" name="TextBox 8">
            <a:extLst>
              <a:ext uri="{FF2B5EF4-FFF2-40B4-BE49-F238E27FC236}">
                <a16:creationId xmlns:a16="http://schemas.microsoft.com/office/drawing/2014/main" xmlns="" id="{D0CFB830-9947-47FE-B793-3B7399245891}"/>
              </a:ext>
            </a:extLst>
          </p:cNvPr>
          <p:cNvSpPr txBox="1">
            <a:spLocks noChangeArrowheads="1"/>
          </p:cNvSpPr>
          <p:nvPr/>
        </p:nvSpPr>
        <p:spPr bwMode="auto">
          <a:xfrm>
            <a:off x="1374956" y="913765"/>
            <a:ext cx="258782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Tx/>
              <a:buFontTx/>
              <a:buNone/>
            </a:pPr>
            <a:r>
              <a:rPr lang="en-US" altLang="en-US" sz="2500" b="1" kern="1200" dirty="0" smtClean="0">
                <a:solidFill>
                  <a:prstClr val="black"/>
                </a:solidFill>
                <a:latin typeface="HP001 4 hàng" panose="020B0603050302020204" pitchFamily="34" charset="0"/>
                <a:cs typeface="+mn-cs"/>
              </a:rPr>
              <a:t>Viết</a:t>
            </a:r>
            <a:endParaRPr lang="en-US" altLang="en-US" sz="2500" b="1" kern="1200" dirty="0">
              <a:solidFill>
                <a:prstClr val="black"/>
              </a:solidFill>
              <a:latin typeface="HP001 4 hàng" panose="020B0603050302020204" pitchFamily="34" charset="0"/>
              <a:cs typeface="+mn-cs"/>
            </a:endParaRPr>
          </a:p>
        </p:txBody>
      </p:sp>
      <p:sp>
        <p:nvSpPr>
          <p:cNvPr id="17418" name="TextBox 24">
            <a:extLst>
              <a:ext uri="{FF2B5EF4-FFF2-40B4-BE49-F238E27FC236}">
                <a16:creationId xmlns:a16="http://schemas.microsoft.com/office/drawing/2014/main" xmlns="" id="{636BA169-B648-43B0-BB33-C67AC02E802C}"/>
              </a:ext>
            </a:extLst>
          </p:cNvPr>
          <p:cNvSpPr txBox="1">
            <a:spLocks noChangeArrowheads="1"/>
          </p:cNvSpPr>
          <p:nvPr/>
        </p:nvSpPr>
        <p:spPr bwMode="auto">
          <a:xfrm>
            <a:off x="1142725" y="1420608"/>
            <a:ext cx="429428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Tx/>
              <a:buFontTx/>
              <a:buNone/>
            </a:pPr>
            <a:r>
              <a:rPr lang="en-US" altLang="en-US" sz="2500" b="1" kern="1200" dirty="0" smtClean="0">
                <a:solidFill>
                  <a:prstClr val="black"/>
                </a:solidFill>
                <a:latin typeface="HP001 4 hàng" panose="020B0603050302020204" pitchFamily="34" charset="0"/>
                <a:cs typeface="+mn-cs"/>
              </a:rPr>
              <a:t>Nhím nâu kết bạn</a:t>
            </a:r>
            <a:endParaRPr lang="en-US" altLang="en-US" sz="2500" b="1" kern="1200" dirty="0">
              <a:solidFill>
                <a:prstClr val="black"/>
              </a:solidFill>
              <a:latin typeface="HP001 4 hàng" panose="020B0603050302020204" pitchFamily="34" charset="0"/>
              <a:cs typeface="+mn-cs"/>
            </a:endParaRPr>
          </a:p>
        </p:txBody>
      </p:sp>
      <p:sp>
        <p:nvSpPr>
          <p:cNvPr id="9" name="TextBox 24">
            <a:extLst>
              <a:ext uri="{FF2B5EF4-FFF2-40B4-BE49-F238E27FC236}">
                <a16:creationId xmlns:a16="http://schemas.microsoft.com/office/drawing/2014/main" xmlns="" id="{636BA169-B648-43B0-BB33-C67AC02E802C}"/>
              </a:ext>
            </a:extLst>
          </p:cNvPr>
          <p:cNvSpPr txBox="1">
            <a:spLocks noChangeArrowheads="1"/>
          </p:cNvSpPr>
          <p:nvPr/>
        </p:nvSpPr>
        <p:spPr bwMode="auto">
          <a:xfrm>
            <a:off x="-249326" y="1956313"/>
            <a:ext cx="735903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Tx/>
              <a:buFontTx/>
              <a:buNone/>
            </a:pPr>
            <a:r>
              <a:rPr lang="en-US" altLang="en-US" sz="2500" b="1" kern="1200" dirty="0" smtClean="0">
                <a:solidFill>
                  <a:srgbClr val="FF0000"/>
                </a:solidFill>
                <a:latin typeface="HP001 4 hàng" panose="020B0603050302020204" pitchFamily="34" charset="0"/>
                <a:cs typeface="+mn-cs"/>
              </a:rPr>
              <a:t>Viết đúng độ cao các con chữ: T, h, C, k, b, g, l, y</a:t>
            </a:r>
            <a:endParaRPr lang="en-US" altLang="en-US" sz="2500" b="1" kern="1200" dirty="0">
              <a:solidFill>
                <a:srgbClr val="FF0000"/>
              </a:solidFill>
              <a:latin typeface="HP001 4 hàng" panose="020B0603050302020204" pitchFamily="34" charset="0"/>
              <a:cs typeface="+mn-cs"/>
            </a:endParaRPr>
          </a:p>
        </p:txBody>
      </p:sp>
      <p:sp>
        <p:nvSpPr>
          <p:cNvPr id="10" name="TextBox 24">
            <a:extLst>
              <a:ext uri="{FF2B5EF4-FFF2-40B4-BE49-F238E27FC236}">
                <a16:creationId xmlns:a16="http://schemas.microsoft.com/office/drawing/2014/main" xmlns="" id="{636BA169-B648-43B0-BB33-C67AC02E802C}"/>
              </a:ext>
            </a:extLst>
          </p:cNvPr>
          <p:cNvSpPr txBox="1">
            <a:spLocks noChangeArrowheads="1"/>
          </p:cNvSpPr>
          <p:nvPr/>
        </p:nvSpPr>
        <p:spPr bwMode="auto">
          <a:xfrm>
            <a:off x="-1230497" y="2481744"/>
            <a:ext cx="735903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Tx/>
              <a:buFontTx/>
              <a:buNone/>
            </a:pPr>
            <a:r>
              <a:rPr lang="en-US" altLang="en-US" sz="2500" b="1" kern="1200" dirty="0" smtClean="0">
                <a:solidFill>
                  <a:srgbClr val="FF0000"/>
                </a:solidFill>
                <a:latin typeface="HP001 4 hàng" panose="020B0603050302020204" pitchFamily="34" charset="0"/>
                <a:cs typeface="+mn-cs"/>
              </a:rPr>
              <a:t>Viết đúng độ cao các con chữ: đ, q, p  </a:t>
            </a:r>
            <a:endParaRPr lang="en-US" altLang="en-US" sz="2500" b="1" kern="1200" dirty="0">
              <a:solidFill>
                <a:srgbClr val="FF0000"/>
              </a:solidFill>
              <a:latin typeface="HP001 4 hàng" panose="020B0603050302020204" pitchFamily="34" charset="0"/>
              <a:cs typeface="+mn-cs"/>
            </a:endParaRPr>
          </a:p>
        </p:txBody>
      </p:sp>
      <p:sp>
        <p:nvSpPr>
          <p:cNvPr id="11" name="TextBox 24">
            <a:extLst>
              <a:ext uri="{FF2B5EF4-FFF2-40B4-BE49-F238E27FC236}">
                <a16:creationId xmlns:a16="http://schemas.microsoft.com/office/drawing/2014/main" xmlns="" id="{636BA169-B648-43B0-BB33-C67AC02E802C}"/>
              </a:ext>
            </a:extLst>
          </p:cNvPr>
          <p:cNvSpPr txBox="1">
            <a:spLocks noChangeArrowheads="1"/>
          </p:cNvSpPr>
          <p:nvPr/>
        </p:nvSpPr>
        <p:spPr bwMode="auto">
          <a:xfrm>
            <a:off x="-1612350" y="2995589"/>
            <a:ext cx="735903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Tx/>
              <a:buFontTx/>
              <a:buNone/>
            </a:pPr>
            <a:r>
              <a:rPr lang="en-US" altLang="en-US" sz="2500" b="1" kern="1200" dirty="0" smtClean="0">
                <a:solidFill>
                  <a:srgbClr val="FF0000"/>
                </a:solidFill>
                <a:latin typeface="HP001 4 hàng" panose="020B0603050302020204" pitchFamily="34" charset="0"/>
                <a:cs typeface="+mn-cs"/>
              </a:rPr>
              <a:t>Viết đúng độ cao các con chữ: t  </a:t>
            </a:r>
            <a:endParaRPr lang="en-US" altLang="en-US" sz="2500" b="1" kern="1200" dirty="0">
              <a:solidFill>
                <a:srgbClr val="FF0000"/>
              </a:solidFill>
              <a:latin typeface="HP001 4 hàng" panose="020B0603050302020204" pitchFamily="34" charset="0"/>
              <a:cs typeface="+mn-cs"/>
            </a:endParaRPr>
          </a:p>
        </p:txBody>
      </p:sp>
      <p:sp>
        <p:nvSpPr>
          <p:cNvPr id="12" name="TextBox 24">
            <a:extLst>
              <a:ext uri="{FF2B5EF4-FFF2-40B4-BE49-F238E27FC236}">
                <a16:creationId xmlns:a16="http://schemas.microsoft.com/office/drawing/2014/main" xmlns="" id="{636BA169-B648-43B0-BB33-C67AC02E802C}"/>
              </a:ext>
            </a:extLst>
          </p:cNvPr>
          <p:cNvSpPr txBox="1">
            <a:spLocks noChangeArrowheads="1"/>
          </p:cNvSpPr>
          <p:nvPr/>
        </p:nvSpPr>
        <p:spPr bwMode="auto">
          <a:xfrm>
            <a:off x="-142052" y="3519686"/>
            <a:ext cx="735903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Tx/>
              <a:buFontTx/>
              <a:buNone/>
            </a:pPr>
            <a:r>
              <a:rPr lang="en-US" altLang="en-US" sz="2500" b="1" kern="1200" dirty="0" smtClean="0">
                <a:solidFill>
                  <a:srgbClr val="FF0000"/>
                </a:solidFill>
                <a:latin typeface="HP001 4 hàng" panose="020B0603050302020204" pitchFamily="34" charset="0"/>
                <a:cs typeface="+mn-cs"/>
              </a:rPr>
              <a:t>Viết đúng độ cao các con chữ: â, i, m, ă, ô,u, a, ơ, ê, e   </a:t>
            </a:r>
            <a:endParaRPr lang="en-US" altLang="en-US" sz="2500" b="1" kern="1200" dirty="0">
              <a:solidFill>
                <a:srgbClr val="FF0000"/>
              </a:solidFill>
              <a:latin typeface="HP001 4 hàng" panose="020B0603050302020204" pitchFamily="34" charset="0"/>
              <a:cs typeface="+mn-cs"/>
            </a:endParaRPr>
          </a:p>
        </p:txBody>
      </p:sp>
    </p:spTree>
    <p:extLst>
      <p:ext uri="{BB962C8B-B14F-4D97-AF65-F5344CB8AC3E}">
        <p14:creationId xmlns:p14="http://schemas.microsoft.com/office/powerpoint/2010/main" val="859885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B305156-7455-8F4C-AA31-731375F4FEB5}"/>
              </a:ext>
            </a:extLst>
          </p:cNvPr>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xmlns="" id="{F1BA6EFB-CB7A-094B-AC9D-B222BDD328B2}"/>
              </a:ext>
            </a:extLst>
          </p:cNvPr>
          <p:cNvSpPr txBox="1"/>
          <p:nvPr/>
        </p:nvSpPr>
        <p:spPr>
          <a:xfrm>
            <a:off x="1688168" y="1747087"/>
            <a:ext cx="3809056" cy="523220"/>
          </a:xfrm>
          <a:prstGeom prst="rect">
            <a:avLst/>
          </a:prstGeom>
          <a:noFill/>
        </p:spPr>
        <p:txBody>
          <a:bodyPr wrap="none" rtlCol="0">
            <a:spAutoFit/>
          </a:bodyPr>
          <a:lstStyle/>
          <a:p>
            <a:r>
              <a:rPr lang="x-none" sz="2800" b="1" dirty="0">
                <a:solidFill>
                  <a:srgbClr val="17479D"/>
                </a:solidFill>
                <a:latin typeface="UTM Avo" panose="02040603050506020204" pitchFamily="18" charset="0"/>
              </a:rPr>
              <a:t>NHÍM NÂU KẾT BẠN </a:t>
            </a:r>
          </a:p>
        </p:txBody>
      </p:sp>
      <p:sp>
        <p:nvSpPr>
          <p:cNvPr id="5" name="TextBox 4">
            <a:extLst>
              <a:ext uri="{FF2B5EF4-FFF2-40B4-BE49-F238E27FC236}">
                <a16:creationId xmlns:a16="http://schemas.microsoft.com/office/drawing/2014/main" xmlns="" id="{9FA24853-01FC-A946-88A2-4E5CEA158308}"/>
              </a:ext>
            </a:extLst>
          </p:cNvPr>
          <p:cNvSpPr txBox="1"/>
          <p:nvPr/>
        </p:nvSpPr>
        <p:spPr>
          <a:xfrm>
            <a:off x="1191519" y="2380046"/>
            <a:ext cx="486087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xmlns=""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018" y="2534612"/>
            <a:ext cx="304770" cy="288000"/>
          </a:xfrm>
          <a:prstGeom prst="rect">
            <a:avLst/>
          </a:prstGeom>
        </p:spPr>
      </p:pic>
      <p:pic>
        <p:nvPicPr>
          <p:cNvPr id="7" name="Picture 6">
            <a:extLst>
              <a:ext uri="{FF2B5EF4-FFF2-40B4-BE49-F238E27FC236}">
                <a16:creationId xmlns:a16="http://schemas.microsoft.com/office/drawing/2014/main" xmlns=""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8788" y="3205465"/>
            <a:ext cx="288000" cy="288000"/>
          </a:xfrm>
          <a:prstGeom prst="rect">
            <a:avLst/>
          </a:prstGeom>
        </p:spPr>
      </p:pic>
      <p:sp>
        <p:nvSpPr>
          <p:cNvPr id="8" name="TextBox 7">
            <a:extLst>
              <a:ext uri="{FF2B5EF4-FFF2-40B4-BE49-F238E27FC236}">
                <a16:creationId xmlns:a16="http://schemas.microsoft.com/office/drawing/2014/main" xmlns="" id="{6743BCB4-7CDF-1743-B06E-85D66E7CF6B8}"/>
              </a:ext>
            </a:extLst>
          </p:cNvPr>
          <p:cNvSpPr txBox="1"/>
          <p:nvPr/>
        </p:nvSpPr>
        <p:spPr>
          <a:xfrm>
            <a:off x="1191519" y="3046258"/>
            <a:ext cx="486087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chính tả: g/ gh.</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xmlns="" id="{704A1E3D-E4D2-8C42-B66F-F1851A550471}"/>
              </a:ext>
            </a:extLst>
          </p:cNvPr>
          <p:cNvSpPr txBox="1"/>
          <p:nvPr/>
        </p:nvSpPr>
        <p:spPr>
          <a:xfrm>
            <a:off x="1191519" y="3648450"/>
            <a:ext cx="486087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lựa chọn.</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xmlns=""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490" y="3803028"/>
            <a:ext cx="288000" cy="288000"/>
          </a:xfrm>
          <a:prstGeom prst="rect">
            <a:avLst/>
          </a:prstGeom>
        </p:spPr>
      </p:pic>
      <p:pic>
        <p:nvPicPr>
          <p:cNvPr id="12" name="Picture 11">
            <a:extLst>
              <a:ext uri="{FF2B5EF4-FFF2-40B4-BE49-F238E27FC236}">
                <a16:creationId xmlns:a16="http://schemas.microsoft.com/office/drawing/2014/main" xmlns="" id="{D15DA1B1-EC44-6E4D-9659-ACE317A42F1E}"/>
              </a:ext>
            </a:extLst>
          </p:cNvPr>
          <p:cNvPicPr>
            <a:picLocks noChangeAspect="1"/>
          </p:cNvPicPr>
          <p:nvPr/>
        </p:nvPicPr>
        <p:blipFill rotWithShape="1">
          <a:blip r:embed="rId6"/>
          <a:srcRect l="11939" t="2903" r="24457" b="3018"/>
          <a:stretch/>
        </p:blipFill>
        <p:spPr>
          <a:xfrm>
            <a:off x="356080" y="345231"/>
            <a:ext cx="1293654" cy="1263551"/>
          </a:xfrm>
          <a:prstGeom prst="ellipse">
            <a:avLst/>
          </a:prstGeom>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4AB7E27-7FC7-4C47-811B-15050CA3E690}"/>
              </a:ext>
            </a:extLst>
          </p:cNvPr>
          <p:cNvSpPr txBox="1"/>
          <p:nvPr/>
        </p:nvSpPr>
        <p:spPr>
          <a:xfrm>
            <a:off x="746085" y="577797"/>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Nhím nâu kết bạn</a:t>
            </a:r>
          </a:p>
        </p:txBody>
      </p:sp>
      <p:sp>
        <p:nvSpPr>
          <p:cNvPr id="3" name="TextBox 2">
            <a:extLst>
              <a:ext uri="{FF2B5EF4-FFF2-40B4-BE49-F238E27FC236}">
                <a16:creationId xmlns:a16="http://schemas.microsoft.com/office/drawing/2014/main" xmlns="" id="{DA3D6D13-98E5-544E-A2A0-7B1710E8DFA4}"/>
              </a:ext>
            </a:extLst>
          </p:cNvPr>
          <p:cNvSpPr txBox="1"/>
          <p:nvPr/>
        </p:nvSpPr>
        <p:spPr>
          <a:xfrm>
            <a:off x="427017" y="1152185"/>
            <a:ext cx="5999771" cy="3337837"/>
          </a:xfrm>
          <a:prstGeom prst="rect">
            <a:avLst/>
          </a:prstGeom>
          <a:noFill/>
        </p:spPr>
        <p:txBody>
          <a:bodyPr wrap="square" rtlCol="0">
            <a:spAutoFit/>
          </a:bodyPr>
          <a:lstStyle/>
          <a:p>
            <a:pPr marL="7938" algn="just">
              <a:lnSpc>
                <a:spcPct val="150000"/>
              </a:lnSpc>
            </a:pPr>
            <a:r>
              <a:rPr lang="vi-VN" sz="2400" dirty="0">
                <a:latin typeface="UTM Avo" panose="02040603050506020204" pitchFamily="18" charset="0"/>
              </a:rPr>
              <a:t>        Thấy nhím trắng tốt bụng, nhím nâu đã nhận lời kết bạn. Cả hai cùng trang trí chỗ ở cho đẹp. Chúng trải qua những ngày vui vẻ, ấm áp vì không phải sống một mình giữa mùa đông lạnh giá. 	    </a:t>
            </a:r>
            <a:endParaRPr lang="en-US" sz="2400" dirty="0">
              <a:latin typeface="UTM Avo" panose="02040603050506020204" pitchFamily="18" charset="0"/>
            </a:endParaRPr>
          </a:p>
        </p:txBody>
      </p:sp>
      <p:cxnSp>
        <p:nvCxnSpPr>
          <p:cNvPr id="4" name="Straight Connector 3">
            <a:extLst>
              <a:ext uri="{FF2B5EF4-FFF2-40B4-BE49-F238E27FC236}">
                <a16:creationId xmlns:a16="http://schemas.microsoft.com/office/drawing/2014/main" xmlns="" id="{1F4C6444-6C93-BF45-B1C3-D4A014078C78}"/>
              </a:ext>
            </a:extLst>
          </p:cNvPr>
          <p:cNvCxnSpPr>
            <a:cxnSpLocks/>
          </p:cNvCxnSpPr>
          <p:nvPr/>
        </p:nvCxnSpPr>
        <p:spPr>
          <a:xfrm>
            <a:off x="2031709" y="111006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1202C3C9-A326-274C-8CA8-74D8353AD7BB}"/>
              </a:ext>
            </a:extLst>
          </p:cNvPr>
          <p:cNvCxnSpPr>
            <a:cxnSpLocks/>
          </p:cNvCxnSpPr>
          <p:nvPr/>
        </p:nvCxnSpPr>
        <p:spPr>
          <a:xfrm>
            <a:off x="1188834" y="1679945"/>
            <a:ext cx="692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E2AD7F17-2368-2F46-9C9C-28D81A6A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30" y="439175"/>
            <a:ext cx="346873" cy="327786"/>
          </a:xfrm>
          <a:prstGeom prst="rect">
            <a:avLst/>
          </a:prstGeom>
        </p:spPr>
      </p:pic>
      <p:cxnSp>
        <p:nvCxnSpPr>
          <p:cNvPr id="15" name="Straight Connector 14">
            <a:extLst>
              <a:ext uri="{FF2B5EF4-FFF2-40B4-BE49-F238E27FC236}">
                <a16:creationId xmlns:a16="http://schemas.microsoft.com/office/drawing/2014/main" xmlns="" id="{B778746E-20C0-B74C-8556-5A9A1ECA4885}"/>
              </a:ext>
            </a:extLst>
          </p:cNvPr>
          <p:cNvCxnSpPr>
            <a:cxnSpLocks/>
          </p:cNvCxnSpPr>
          <p:nvPr/>
        </p:nvCxnSpPr>
        <p:spPr>
          <a:xfrm>
            <a:off x="4397372" y="2216810"/>
            <a:ext cx="5204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86BF69FC-23E1-474E-B763-27B9287E269E}"/>
              </a:ext>
            </a:extLst>
          </p:cNvPr>
          <p:cNvCxnSpPr>
            <a:cxnSpLocks/>
          </p:cNvCxnSpPr>
          <p:nvPr/>
        </p:nvCxnSpPr>
        <p:spPr>
          <a:xfrm>
            <a:off x="4709554" y="2794938"/>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39379E3-F72F-364A-B033-9BD22226F102}"/>
              </a:ext>
            </a:extLst>
          </p:cNvPr>
          <p:cNvSpPr txBox="1"/>
          <p:nvPr/>
        </p:nvSpPr>
        <p:spPr>
          <a:xfrm>
            <a:off x="733428" y="644185"/>
            <a:ext cx="5365827" cy="574388"/>
          </a:xfrm>
          <a:prstGeom prst="rect">
            <a:avLst/>
          </a:prstGeom>
          <a:noFill/>
        </p:spPr>
        <p:txBody>
          <a:bodyPr wrap="square" rtlCol="0">
            <a:spAutoFit/>
          </a:bodyPr>
          <a:lstStyle/>
          <a:p>
            <a:pP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xmlns="" id="{04B2AE07-AE20-3040-9F7E-25ABBA398403}"/>
              </a:ext>
            </a:extLst>
          </p:cNvPr>
          <p:cNvSpPr/>
          <p:nvPr/>
        </p:nvSpPr>
        <p:spPr>
          <a:xfrm>
            <a:off x="836068"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trang trí</a:t>
            </a:r>
            <a:endParaRPr lang="vi-VN" sz="2400" dirty="0"/>
          </a:p>
        </p:txBody>
      </p:sp>
      <p:sp>
        <p:nvSpPr>
          <p:cNvPr id="4" name="Oval 3">
            <a:extLst>
              <a:ext uri="{FF2B5EF4-FFF2-40B4-BE49-F238E27FC236}">
                <a16:creationId xmlns:a16="http://schemas.microsoft.com/office/drawing/2014/main" xmlns="" id="{E1DFA7C5-42F0-644F-A449-37BAD5B856D4}"/>
              </a:ext>
            </a:extLst>
          </p:cNvPr>
          <p:cNvSpPr/>
          <p:nvPr/>
        </p:nvSpPr>
        <p:spPr>
          <a:xfrm>
            <a:off x="931097"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xmlns="" id="{89984686-D9C8-1541-B1BE-DF75E6CE61B6}"/>
              </a:ext>
            </a:extLst>
          </p:cNvPr>
          <p:cNvSpPr/>
          <p:nvPr/>
        </p:nvSpPr>
        <p:spPr>
          <a:xfrm>
            <a:off x="836068"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giữa</a:t>
            </a:r>
            <a:endParaRPr lang="vi-VN" sz="2400" dirty="0"/>
          </a:p>
        </p:txBody>
      </p:sp>
      <p:sp>
        <p:nvSpPr>
          <p:cNvPr id="6" name="Oval 5">
            <a:extLst>
              <a:ext uri="{FF2B5EF4-FFF2-40B4-BE49-F238E27FC236}">
                <a16:creationId xmlns:a16="http://schemas.microsoft.com/office/drawing/2014/main" xmlns="" id="{F72DEC70-6CE3-A84E-B133-9B8831666FB9}"/>
              </a:ext>
            </a:extLst>
          </p:cNvPr>
          <p:cNvSpPr/>
          <p:nvPr/>
        </p:nvSpPr>
        <p:spPr>
          <a:xfrm>
            <a:off x="931097"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xmlns="" id="{29207175-DBBC-5B47-9626-791F4B16E07A}"/>
              </a:ext>
            </a:extLst>
          </p:cNvPr>
          <p:cNvSpPr/>
          <p:nvPr/>
        </p:nvSpPr>
        <p:spPr>
          <a:xfrm>
            <a:off x="836068"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lạnh giá</a:t>
            </a:r>
            <a:endParaRPr lang="vi-VN" sz="2400" dirty="0"/>
          </a:p>
        </p:txBody>
      </p:sp>
      <p:sp>
        <p:nvSpPr>
          <p:cNvPr id="14" name="Oval 13">
            <a:extLst>
              <a:ext uri="{FF2B5EF4-FFF2-40B4-BE49-F238E27FC236}">
                <a16:creationId xmlns:a16="http://schemas.microsoft.com/office/drawing/2014/main" xmlns="" id="{CA6FFE91-FD4E-EE41-A780-5D30A5D67AE4}"/>
              </a:ext>
            </a:extLst>
          </p:cNvPr>
          <p:cNvSpPr/>
          <p:nvPr/>
        </p:nvSpPr>
        <p:spPr>
          <a:xfrm>
            <a:off x="931097"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xmlns="" id="{0DBA035F-593B-C142-9C33-C62AA1085987}"/>
              </a:ext>
            </a:extLst>
          </p:cNvPr>
          <p:cNvSpPr/>
          <p:nvPr/>
        </p:nvSpPr>
        <p:spPr>
          <a:xfrm>
            <a:off x="836068" y="311589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trắng</a:t>
            </a:r>
            <a:endParaRPr lang="vi-VN" sz="2400" dirty="0"/>
          </a:p>
        </p:txBody>
      </p:sp>
      <p:sp>
        <p:nvSpPr>
          <p:cNvPr id="16" name="Oval 15">
            <a:extLst>
              <a:ext uri="{FF2B5EF4-FFF2-40B4-BE49-F238E27FC236}">
                <a16:creationId xmlns:a16="http://schemas.microsoft.com/office/drawing/2014/main" xmlns="" id="{3029D925-C717-EA4B-B96D-2F26F3BADD22}"/>
              </a:ext>
            </a:extLst>
          </p:cNvPr>
          <p:cNvSpPr/>
          <p:nvPr/>
        </p:nvSpPr>
        <p:spPr>
          <a:xfrm>
            <a:off x="931097" y="33595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13" grpId="0"/>
      <p:bldP spid="14" grpId="0" animBg="1"/>
      <p:bldP spid="15"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xmlns=""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xmlns=""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17816FD-9AC0-4D9F-95CF-E65FBC4086FF}"/>
              </a:ext>
            </a:extLst>
          </p:cNvPr>
          <p:cNvGrpSpPr/>
          <p:nvPr/>
        </p:nvGrpSpPr>
        <p:grpSpPr>
          <a:xfrm>
            <a:off x="297937" y="670417"/>
            <a:ext cx="1632310" cy="623630"/>
            <a:chOff x="306615" y="629196"/>
            <a:chExt cx="1632310" cy="623630"/>
          </a:xfrm>
        </p:grpSpPr>
        <p:sp>
          <p:nvSpPr>
            <p:cNvPr id="5" name="TextBox 4">
              <a:extLst>
                <a:ext uri="{FF2B5EF4-FFF2-40B4-BE49-F238E27FC236}">
                  <a16:creationId xmlns:a16="http://schemas.microsoft.com/office/drawing/2014/main" xmlns="" id="{6A553182-F3C1-4121-8FDA-73CEE8D72B23}"/>
                </a:ext>
              </a:extLst>
            </p:cNvPr>
            <p:cNvSpPr txBox="1"/>
            <p:nvPr/>
          </p:nvSpPr>
          <p:spPr>
            <a:xfrm>
              <a:off x="325278" y="629196"/>
              <a:ext cx="1613647" cy="584775"/>
            </a:xfrm>
            <a:prstGeom prst="rect">
              <a:avLst/>
            </a:prstGeom>
            <a:noFill/>
          </p:spPr>
          <p:txBody>
            <a:bodyPr wrap="square" rtlCol="0">
              <a:spAutoFit/>
            </a:bodyPr>
            <a:lstStyle/>
            <a:p>
              <a:r>
                <a:rPr lang="en-US" sz="3200" dirty="0">
                  <a:solidFill>
                    <a:schemeClr val="accent1">
                      <a:lumMod val="50000"/>
                    </a:schemeClr>
                  </a:solidFill>
                  <a:latin typeface="UTM Cookies" panose="02040603050506020204" pitchFamily="18" charset="0"/>
                </a:rPr>
                <a:t>BÀI 20</a:t>
              </a:r>
            </a:p>
          </p:txBody>
        </p:sp>
        <p:sp>
          <p:nvSpPr>
            <p:cNvPr id="6" name="TextBox 5">
              <a:extLst>
                <a:ext uri="{FF2B5EF4-FFF2-40B4-BE49-F238E27FC236}">
                  <a16:creationId xmlns:a16="http://schemas.microsoft.com/office/drawing/2014/main" xmlns="" id="{31A601FE-6892-4EC6-ACDD-75D395FCC956}"/>
                </a:ext>
              </a:extLst>
            </p:cNvPr>
            <p:cNvSpPr txBox="1"/>
            <p:nvPr/>
          </p:nvSpPr>
          <p:spPr>
            <a:xfrm>
              <a:off x="306615" y="668051"/>
              <a:ext cx="1613647" cy="584775"/>
            </a:xfrm>
            <a:prstGeom prst="rect">
              <a:avLst/>
            </a:prstGeom>
            <a:noFill/>
          </p:spPr>
          <p:txBody>
            <a:bodyPr wrap="square" rtlCol="0">
              <a:spAutoFit/>
            </a:bodyPr>
            <a:lstStyle/>
            <a:p>
              <a:r>
                <a:rPr lang="en-US" sz="3200" dirty="0">
                  <a:solidFill>
                    <a:schemeClr val="accent1"/>
                  </a:solidFill>
                  <a:latin typeface="UTM Cookies" panose="02040603050506020204" pitchFamily="18" charset="0"/>
                </a:rPr>
                <a:t>BÀI 20</a:t>
              </a:r>
            </a:p>
          </p:txBody>
        </p:sp>
      </p:grpSp>
      <p:pic>
        <p:nvPicPr>
          <p:cNvPr id="7" name="Picture 6">
            <a:extLst>
              <a:ext uri="{FF2B5EF4-FFF2-40B4-BE49-F238E27FC236}">
                <a16:creationId xmlns:a16="http://schemas.microsoft.com/office/drawing/2014/main" xmlns="" id="{A5FE461F-E49E-4C41-98B4-152CC73E7463}"/>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xmlns="" id="{B600F577-F819-4602-BCEB-985221633540}"/>
              </a:ext>
            </a:extLst>
          </p:cNvPr>
          <p:cNvSpPr txBox="1"/>
          <p:nvPr/>
        </p:nvSpPr>
        <p:spPr>
          <a:xfrm>
            <a:off x="1562132" y="1387766"/>
            <a:ext cx="4752815"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Hãy kể những đức tính tốt của bạn em?</a:t>
            </a:r>
            <a:endParaRPr lang="en-US" sz="1500" b="1" dirty="0">
              <a:latin typeface="UTM Avo" panose="02040603050506020204" pitchFamily="18" charset="0"/>
            </a:endParaRPr>
          </a:p>
        </p:txBody>
      </p:sp>
      <p:sp>
        <p:nvSpPr>
          <p:cNvPr id="9" name="TextBox 8">
            <a:extLst>
              <a:ext uri="{FF2B5EF4-FFF2-40B4-BE49-F238E27FC236}">
                <a16:creationId xmlns:a16="http://schemas.microsoft.com/office/drawing/2014/main" xmlns="" id="{7B5B728C-6E08-431C-95CB-497657ACF5B5}"/>
              </a:ext>
            </a:extLst>
          </p:cNvPr>
          <p:cNvSpPr txBox="1"/>
          <p:nvPr/>
        </p:nvSpPr>
        <p:spPr>
          <a:xfrm>
            <a:off x="1400499" y="455898"/>
            <a:ext cx="518069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NHÍM NÂU KẾT BẠN</a:t>
            </a:r>
            <a:endParaRPr lang="en-US" sz="4000" dirty="0">
              <a:solidFill>
                <a:schemeClr val="accent2"/>
              </a:solidFill>
              <a:latin typeface="UTM Cookies" panose="02040603050506020204" pitchFamily="18" charset="0"/>
            </a:endParaRPr>
          </a:p>
        </p:txBody>
      </p:sp>
      <p:sp>
        <p:nvSpPr>
          <p:cNvPr id="13" name="TextBox 12">
            <a:extLst>
              <a:ext uri="{FF2B5EF4-FFF2-40B4-BE49-F238E27FC236}">
                <a16:creationId xmlns:a16="http://schemas.microsoft.com/office/drawing/2014/main" xmlns="" id="{0697A019-A5C4-F14D-8BEB-AF6B8777EB8C}"/>
              </a:ext>
            </a:extLst>
          </p:cNvPr>
          <p:cNvSpPr txBox="1"/>
          <p:nvPr/>
        </p:nvSpPr>
        <p:spPr>
          <a:xfrm>
            <a:off x="1562132" y="1401143"/>
            <a:ext cx="536582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Em muốn học tập những đức tính nào của bạn? </a:t>
            </a:r>
            <a:endParaRPr lang="en-US" sz="1500" b="1" dirty="0">
              <a:latin typeface="UTM Avo" panose="02040603050506020204" pitchFamily="18" charset="0"/>
            </a:endParaRPr>
          </a:p>
        </p:txBody>
      </p:sp>
      <p:pic>
        <p:nvPicPr>
          <p:cNvPr id="10" name="Picture 9">
            <a:extLst>
              <a:ext uri="{FF2B5EF4-FFF2-40B4-BE49-F238E27FC236}">
                <a16:creationId xmlns:a16="http://schemas.microsoft.com/office/drawing/2014/main" xmlns="" id="{DFD96CA9-CDBD-1D43-B8D5-D6DB05897B4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1000"/>
                    </a14:imgEffect>
                    <a14:imgEffect>
                      <a14:brightnessContrast bright="4000"/>
                    </a14:imgEffect>
                  </a14:imgLayer>
                </a14:imgProps>
              </a:ext>
            </a:extLst>
          </a:blip>
          <a:srcRect l="2857" t="2903" r="1768" b="3018"/>
          <a:stretch/>
        </p:blipFill>
        <p:spPr>
          <a:xfrm>
            <a:off x="194747" y="1807449"/>
            <a:ext cx="6465977" cy="3091124"/>
          </a:xfrm>
          <a:prstGeom prst="roundRect">
            <a:avLst/>
          </a:prstGeom>
        </p:spPr>
      </p:pic>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8"/>
                                        </p:tgtEl>
                                      </p:cBhvr>
                                    </p:animEffect>
                                    <p:anim calcmode="lin" valueType="num">
                                      <p:cBhvr>
                                        <p:cTn id="19" dur="1000"/>
                                        <p:tgtEl>
                                          <p:spTgt spid="8"/>
                                        </p:tgtEl>
                                        <p:attrNameLst>
                                          <p:attrName>ppt_x</p:attrName>
                                        </p:attrNameLst>
                                      </p:cBhvr>
                                      <p:tavLst>
                                        <p:tav tm="0">
                                          <p:val>
                                            <p:strVal val="ppt_x"/>
                                          </p:val>
                                        </p:tav>
                                        <p:tav tm="100000">
                                          <p:val>
                                            <p:strVal val="ppt_x"/>
                                          </p:val>
                                        </p:tav>
                                      </p:tavLst>
                                    </p:anim>
                                    <p:anim calcmode="lin" valueType="num">
                                      <p:cBhvr>
                                        <p:cTn id="20" dur="1000"/>
                                        <p:tgtEl>
                                          <p:spTgt spid="8"/>
                                        </p:tgtEl>
                                        <p:attrNameLst>
                                          <p:attrName>ppt_y</p:attrName>
                                        </p:attrNameLst>
                                      </p:cBhvr>
                                      <p:tavLst>
                                        <p:tav tm="0">
                                          <p:val>
                                            <p:strVal val="ppt_y"/>
                                          </p:val>
                                        </p:tav>
                                        <p:tav tm="100000">
                                          <p:val>
                                            <p:strVal val="ppt_y+.1"/>
                                          </p:val>
                                        </p:tav>
                                      </p:tavLst>
                                    </p:anim>
                                    <p:set>
                                      <p:cBhvr>
                                        <p:cTn id="21" dur="1" fill="hold">
                                          <p:stCondLst>
                                            <p:cond delay="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5891" y="197029"/>
            <a:ext cx="352093" cy="352093"/>
          </a:xfrm>
          <a:prstGeom prst="rect">
            <a:avLst/>
          </a:prstGeom>
        </p:spPr>
      </p:pic>
      <p:sp>
        <p:nvSpPr>
          <p:cNvPr id="3" name="TextBox 2">
            <a:extLst>
              <a:ext uri="{FF2B5EF4-FFF2-40B4-BE49-F238E27FC236}">
                <a16:creationId xmlns:a16="http://schemas.microsoft.com/office/drawing/2014/main" xmlns="" id="{D5D29BEC-04F4-6A40-90D7-EEE793C9FEE0}"/>
              </a:ext>
            </a:extLst>
          </p:cNvPr>
          <p:cNvSpPr txBox="1"/>
          <p:nvPr/>
        </p:nvSpPr>
        <p:spPr>
          <a:xfrm>
            <a:off x="774043" y="55974"/>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t>
            </a:r>
            <a:r>
              <a:rPr lang="vi-VN" sz="1800" b="1" dirty="0">
                <a:solidFill>
                  <a:srgbClr val="FF0000"/>
                </a:solidFill>
                <a:latin typeface="UTM Avo" panose="02040603050506020204" pitchFamily="18" charset="0"/>
              </a:rPr>
              <a:t>g </a:t>
            </a:r>
            <a:r>
              <a:rPr lang="vi-VN" sz="1800" b="1" dirty="0">
                <a:solidFill>
                  <a:srgbClr val="17479D"/>
                </a:solidFill>
                <a:latin typeface="UTM Avo" panose="02040603050506020204" pitchFamily="18" charset="0"/>
              </a:rPr>
              <a:t>hoặc </a:t>
            </a:r>
            <a:r>
              <a:rPr lang="vi-VN" sz="1800" b="1" dirty="0">
                <a:solidFill>
                  <a:srgbClr val="FF0000"/>
                </a:solidFill>
                <a:latin typeface="UTM Avo" panose="02040603050506020204" pitchFamily="18" charset="0"/>
              </a:rPr>
              <a:t>gh</a:t>
            </a:r>
            <a:r>
              <a:rPr lang="vi-VN" sz="1800" b="1" dirty="0">
                <a:solidFill>
                  <a:srgbClr val="17479D"/>
                </a:solidFill>
                <a:latin typeface="UTM Avo" panose="02040603050506020204" pitchFamily="18" charset="0"/>
              </a:rPr>
              <a:t> thay cho ô vuông.</a:t>
            </a:r>
          </a:p>
        </p:txBody>
      </p:sp>
      <p:grpSp>
        <p:nvGrpSpPr>
          <p:cNvPr id="9" name="Group 8">
            <a:extLst>
              <a:ext uri="{FF2B5EF4-FFF2-40B4-BE49-F238E27FC236}">
                <a16:creationId xmlns:a16="http://schemas.microsoft.com/office/drawing/2014/main" xmlns="" id="{D0F5C1CE-5D69-A34F-A998-7A729CD09BF1}"/>
              </a:ext>
            </a:extLst>
          </p:cNvPr>
          <p:cNvGrpSpPr/>
          <p:nvPr/>
        </p:nvGrpSpPr>
        <p:grpSpPr>
          <a:xfrm>
            <a:off x="167952" y="1225472"/>
            <a:ext cx="3551126" cy="2398349"/>
            <a:chOff x="167952" y="1225472"/>
            <a:chExt cx="3551126" cy="2398349"/>
          </a:xfrm>
        </p:grpSpPr>
        <p:sp>
          <p:nvSpPr>
            <p:cNvPr id="5" name="Rectangle 4">
              <a:extLst>
                <a:ext uri="{FF2B5EF4-FFF2-40B4-BE49-F238E27FC236}">
                  <a16:creationId xmlns:a16="http://schemas.microsoft.com/office/drawing/2014/main" xmlns="" id="{F3A00893-BE8B-5B41-BEEC-11F2E7ED6F7E}"/>
                </a:ext>
              </a:extLst>
            </p:cNvPr>
            <p:cNvSpPr/>
            <p:nvPr/>
          </p:nvSpPr>
          <p:spPr>
            <a:xfrm>
              <a:off x="167952" y="1225472"/>
              <a:ext cx="3551126" cy="2398349"/>
            </a:xfrm>
            <a:prstGeom prst="rect">
              <a:avLst/>
            </a:prstGeom>
            <a:solidFill>
              <a:schemeClr val="bg2">
                <a:lumMod val="40000"/>
                <a:lumOff val="60000"/>
              </a:schemeClr>
            </a:solidFill>
            <a:ln w="19050">
              <a:solidFill>
                <a:schemeClr val="tx1"/>
              </a:solidFill>
              <a:extLst>
                <a:ext uri="{C807C97D-BFC1-408E-A445-0C87EB9F89A2}">
                  <ask:lineSketchStyleProps xmlns:ask="http://schemas.microsoft.com/office/drawing/2018/sketchyshapes" xmlns="" sd="86837363">
                    <a:custGeom>
                      <a:avLst/>
                      <a:gdLst>
                        <a:gd name="connsiteX0" fmla="*/ 0 w 3551126"/>
                        <a:gd name="connsiteY0" fmla="*/ 0 h 2398349"/>
                        <a:gd name="connsiteX1" fmla="*/ 3551126 w 3551126"/>
                        <a:gd name="connsiteY1" fmla="*/ 0 h 2398349"/>
                        <a:gd name="connsiteX2" fmla="*/ 3551126 w 3551126"/>
                        <a:gd name="connsiteY2" fmla="*/ 2398349 h 2398349"/>
                        <a:gd name="connsiteX3" fmla="*/ 0 w 3551126"/>
                        <a:gd name="connsiteY3" fmla="*/ 2398349 h 2398349"/>
                        <a:gd name="connsiteX4" fmla="*/ 0 w 3551126"/>
                        <a:gd name="connsiteY4" fmla="*/ 0 h 239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126" h="2398349" fill="none" extrusionOk="0">
                          <a:moveTo>
                            <a:pt x="0" y="0"/>
                          </a:moveTo>
                          <a:cubicBezTo>
                            <a:pt x="447019" y="106216"/>
                            <a:pt x="2667521" y="-142119"/>
                            <a:pt x="3551126" y="0"/>
                          </a:cubicBezTo>
                          <a:cubicBezTo>
                            <a:pt x="3550615" y="931146"/>
                            <a:pt x="3550356" y="1761542"/>
                            <a:pt x="3551126" y="2398349"/>
                          </a:cubicBezTo>
                          <a:cubicBezTo>
                            <a:pt x="2369408" y="2369121"/>
                            <a:pt x="820374" y="2382655"/>
                            <a:pt x="0" y="2398349"/>
                          </a:cubicBezTo>
                          <a:cubicBezTo>
                            <a:pt x="-56229" y="1650234"/>
                            <a:pt x="-65128" y="1177510"/>
                            <a:pt x="0" y="0"/>
                          </a:cubicBezTo>
                          <a:close/>
                        </a:path>
                        <a:path w="3551126" h="2398349" stroke="0" extrusionOk="0">
                          <a:moveTo>
                            <a:pt x="0" y="0"/>
                          </a:moveTo>
                          <a:cubicBezTo>
                            <a:pt x="1490653" y="-71603"/>
                            <a:pt x="2648211" y="126493"/>
                            <a:pt x="3551126" y="0"/>
                          </a:cubicBezTo>
                          <a:cubicBezTo>
                            <a:pt x="3461936" y="607785"/>
                            <a:pt x="3706910" y="2146542"/>
                            <a:pt x="3551126" y="2398349"/>
                          </a:cubicBezTo>
                          <a:cubicBezTo>
                            <a:pt x="1946772" y="2443193"/>
                            <a:pt x="1461798" y="2241462"/>
                            <a:pt x="0" y="2398349"/>
                          </a:cubicBezTo>
                          <a:cubicBezTo>
                            <a:pt x="-31925" y="2074116"/>
                            <a:pt x="67210" y="1013302"/>
                            <a:pt x="0" y="0"/>
                          </a:cubicBezTo>
                          <a:close/>
                        </a:path>
                      </a:pathLst>
                    </a:custGeom>
                    <ask:type>
                      <ask:lineSketchCurved/>
                    </ask:type>
                  </ask:lineSketchStyleProps>
                </a:ext>
              </a:extLst>
            </a:ln>
          </p:spPr>
          <p:txBody>
            <a:bodyPr wrap="square" anchor="ctr">
              <a:spAutoFit/>
            </a:bodyPr>
            <a:lstStyle/>
            <a:p>
              <a:pPr lvl="0" algn="just">
                <a:lnSpc>
                  <a:spcPct val="150000"/>
                </a:lnSpc>
              </a:pP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Suối</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ặp</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bạn</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rồi</a:t>
              </a:r>
              <a:r>
                <a:rPr lang="en-US" sz="1700" dirty="0">
                  <a:latin typeface="UTM Avo" panose="02040603050506020204" pitchFamily="18" charset="0"/>
                  <a:ea typeface="Calibri" panose="020F0502020204030204" pitchFamily="34" charset="0"/>
                  <a:cs typeface="Times New Roman" panose="02020603050405020304" pitchFamily="18" charset="0"/>
                </a:rPr>
                <a:t>	</a:t>
              </a:r>
            </a:p>
            <a:p>
              <a:pPr lvl="0" algn="just">
                <a:lnSpc>
                  <a:spcPct val="150000"/>
                </a:lnSpc>
              </a:pP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óp</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thành</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sông</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lớn</a:t>
              </a:r>
              <a:r>
                <a:rPr lang="en-US" sz="1700" dirty="0">
                  <a:latin typeface="UTM Avo" panose="02040603050506020204" pitchFamily="18" charset="0"/>
                  <a:ea typeface="Calibri" panose="020F0502020204030204" pitchFamily="34" charset="0"/>
                  <a:cs typeface="Times New Roman" panose="02020603050405020304" pitchFamily="18" charset="0"/>
                </a:rPr>
                <a:t>. </a:t>
              </a:r>
            </a:p>
            <a:p>
              <a:pPr lvl="0" algn="just">
                <a:lnSpc>
                  <a:spcPct val="150000"/>
                </a:lnSpc>
              </a:pP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Sông</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đi</a:t>
              </a:r>
              <a:r>
                <a:rPr lang="en-US" sz="1700" dirty="0">
                  <a:latin typeface="UTM Avo" panose="02040603050506020204" pitchFamily="18" charset="0"/>
                  <a:ea typeface="Calibri" panose="020F0502020204030204" pitchFamily="34" charset="0"/>
                  <a:cs typeface="Times New Roman" panose="02020603050405020304" pitchFamily="18" charset="0"/>
                </a:rPr>
                <a:t> ra </a:t>
              </a:r>
              <a:r>
                <a:rPr lang="en-US" sz="1700" dirty="0" err="1">
                  <a:latin typeface="UTM Avo" panose="02040603050506020204" pitchFamily="18" charset="0"/>
                  <a:ea typeface="Calibri" panose="020F0502020204030204" pitchFamily="34" charset="0"/>
                  <a:cs typeface="Times New Roman" panose="02020603050405020304" pitchFamily="18" charset="0"/>
                </a:rPr>
                <a:t>biển</a:t>
              </a:r>
              <a:endParaRPr lang="en-US" sz="1700" dirty="0">
                <a:latin typeface="UTM Avo" panose="02040603050506020204" pitchFamily="18" charset="0"/>
                <a:ea typeface="Calibri" panose="020F0502020204030204" pitchFamily="34" charset="0"/>
                <a:cs typeface="Times New Roman" panose="02020603050405020304" pitchFamily="18" charset="0"/>
              </a:endParaRPr>
            </a:p>
            <a:p>
              <a:pPr lvl="0" algn="just">
                <a:lnSpc>
                  <a:spcPct val="150000"/>
                </a:lnSpc>
              </a:pP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Biển</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thành</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mênh</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mông</a:t>
              </a:r>
              <a:endParaRPr lang="en-US" sz="1700" dirty="0">
                <a:latin typeface="UTM Avo" panose="02040603050506020204" pitchFamily="18" charset="0"/>
                <a:ea typeface="Calibri" panose="020F0502020204030204" pitchFamily="34" charset="0"/>
                <a:cs typeface="Times New Roman" panose="02020603050405020304" pitchFamily="18" charset="0"/>
              </a:endParaRPr>
            </a:p>
            <a:p>
              <a:pPr lvl="0" algn="just">
                <a:lnSpc>
                  <a:spcPct val="150000"/>
                </a:lnSpc>
              </a:pPr>
              <a:r>
                <a:rPr lang="en-US" sz="1700" dirty="0">
                  <a:latin typeface="UTM Avo" panose="02040603050506020204" pitchFamily="18" charset="0"/>
                  <a:ea typeface="Calibri" panose="020F0502020204030204" pitchFamily="34" charset="0"/>
                  <a:cs typeface="Times New Roman" panose="02020603050405020304" pitchFamily="18" charset="0"/>
                </a:rPr>
                <a:t>                 (Theo </a:t>
              </a:r>
              <a:r>
                <a:rPr lang="en-US" sz="1700" dirty="0" err="1">
                  <a:latin typeface="UTM Avo" panose="02040603050506020204" pitchFamily="18" charset="0"/>
                  <a:ea typeface="Calibri" panose="020F0502020204030204" pitchFamily="34" charset="0"/>
                  <a:cs typeface="Times New Roman" panose="02020603050405020304" pitchFamily="18" charset="0"/>
                </a:rPr>
                <a:t>Nguyễn</a:t>
              </a:r>
              <a:r>
                <a:rPr lang="en-US" sz="1700" dirty="0">
                  <a:latin typeface="UTM Avo" panose="02040603050506020204" pitchFamily="18" charset="0"/>
                  <a:ea typeface="Calibri" panose="020F0502020204030204" pitchFamily="34" charset="0"/>
                  <a:cs typeface="Times New Roman" panose="02020603050405020304" pitchFamily="18" charset="0"/>
                </a:rPr>
                <a:t> Bao)</a:t>
              </a:r>
            </a:p>
            <a:p>
              <a:pPr lvl="0" algn="just">
                <a:lnSpc>
                  <a:spcPct val="150000"/>
                </a:lnSpc>
              </a:pPr>
              <a:endParaRPr lang="x-none" sz="1700" dirty="0"/>
            </a:p>
          </p:txBody>
        </p:sp>
        <p:sp>
          <p:nvSpPr>
            <p:cNvPr id="8" name="Rectangle 7">
              <a:extLst>
                <a:ext uri="{FF2B5EF4-FFF2-40B4-BE49-F238E27FC236}">
                  <a16:creationId xmlns:a16="http://schemas.microsoft.com/office/drawing/2014/main" xmlns="" id="{1FFB1E92-CFF9-E147-B911-E623B6E48522}"/>
                </a:ext>
              </a:extLst>
            </p:cNvPr>
            <p:cNvSpPr/>
            <p:nvPr/>
          </p:nvSpPr>
          <p:spPr>
            <a:xfrm>
              <a:off x="904316" y="1296955"/>
              <a:ext cx="392638" cy="3638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Rectangle 21">
              <a:extLst>
                <a:ext uri="{FF2B5EF4-FFF2-40B4-BE49-F238E27FC236}">
                  <a16:creationId xmlns:a16="http://schemas.microsoft.com/office/drawing/2014/main" xmlns="" id="{B8600C9E-429F-0547-A61E-1698C59A51EA}"/>
                </a:ext>
              </a:extLst>
            </p:cNvPr>
            <p:cNvSpPr/>
            <p:nvPr/>
          </p:nvSpPr>
          <p:spPr>
            <a:xfrm>
              <a:off x="241915" y="1679511"/>
              <a:ext cx="392638" cy="3638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10" name="Group 9">
            <a:extLst>
              <a:ext uri="{FF2B5EF4-FFF2-40B4-BE49-F238E27FC236}">
                <a16:creationId xmlns:a16="http://schemas.microsoft.com/office/drawing/2014/main" xmlns="" id="{45907915-7416-7444-A4FB-78331E530D35}"/>
              </a:ext>
            </a:extLst>
          </p:cNvPr>
          <p:cNvGrpSpPr/>
          <p:nvPr/>
        </p:nvGrpSpPr>
        <p:grpSpPr>
          <a:xfrm>
            <a:off x="3099257" y="591414"/>
            <a:ext cx="3654876" cy="1573701"/>
            <a:chOff x="2958196" y="778545"/>
            <a:chExt cx="3654876" cy="1573701"/>
          </a:xfrm>
        </p:grpSpPr>
        <p:sp>
          <p:nvSpPr>
            <p:cNvPr id="6" name="Rectangle 5">
              <a:extLst>
                <a:ext uri="{FF2B5EF4-FFF2-40B4-BE49-F238E27FC236}">
                  <a16:creationId xmlns:a16="http://schemas.microsoft.com/office/drawing/2014/main" xmlns="" id="{EB4A6BB0-936E-C242-A3FF-9E50CE6775A1}"/>
                </a:ext>
              </a:extLst>
            </p:cNvPr>
            <p:cNvSpPr/>
            <p:nvPr/>
          </p:nvSpPr>
          <p:spPr>
            <a:xfrm>
              <a:off x="2958196" y="778545"/>
              <a:ext cx="3654876" cy="1573701"/>
            </a:xfrm>
            <a:prstGeom prst="rect">
              <a:avLst/>
            </a:prstGeom>
            <a:solidFill>
              <a:schemeClr val="accent1">
                <a:lumMod val="40000"/>
                <a:lumOff val="60000"/>
              </a:schemeClr>
            </a:solidFill>
            <a:ln w="19050">
              <a:solidFill>
                <a:schemeClr val="accent1">
                  <a:lumMod val="50000"/>
                </a:schemeClr>
              </a:solidFill>
              <a:extLst>
                <a:ext uri="{C807C97D-BFC1-408E-A445-0C87EB9F89A2}">
                  <ask:lineSketchStyleProps xmlns:ask="http://schemas.microsoft.com/office/drawing/2018/sketchyshapes" xmlns="" sd="2448976505">
                    <a:custGeom>
                      <a:avLst/>
                      <a:gdLst>
                        <a:gd name="connsiteX0" fmla="*/ 0 w 3654876"/>
                        <a:gd name="connsiteY0" fmla="*/ 0 h 1573701"/>
                        <a:gd name="connsiteX1" fmla="*/ 645695 w 3654876"/>
                        <a:gd name="connsiteY1" fmla="*/ 0 h 1573701"/>
                        <a:gd name="connsiteX2" fmla="*/ 1254841 w 3654876"/>
                        <a:gd name="connsiteY2" fmla="*/ 0 h 1573701"/>
                        <a:gd name="connsiteX3" fmla="*/ 1863987 w 3654876"/>
                        <a:gd name="connsiteY3" fmla="*/ 0 h 1573701"/>
                        <a:gd name="connsiteX4" fmla="*/ 2546230 w 3654876"/>
                        <a:gd name="connsiteY4" fmla="*/ 0 h 1573701"/>
                        <a:gd name="connsiteX5" fmla="*/ 3654876 w 3654876"/>
                        <a:gd name="connsiteY5" fmla="*/ 0 h 1573701"/>
                        <a:gd name="connsiteX6" fmla="*/ 3654876 w 3654876"/>
                        <a:gd name="connsiteY6" fmla="*/ 508830 h 1573701"/>
                        <a:gd name="connsiteX7" fmla="*/ 3654876 w 3654876"/>
                        <a:gd name="connsiteY7" fmla="*/ 1033397 h 1573701"/>
                        <a:gd name="connsiteX8" fmla="*/ 3654876 w 3654876"/>
                        <a:gd name="connsiteY8" fmla="*/ 1573701 h 1573701"/>
                        <a:gd name="connsiteX9" fmla="*/ 3009181 w 3654876"/>
                        <a:gd name="connsiteY9" fmla="*/ 1573701 h 1573701"/>
                        <a:gd name="connsiteX10" fmla="*/ 2363486 w 3654876"/>
                        <a:gd name="connsiteY10" fmla="*/ 1573701 h 1573701"/>
                        <a:gd name="connsiteX11" fmla="*/ 1790889 w 3654876"/>
                        <a:gd name="connsiteY11" fmla="*/ 1573701 h 1573701"/>
                        <a:gd name="connsiteX12" fmla="*/ 1254841 w 3654876"/>
                        <a:gd name="connsiteY12" fmla="*/ 1573701 h 1573701"/>
                        <a:gd name="connsiteX13" fmla="*/ 755341 w 3654876"/>
                        <a:gd name="connsiteY13" fmla="*/ 1573701 h 1573701"/>
                        <a:gd name="connsiteX14" fmla="*/ 0 w 3654876"/>
                        <a:gd name="connsiteY14" fmla="*/ 1573701 h 1573701"/>
                        <a:gd name="connsiteX15" fmla="*/ 0 w 3654876"/>
                        <a:gd name="connsiteY15" fmla="*/ 1049134 h 1573701"/>
                        <a:gd name="connsiteX16" fmla="*/ 0 w 3654876"/>
                        <a:gd name="connsiteY16" fmla="*/ 540304 h 1573701"/>
                        <a:gd name="connsiteX17" fmla="*/ 0 w 3654876"/>
                        <a:gd name="connsiteY17" fmla="*/ 0 h 157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4876" h="1573701" fill="none" extrusionOk="0">
                          <a:moveTo>
                            <a:pt x="0" y="0"/>
                          </a:moveTo>
                          <a:cubicBezTo>
                            <a:pt x="235830" y="-997"/>
                            <a:pt x="504485" y="8478"/>
                            <a:pt x="645695" y="0"/>
                          </a:cubicBezTo>
                          <a:cubicBezTo>
                            <a:pt x="786906" y="-8478"/>
                            <a:pt x="1065083" y="17661"/>
                            <a:pt x="1254841" y="0"/>
                          </a:cubicBezTo>
                          <a:cubicBezTo>
                            <a:pt x="1444599" y="-17661"/>
                            <a:pt x="1595964" y="-5825"/>
                            <a:pt x="1863987" y="0"/>
                          </a:cubicBezTo>
                          <a:cubicBezTo>
                            <a:pt x="2132010" y="5825"/>
                            <a:pt x="2346017" y="-7209"/>
                            <a:pt x="2546230" y="0"/>
                          </a:cubicBezTo>
                          <a:cubicBezTo>
                            <a:pt x="2746443" y="7209"/>
                            <a:pt x="3120832" y="-30188"/>
                            <a:pt x="3654876" y="0"/>
                          </a:cubicBezTo>
                          <a:cubicBezTo>
                            <a:pt x="3647562" y="133155"/>
                            <a:pt x="3659291" y="303731"/>
                            <a:pt x="3654876" y="508830"/>
                          </a:cubicBezTo>
                          <a:cubicBezTo>
                            <a:pt x="3650462" y="713929"/>
                            <a:pt x="3673633" y="790837"/>
                            <a:pt x="3654876" y="1033397"/>
                          </a:cubicBezTo>
                          <a:cubicBezTo>
                            <a:pt x="3636119" y="1275957"/>
                            <a:pt x="3635949" y="1422874"/>
                            <a:pt x="3654876" y="1573701"/>
                          </a:cubicBezTo>
                          <a:cubicBezTo>
                            <a:pt x="3365759" y="1552654"/>
                            <a:pt x="3202240" y="1593596"/>
                            <a:pt x="3009181" y="1573701"/>
                          </a:cubicBezTo>
                          <a:cubicBezTo>
                            <a:pt x="2816123" y="1553806"/>
                            <a:pt x="2654159" y="1567543"/>
                            <a:pt x="2363486" y="1573701"/>
                          </a:cubicBezTo>
                          <a:cubicBezTo>
                            <a:pt x="2072814" y="1579859"/>
                            <a:pt x="1932973" y="1600759"/>
                            <a:pt x="1790889" y="1573701"/>
                          </a:cubicBezTo>
                          <a:cubicBezTo>
                            <a:pt x="1648805" y="1546643"/>
                            <a:pt x="1508451" y="1562114"/>
                            <a:pt x="1254841" y="1573701"/>
                          </a:cubicBezTo>
                          <a:cubicBezTo>
                            <a:pt x="1001231" y="1585288"/>
                            <a:pt x="889511" y="1586746"/>
                            <a:pt x="755341" y="1573701"/>
                          </a:cubicBezTo>
                          <a:cubicBezTo>
                            <a:pt x="621171" y="1560656"/>
                            <a:pt x="167993" y="1609217"/>
                            <a:pt x="0" y="1573701"/>
                          </a:cubicBezTo>
                          <a:cubicBezTo>
                            <a:pt x="1967" y="1317696"/>
                            <a:pt x="13263" y="1215968"/>
                            <a:pt x="0" y="1049134"/>
                          </a:cubicBezTo>
                          <a:cubicBezTo>
                            <a:pt x="-13263" y="882300"/>
                            <a:pt x="-14609" y="654926"/>
                            <a:pt x="0" y="540304"/>
                          </a:cubicBezTo>
                          <a:cubicBezTo>
                            <a:pt x="14609" y="425682"/>
                            <a:pt x="-20140" y="194995"/>
                            <a:pt x="0" y="0"/>
                          </a:cubicBezTo>
                          <a:close/>
                        </a:path>
                        <a:path w="3654876" h="1573701" stroke="0" extrusionOk="0">
                          <a:moveTo>
                            <a:pt x="0" y="0"/>
                          </a:moveTo>
                          <a:cubicBezTo>
                            <a:pt x="176289" y="8138"/>
                            <a:pt x="346156" y="6443"/>
                            <a:pt x="609146" y="0"/>
                          </a:cubicBezTo>
                          <a:cubicBezTo>
                            <a:pt x="872136" y="-6443"/>
                            <a:pt x="1107402" y="-31909"/>
                            <a:pt x="1254841" y="0"/>
                          </a:cubicBezTo>
                          <a:cubicBezTo>
                            <a:pt x="1402280" y="31909"/>
                            <a:pt x="1683147" y="-19221"/>
                            <a:pt x="1827438" y="0"/>
                          </a:cubicBezTo>
                          <a:cubicBezTo>
                            <a:pt x="1971729" y="19221"/>
                            <a:pt x="2181129" y="14049"/>
                            <a:pt x="2509682" y="0"/>
                          </a:cubicBezTo>
                          <a:cubicBezTo>
                            <a:pt x="2838235" y="-14049"/>
                            <a:pt x="2876400" y="-26962"/>
                            <a:pt x="3118828" y="0"/>
                          </a:cubicBezTo>
                          <a:cubicBezTo>
                            <a:pt x="3361256" y="26962"/>
                            <a:pt x="3538467" y="5020"/>
                            <a:pt x="3654876" y="0"/>
                          </a:cubicBezTo>
                          <a:cubicBezTo>
                            <a:pt x="3658211" y="105117"/>
                            <a:pt x="3634502" y="284317"/>
                            <a:pt x="3654876" y="493093"/>
                          </a:cubicBezTo>
                          <a:cubicBezTo>
                            <a:pt x="3675250" y="701869"/>
                            <a:pt x="3672186" y="755636"/>
                            <a:pt x="3654876" y="1017660"/>
                          </a:cubicBezTo>
                          <a:cubicBezTo>
                            <a:pt x="3637566" y="1279684"/>
                            <a:pt x="3673332" y="1361665"/>
                            <a:pt x="3654876" y="1573701"/>
                          </a:cubicBezTo>
                          <a:cubicBezTo>
                            <a:pt x="3492297" y="1569572"/>
                            <a:pt x="3159377" y="1566665"/>
                            <a:pt x="3009181" y="1573701"/>
                          </a:cubicBezTo>
                          <a:cubicBezTo>
                            <a:pt x="2858986" y="1580737"/>
                            <a:pt x="2620885" y="1598953"/>
                            <a:pt x="2473133" y="1573701"/>
                          </a:cubicBezTo>
                          <a:cubicBezTo>
                            <a:pt x="2325381" y="1548449"/>
                            <a:pt x="2074088" y="1584958"/>
                            <a:pt x="1973633" y="1573701"/>
                          </a:cubicBezTo>
                          <a:cubicBezTo>
                            <a:pt x="1873178" y="1562444"/>
                            <a:pt x="1531251" y="1574258"/>
                            <a:pt x="1401036" y="1573701"/>
                          </a:cubicBezTo>
                          <a:cubicBezTo>
                            <a:pt x="1270821" y="1573144"/>
                            <a:pt x="1047181" y="1594566"/>
                            <a:pt x="864987" y="1573701"/>
                          </a:cubicBezTo>
                          <a:cubicBezTo>
                            <a:pt x="682793" y="1552836"/>
                            <a:pt x="175395" y="1572253"/>
                            <a:pt x="0" y="1573701"/>
                          </a:cubicBezTo>
                          <a:cubicBezTo>
                            <a:pt x="-15033" y="1455717"/>
                            <a:pt x="-19032" y="1185664"/>
                            <a:pt x="0" y="1064871"/>
                          </a:cubicBezTo>
                          <a:cubicBezTo>
                            <a:pt x="19032" y="944078"/>
                            <a:pt x="-7059" y="709510"/>
                            <a:pt x="0" y="571778"/>
                          </a:cubicBezTo>
                          <a:cubicBezTo>
                            <a:pt x="7059" y="434046"/>
                            <a:pt x="5305" y="134869"/>
                            <a:pt x="0" y="0"/>
                          </a:cubicBezTo>
                          <a:close/>
                        </a:path>
                      </a:pathLst>
                    </a:custGeom>
                    <ask:type>
                      <ask:lineSketchFreehand/>
                    </ask:type>
                  </ask:lineSketchStyleProps>
                </a:ext>
              </a:extLst>
            </a:ln>
          </p:spPr>
          <p:txBody>
            <a:bodyPr wrap="square">
              <a:spAutoFit/>
            </a:bodyPr>
            <a:lstStyle/>
            <a:p>
              <a:pPr>
                <a:lnSpc>
                  <a:spcPct val="200000"/>
                </a:lnSpc>
              </a:pP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Quả</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ấc</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nào</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mà</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chín</a:t>
              </a:r>
              <a:endParaRPr lang="en-US" sz="1700" dirty="0">
                <a:latin typeface="UTM Avo" panose="02040603050506020204" pitchFamily="18" charset="0"/>
                <a:ea typeface="Calibri" panose="020F0502020204030204" pitchFamily="34" charset="0"/>
                <a:cs typeface="Times New Roman" panose="02020603050405020304" pitchFamily="18" charset="0"/>
              </a:endParaRPr>
            </a:p>
            <a:p>
              <a:pPr>
                <a:lnSpc>
                  <a:spcPct val="200000"/>
                </a:lnSpc>
              </a:pP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Cũng</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ặp</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được</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mặt</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trời</a:t>
              </a:r>
              <a:r>
                <a:rPr lang="en-US" sz="1700" dirty="0">
                  <a:latin typeface="UTM Avo" panose="02040603050506020204" pitchFamily="18" charset="0"/>
                  <a:ea typeface="Calibri" panose="020F0502020204030204" pitchFamily="34" charset="0"/>
                  <a:cs typeface="Times New Roman" panose="02020603050405020304" pitchFamily="18" charset="0"/>
                </a:rPr>
                <a:t>.</a:t>
              </a:r>
            </a:p>
            <a:p>
              <a:pPr>
                <a:lnSpc>
                  <a:spcPct val="200000"/>
                </a:lnSpc>
              </a:pPr>
              <a:r>
                <a:rPr lang="en-US" sz="1700" dirty="0">
                  <a:latin typeface="UTM Avo" panose="02040603050506020204" pitchFamily="18" charset="0"/>
                  <a:ea typeface="Calibri" panose="020F0502020204030204" pitchFamily="34" charset="0"/>
                  <a:cs typeface="Times New Roman" panose="02020603050405020304" pitchFamily="18" charset="0"/>
                </a:rPr>
                <a:t>          (Theo </a:t>
              </a:r>
              <a:r>
                <a:rPr lang="en-US" sz="1700" dirty="0" err="1">
                  <a:latin typeface="UTM Avo" panose="02040603050506020204" pitchFamily="18" charset="0"/>
                  <a:ea typeface="Calibri" panose="020F0502020204030204" pitchFamily="34" charset="0"/>
                  <a:cs typeface="Times New Roman" panose="02020603050405020304" pitchFamily="18" charset="0"/>
                </a:rPr>
                <a:t>Nguyễn</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Đức</a:t>
              </a:r>
              <a:r>
                <a:rPr lang="en-US" sz="1700" dirty="0">
                  <a:latin typeface="UTM Avo" panose="02040603050506020204" pitchFamily="18" charset="0"/>
                  <a:ea typeface="Calibri" panose="020F0502020204030204" pitchFamily="34" charset="0"/>
                  <a:cs typeface="Times New Roman" panose="02020603050405020304" pitchFamily="18" charset="0"/>
                </a:rPr>
                <a:t> Quang)</a:t>
              </a:r>
              <a:endParaRPr lang="x-none" sz="1700" dirty="0">
                <a:latin typeface="UTM Avo" panose="02040603050506020204" pitchFamily="18"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8D8B878D-4CC6-2E4D-B9FF-844D89CB8179}"/>
                </a:ext>
              </a:extLst>
            </p:cNvPr>
            <p:cNvSpPr/>
            <p:nvPr/>
          </p:nvSpPr>
          <p:spPr>
            <a:xfrm>
              <a:off x="3860829" y="932670"/>
              <a:ext cx="392638" cy="3638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Rectangle 23">
              <a:extLst>
                <a:ext uri="{FF2B5EF4-FFF2-40B4-BE49-F238E27FC236}">
                  <a16:creationId xmlns:a16="http://schemas.microsoft.com/office/drawing/2014/main" xmlns="" id="{E5C49244-AECD-114C-AAE1-39282BE7139B}"/>
                </a:ext>
              </a:extLst>
            </p:cNvPr>
            <p:cNvSpPr/>
            <p:nvPr/>
          </p:nvSpPr>
          <p:spPr>
            <a:xfrm>
              <a:off x="3860829" y="1445330"/>
              <a:ext cx="392638" cy="3638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12" name="Group 11">
            <a:extLst>
              <a:ext uri="{FF2B5EF4-FFF2-40B4-BE49-F238E27FC236}">
                <a16:creationId xmlns:a16="http://schemas.microsoft.com/office/drawing/2014/main" xmlns="" id="{D60209A8-35D5-1249-970F-CF8C4A23DEF2}"/>
              </a:ext>
            </a:extLst>
          </p:cNvPr>
          <p:cNvGrpSpPr/>
          <p:nvPr/>
        </p:nvGrpSpPr>
        <p:grpSpPr>
          <a:xfrm>
            <a:off x="2656572" y="3305115"/>
            <a:ext cx="4033476" cy="1573701"/>
            <a:chOff x="2299244" y="3239801"/>
            <a:chExt cx="4033476" cy="1573701"/>
          </a:xfrm>
        </p:grpSpPr>
        <p:sp>
          <p:nvSpPr>
            <p:cNvPr id="7" name="Rectangle 6">
              <a:extLst>
                <a:ext uri="{FF2B5EF4-FFF2-40B4-BE49-F238E27FC236}">
                  <a16:creationId xmlns:a16="http://schemas.microsoft.com/office/drawing/2014/main" xmlns="" id="{1377FFE9-C7DE-8547-8C90-7FBC1D96221A}"/>
                </a:ext>
              </a:extLst>
            </p:cNvPr>
            <p:cNvSpPr/>
            <p:nvPr/>
          </p:nvSpPr>
          <p:spPr>
            <a:xfrm>
              <a:off x="2299244" y="3239801"/>
              <a:ext cx="4033476" cy="1573701"/>
            </a:xfrm>
            <a:prstGeom prst="rect">
              <a:avLst/>
            </a:prstGeom>
            <a:ln w="28575">
              <a:solidFill>
                <a:schemeClr val="bg1">
                  <a:lumMod val="50000"/>
                </a:schemeClr>
              </a:solidFill>
              <a:extLst>
                <a:ext uri="{C807C97D-BFC1-408E-A445-0C87EB9F89A2}">
                  <ask:lineSketchStyleProps xmlns:ask="http://schemas.microsoft.com/office/drawing/2018/sketchyshapes" xmlns="" sd="86837363">
                    <a:custGeom>
                      <a:avLst/>
                      <a:gdLst>
                        <a:gd name="connsiteX0" fmla="*/ 0 w 4033476"/>
                        <a:gd name="connsiteY0" fmla="*/ 0 h 1573701"/>
                        <a:gd name="connsiteX1" fmla="*/ 4033476 w 4033476"/>
                        <a:gd name="connsiteY1" fmla="*/ 0 h 1573701"/>
                        <a:gd name="connsiteX2" fmla="*/ 4033476 w 4033476"/>
                        <a:gd name="connsiteY2" fmla="*/ 1573701 h 1573701"/>
                        <a:gd name="connsiteX3" fmla="*/ 0 w 4033476"/>
                        <a:gd name="connsiteY3" fmla="*/ 1573701 h 1573701"/>
                        <a:gd name="connsiteX4" fmla="*/ 0 w 4033476"/>
                        <a:gd name="connsiteY4" fmla="*/ 0 h 157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3476" h="1573701" fill="none" extrusionOk="0">
                          <a:moveTo>
                            <a:pt x="0" y="0"/>
                          </a:moveTo>
                          <a:cubicBezTo>
                            <a:pt x="838292" y="106216"/>
                            <a:pt x="2085341" y="-142119"/>
                            <a:pt x="4033476" y="0"/>
                          </a:cubicBezTo>
                          <a:cubicBezTo>
                            <a:pt x="4107877" y="436141"/>
                            <a:pt x="4000960" y="1310592"/>
                            <a:pt x="4033476" y="1573701"/>
                          </a:cubicBezTo>
                          <a:cubicBezTo>
                            <a:pt x="2638353" y="1544473"/>
                            <a:pt x="1004376" y="1558007"/>
                            <a:pt x="0" y="1573701"/>
                          </a:cubicBezTo>
                          <a:cubicBezTo>
                            <a:pt x="-12839" y="1320479"/>
                            <a:pt x="-43820" y="523480"/>
                            <a:pt x="0" y="0"/>
                          </a:cubicBezTo>
                          <a:close/>
                        </a:path>
                        <a:path w="4033476" h="1573701" stroke="0" extrusionOk="0">
                          <a:moveTo>
                            <a:pt x="0" y="0"/>
                          </a:moveTo>
                          <a:cubicBezTo>
                            <a:pt x="1104618" y="-71603"/>
                            <a:pt x="2513060" y="126493"/>
                            <a:pt x="4033476" y="0"/>
                          </a:cubicBezTo>
                          <a:cubicBezTo>
                            <a:pt x="4152213" y="434530"/>
                            <a:pt x="4152679" y="1374077"/>
                            <a:pt x="4033476" y="1573701"/>
                          </a:cubicBezTo>
                          <a:cubicBezTo>
                            <a:pt x="2929534" y="1618545"/>
                            <a:pt x="1094751" y="1416814"/>
                            <a:pt x="0" y="1573701"/>
                          </a:cubicBezTo>
                          <a:cubicBezTo>
                            <a:pt x="11103" y="1092919"/>
                            <a:pt x="-95096" y="425119"/>
                            <a:pt x="0" y="0"/>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none">
              <a:spAutoFit/>
            </a:bodyPr>
            <a:lstStyle/>
            <a:p>
              <a:pPr>
                <a:lnSpc>
                  <a:spcPct val="200000"/>
                </a:lnSpc>
              </a:pP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Nắng</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é</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vào</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cửa</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lớp</a:t>
              </a:r>
              <a:endParaRPr lang="en-US" sz="1700" dirty="0">
                <a:latin typeface="UTM Avo" panose="02040603050506020204" pitchFamily="18" charset="0"/>
                <a:ea typeface="Calibri" panose="020F0502020204030204" pitchFamily="34" charset="0"/>
                <a:cs typeface="Times New Roman" panose="02020603050405020304" pitchFamily="18" charset="0"/>
              </a:endParaRPr>
            </a:p>
            <a:p>
              <a:pPr>
                <a:lnSpc>
                  <a:spcPct val="200000"/>
                </a:lnSpc>
              </a:pPr>
              <a:r>
                <a:rPr lang="en-US" sz="1700" dirty="0">
                  <a:latin typeface="UTM Avo" panose="02040603050506020204" pitchFamily="18" charset="0"/>
                  <a:cs typeface="Times New Roman" panose="02020603050405020304" pitchFamily="18" charset="0"/>
                </a:rPr>
                <a:t>   </a:t>
              </a:r>
              <a:r>
                <a:rPr lang="en-US" sz="1700" dirty="0" err="1">
                  <a:latin typeface="UTM Avo" panose="02040603050506020204" pitchFamily="18" charset="0"/>
                  <a:cs typeface="Times New Roman" panose="02020603050405020304" pitchFamily="18" charset="0"/>
                </a:rPr>
                <a:t>Xem</a:t>
              </a:r>
              <a:r>
                <a:rPr lang="en-US" sz="1700" dirty="0">
                  <a:latin typeface="UTM Avo" panose="02040603050506020204" pitchFamily="18" charset="0"/>
                  <a:cs typeface="Times New Roman" panose="02020603050405020304" pitchFamily="18" charset="0"/>
                </a:rPr>
                <a:t> </a:t>
              </a:r>
              <a:r>
                <a:rPr lang="en-US" sz="1700" dirty="0" err="1">
                  <a:latin typeface="UTM Avo" panose="02040603050506020204" pitchFamily="18" charset="0"/>
                  <a:cs typeface="Times New Roman" panose="02020603050405020304" pitchFamily="18" charset="0"/>
                </a:rPr>
                <a:t>chúng</a:t>
              </a:r>
              <a:r>
                <a:rPr lang="en-US" sz="1700" dirty="0">
                  <a:latin typeface="UTM Avo" panose="02040603050506020204" pitchFamily="18" charset="0"/>
                  <a:cs typeface="Times New Roman" panose="02020603050405020304" pitchFamily="18" charset="0"/>
                </a:rPr>
                <a:t> </a:t>
              </a:r>
              <a:r>
                <a:rPr lang="en-US" sz="1700" dirty="0" err="1">
                  <a:latin typeface="UTM Avo" panose="02040603050506020204" pitchFamily="18" charset="0"/>
                  <a:cs typeface="Times New Roman" panose="02020603050405020304" pitchFamily="18" charset="0"/>
                </a:rPr>
                <a:t>em</a:t>
              </a:r>
              <a:r>
                <a:rPr lang="en-US" sz="1700" dirty="0">
                  <a:latin typeface="UTM Avo" panose="02040603050506020204" pitchFamily="18" charset="0"/>
                  <a:cs typeface="Times New Roman" panose="02020603050405020304" pitchFamily="18" charset="0"/>
                </a:rPr>
                <a:t> </a:t>
              </a:r>
              <a:r>
                <a:rPr lang="en-US" sz="1700" dirty="0" err="1">
                  <a:latin typeface="UTM Avo" panose="02040603050506020204" pitchFamily="18" charset="0"/>
                  <a:cs typeface="Times New Roman" panose="02020603050405020304" pitchFamily="18" charset="0"/>
                </a:rPr>
                <a:t>học</a:t>
              </a:r>
              <a:r>
                <a:rPr lang="en-US" sz="1700" dirty="0">
                  <a:latin typeface="UTM Avo" panose="02040603050506020204" pitchFamily="18" charset="0"/>
                  <a:cs typeface="Times New Roman" panose="02020603050405020304" pitchFamily="18" charset="0"/>
                </a:rPr>
                <a:t> </a:t>
              </a:r>
              <a:r>
                <a:rPr lang="en-US" sz="1700" dirty="0" err="1">
                  <a:latin typeface="UTM Avo" panose="02040603050506020204" pitchFamily="18" charset="0"/>
                  <a:cs typeface="Times New Roman" panose="02020603050405020304" pitchFamily="18" charset="0"/>
                </a:rPr>
                <a:t>bài</a:t>
              </a:r>
              <a:endParaRPr lang="en-US" sz="1700" dirty="0">
                <a:latin typeface="UTM Avo" panose="02040603050506020204" pitchFamily="18" charset="0"/>
                <a:cs typeface="Times New Roman" panose="02020603050405020304" pitchFamily="18" charset="0"/>
              </a:endParaRPr>
            </a:p>
            <a:p>
              <a:pPr>
                <a:lnSpc>
                  <a:spcPct val="200000"/>
                </a:lnSpc>
              </a:pPr>
              <a:r>
                <a:rPr lang="en-US" sz="1700" dirty="0">
                  <a:latin typeface="UTM Avo" panose="02040603050506020204" pitchFamily="18" charset="0"/>
                  <a:ea typeface="Calibri" panose="020F0502020204030204" pitchFamily="34" charset="0"/>
                  <a:cs typeface="Times New Roman" panose="02020603050405020304" pitchFamily="18" charset="0"/>
                </a:rPr>
                <a:t>                (Theo </a:t>
              </a:r>
              <a:r>
                <a:rPr lang="en-US" sz="1700" dirty="0" err="1">
                  <a:latin typeface="UTM Avo" panose="02040603050506020204" pitchFamily="18" charset="0"/>
                  <a:ea typeface="Calibri" panose="020F0502020204030204" pitchFamily="34" charset="0"/>
                  <a:cs typeface="Times New Roman" panose="02020603050405020304" pitchFamily="18" charset="0"/>
                </a:rPr>
                <a:t>Nguyễn</a:t>
              </a:r>
              <a:r>
                <a:rPr lang="en-US" sz="1700" dirty="0">
                  <a:latin typeface="UTM Avo" panose="02040603050506020204" pitchFamily="18" charset="0"/>
                  <a:ea typeface="Calibri" panose="020F0502020204030204" pitchFamily="34" charset="0"/>
                  <a:cs typeface="Times New Roman" panose="02020603050405020304" pitchFamily="18" charset="0"/>
                </a:rPr>
                <a:t> </a:t>
              </a:r>
              <a:r>
                <a:rPr lang="en-US" sz="1700" dirty="0" err="1">
                  <a:latin typeface="UTM Avo" panose="02040603050506020204" pitchFamily="18" charset="0"/>
                  <a:ea typeface="Calibri" panose="020F0502020204030204" pitchFamily="34" charset="0"/>
                  <a:cs typeface="Times New Roman" panose="02020603050405020304" pitchFamily="18" charset="0"/>
                </a:rPr>
                <a:t>Đức</a:t>
              </a:r>
              <a:r>
                <a:rPr lang="en-US" sz="1700" dirty="0">
                  <a:latin typeface="UTM Avo" panose="02040603050506020204" pitchFamily="18" charset="0"/>
                  <a:ea typeface="Calibri" panose="020F0502020204030204" pitchFamily="34" charset="0"/>
                  <a:cs typeface="Times New Roman" panose="02020603050405020304" pitchFamily="18" charset="0"/>
                </a:rPr>
                <a:t> Quang)</a:t>
              </a:r>
              <a:endParaRPr lang="en-US" sz="1700" dirty="0">
                <a:latin typeface="UTM Avo" panose="020406030505060202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07EF01E1-2305-CF42-A422-9E83C4FC28CB}"/>
                </a:ext>
              </a:extLst>
            </p:cNvPr>
            <p:cNvSpPr/>
            <p:nvPr/>
          </p:nvSpPr>
          <p:spPr>
            <a:xfrm>
              <a:off x="3209727" y="3346928"/>
              <a:ext cx="498552" cy="46166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4" name="Rectangle 13">
            <a:extLst>
              <a:ext uri="{FF2B5EF4-FFF2-40B4-BE49-F238E27FC236}">
                <a16:creationId xmlns:a16="http://schemas.microsoft.com/office/drawing/2014/main" xmlns="" id="{0575EFEA-A3F3-C84B-B2F5-8FEE838EED2B}"/>
              </a:ext>
            </a:extLst>
          </p:cNvPr>
          <p:cNvSpPr/>
          <p:nvPr/>
        </p:nvSpPr>
        <p:spPr>
          <a:xfrm>
            <a:off x="904316" y="1178536"/>
            <a:ext cx="433132" cy="523220"/>
          </a:xfrm>
          <a:prstGeom prst="rect">
            <a:avLst/>
          </a:prstGeom>
        </p:spPr>
        <p:txBody>
          <a:bodyPr wrap="none">
            <a:spAutoFit/>
          </a:bodyPr>
          <a:lstStyle/>
          <a:p>
            <a:r>
              <a:rPr lang="vi-VN" sz="2800" dirty="0">
                <a:solidFill>
                  <a:srgbClr val="FF0000"/>
                </a:solidFill>
                <a:latin typeface="UTM Avo" panose="02040603050506020204" pitchFamily="18" charset="0"/>
              </a:rPr>
              <a:t>g</a:t>
            </a:r>
            <a:endParaRPr lang="x-none" sz="2800" dirty="0">
              <a:latin typeface="UTM Avo" panose="02040603050506020204" pitchFamily="18" charset="0"/>
            </a:endParaRPr>
          </a:p>
        </p:txBody>
      </p:sp>
      <p:sp>
        <p:nvSpPr>
          <p:cNvPr id="26" name="Rectangle 25">
            <a:extLst>
              <a:ext uri="{FF2B5EF4-FFF2-40B4-BE49-F238E27FC236}">
                <a16:creationId xmlns:a16="http://schemas.microsoft.com/office/drawing/2014/main" xmlns="" id="{F0764737-0A8E-7740-B92E-A5CA1D85AC22}"/>
              </a:ext>
            </a:extLst>
          </p:cNvPr>
          <p:cNvSpPr/>
          <p:nvPr/>
        </p:nvSpPr>
        <p:spPr>
          <a:xfrm>
            <a:off x="196546" y="1592164"/>
            <a:ext cx="497252" cy="523220"/>
          </a:xfrm>
          <a:prstGeom prst="rect">
            <a:avLst/>
          </a:prstGeom>
        </p:spPr>
        <p:txBody>
          <a:bodyPr wrap="none">
            <a:spAutoFit/>
          </a:bodyPr>
          <a:lstStyle/>
          <a:p>
            <a:r>
              <a:rPr lang="x-none" sz="2800" dirty="0">
                <a:solidFill>
                  <a:srgbClr val="FF0000"/>
                </a:solidFill>
                <a:latin typeface="UTM Avo" panose="02040603050506020204" pitchFamily="18" charset="0"/>
              </a:rPr>
              <a:t>G</a:t>
            </a:r>
          </a:p>
        </p:txBody>
      </p:sp>
      <p:sp>
        <p:nvSpPr>
          <p:cNvPr id="27" name="Rectangle 26">
            <a:extLst>
              <a:ext uri="{FF2B5EF4-FFF2-40B4-BE49-F238E27FC236}">
                <a16:creationId xmlns:a16="http://schemas.microsoft.com/office/drawing/2014/main" xmlns="" id="{D86B56D7-7B1E-5249-B11D-3B4FCDC05BC2}"/>
              </a:ext>
            </a:extLst>
          </p:cNvPr>
          <p:cNvSpPr/>
          <p:nvPr/>
        </p:nvSpPr>
        <p:spPr>
          <a:xfrm>
            <a:off x="4013070" y="632603"/>
            <a:ext cx="426720" cy="523220"/>
          </a:xfrm>
          <a:prstGeom prst="rect">
            <a:avLst/>
          </a:prstGeom>
        </p:spPr>
        <p:txBody>
          <a:bodyPr wrap="none">
            <a:spAutoFit/>
          </a:bodyPr>
          <a:lstStyle/>
          <a:p>
            <a:r>
              <a:rPr lang="x-none" sz="2800" dirty="0">
                <a:solidFill>
                  <a:srgbClr val="FF0000"/>
                </a:solidFill>
                <a:latin typeface="UTM Avo" panose="02040603050506020204" pitchFamily="18" charset="0"/>
              </a:rPr>
              <a:t>g</a:t>
            </a:r>
          </a:p>
        </p:txBody>
      </p:sp>
      <p:sp>
        <p:nvSpPr>
          <p:cNvPr id="28" name="Rectangle 27">
            <a:extLst>
              <a:ext uri="{FF2B5EF4-FFF2-40B4-BE49-F238E27FC236}">
                <a16:creationId xmlns:a16="http://schemas.microsoft.com/office/drawing/2014/main" xmlns="" id="{EADFBBF2-6BC8-A54E-8852-91782B064ADB}"/>
              </a:ext>
            </a:extLst>
          </p:cNvPr>
          <p:cNvSpPr/>
          <p:nvPr/>
        </p:nvSpPr>
        <p:spPr>
          <a:xfrm>
            <a:off x="4006854" y="1130237"/>
            <a:ext cx="426720" cy="523220"/>
          </a:xfrm>
          <a:prstGeom prst="rect">
            <a:avLst/>
          </a:prstGeom>
        </p:spPr>
        <p:txBody>
          <a:bodyPr wrap="none">
            <a:spAutoFit/>
          </a:bodyPr>
          <a:lstStyle/>
          <a:p>
            <a:r>
              <a:rPr lang="x-none" sz="2800" dirty="0">
                <a:solidFill>
                  <a:srgbClr val="FF0000"/>
                </a:solidFill>
                <a:latin typeface="UTM Avo" panose="02040603050506020204" pitchFamily="18" charset="0"/>
              </a:rPr>
              <a:t>g</a:t>
            </a:r>
          </a:p>
        </p:txBody>
      </p:sp>
      <p:sp>
        <p:nvSpPr>
          <p:cNvPr id="30" name="Rectangle 29">
            <a:extLst>
              <a:ext uri="{FF2B5EF4-FFF2-40B4-BE49-F238E27FC236}">
                <a16:creationId xmlns:a16="http://schemas.microsoft.com/office/drawing/2014/main" xmlns="" id="{1BC7006F-B492-9340-8F98-571A9C9B0B9C}"/>
              </a:ext>
            </a:extLst>
          </p:cNvPr>
          <p:cNvSpPr/>
          <p:nvPr/>
        </p:nvSpPr>
        <p:spPr>
          <a:xfrm>
            <a:off x="3542588" y="3379762"/>
            <a:ext cx="579005" cy="461665"/>
          </a:xfrm>
          <a:prstGeom prst="rect">
            <a:avLst/>
          </a:prstGeom>
        </p:spPr>
        <p:txBody>
          <a:bodyPr wrap="none">
            <a:spAutoFit/>
          </a:bodyPr>
          <a:lstStyle/>
          <a:p>
            <a:r>
              <a:rPr lang="x-none" sz="2400" dirty="0">
                <a:solidFill>
                  <a:srgbClr val="FF0000"/>
                </a:solidFill>
                <a:latin typeface="UTM Avo" panose="02040603050506020204" pitchFamily="18" charset="0"/>
              </a:rPr>
              <a:t>gh</a:t>
            </a:r>
          </a:p>
        </p:txBody>
      </p:sp>
    </p:spTree>
    <p:extLst>
      <p:ext uri="{BB962C8B-B14F-4D97-AF65-F5344CB8AC3E}">
        <p14:creationId xmlns:p14="http://schemas.microsoft.com/office/powerpoint/2010/main" val="271765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P spid="27" grpId="0"/>
      <p:bldP spid="28"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B7F940E-EC3B-C04B-BF84-A079CC797EAB}"/>
              </a:ext>
            </a:extLst>
          </p:cNvPr>
          <p:cNvSpPr txBox="1"/>
          <p:nvPr/>
        </p:nvSpPr>
        <p:spPr>
          <a:xfrm>
            <a:off x="922978" y="32999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a16="http://schemas.microsoft.com/office/drawing/2014/main" xmlns=""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391885"/>
            <a:ext cx="353714" cy="353714"/>
          </a:xfrm>
          <a:prstGeom prst="rect">
            <a:avLst/>
          </a:prstGeom>
        </p:spPr>
      </p:pic>
      <p:sp>
        <p:nvSpPr>
          <p:cNvPr id="22" name="TextBox 21">
            <a:extLst>
              <a:ext uri="{FF2B5EF4-FFF2-40B4-BE49-F238E27FC236}">
                <a16:creationId xmlns:a16="http://schemas.microsoft.com/office/drawing/2014/main" xmlns="" id="{8DCAE5E1-6BC4-624B-AEDB-E2FA773A81B6}"/>
              </a:ext>
            </a:extLst>
          </p:cNvPr>
          <p:cNvSpPr txBox="1"/>
          <p:nvPr/>
        </p:nvSpPr>
        <p:spPr>
          <a:xfrm>
            <a:off x="588321" y="722643"/>
            <a:ext cx="6327981" cy="453907"/>
          </a:xfrm>
          <a:prstGeom prst="rect">
            <a:avLst/>
          </a:prstGeom>
          <a:noFill/>
        </p:spPr>
        <p:txBody>
          <a:bodyPr wrap="square" rtlCol="0">
            <a:spAutoFit/>
          </a:bodyPr>
          <a:lstStyle/>
          <a:p>
            <a:pPr lvl="0" algn="just">
              <a:lnSpc>
                <a:spcPct val="150000"/>
              </a:lnSpc>
            </a:pPr>
            <a:r>
              <a:rPr lang="vi-VN" sz="1500" b="1" dirty="0">
                <a:solidFill>
                  <a:schemeClr val="accent6">
                    <a:lumMod val="75000"/>
                  </a:schemeClr>
                </a:solidFill>
                <a:latin typeface="UTM Avo" panose="02040603050506020204" pitchFamily="18" charset="0"/>
              </a:rPr>
              <a:t>a) </a:t>
            </a:r>
            <a:r>
              <a:rPr lang="vi-VN" sz="1500" dirty="0">
                <a:latin typeface="UTM Avo" panose="02040603050506020204" pitchFamily="18" charset="0"/>
              </a:rPr>
              <a:t>Tìm từ ngữ có tiếng chứa </a:t>
            </a:r>
            <a:r>
              <a:rPr lang="vi-VN" sz="1600" b="1" dirty="0">
                <a:solidFill>
                  <a:srgbClr val="FF0000"/>
                </a:solidFill>
                <a:latin typeface="UTM Avo" panose="02040603050506020204" pitchFamily="18" charset="0"/>
              </a:rPr>
              <a:t>iu</a:t>
            </a:r>
            <a:r>
              <a:rPr lang="vi-VN" sz="1500" dirty="0">
                <a:latin typeface="UTM Avo" panose="02040603050506020204" pitchFamily="18" charset="0"/>
              </a:rPr>
              <a:t> hoặc </a:t>
            </a:r>
            <a:r>
              <a:rPr lang="vi-VN" sz="1800" b="1" dirty="0">
                <a:solidFill>
                  <a:srgbClr val="FF0000"/>
                </a:solidFill>
                <a:latin typeface="UTM Avo" panose="02040603050506020204" pitchFamily="18" charset="0"/>
              </a:rPr>
              <a:t>ưu</a:t>
            </a:r>
            <a:r>
              <a:rPr lang="vi-VN" sz="1500" dirty="0">
                <a:latin typeface="UTM Avo" panose="02040603050506020204" pitchFamily="18" charset="0"/>
              </a:rPr>
              <a:t>.</a:t>
            </a:r>
          </a:p>
        </p:txBody>
      </p:sp>
      <p:sp>
        <p:nvSpPr>
          <p:cNvPr id="9" name="TextBox 8">
            <a:extLst>
              <a:ext uri="{FF2B5EF4-FFF2-40B4-BE49-F238E27FC236}">
                <a16:creationId xmlns:a16="http://schemas.microsoft.com/office/drawing/2014/main" xmlns="" id="{DA5991B2-32D7-2D4C-B927-082A670A87A4}"/>
              </a:ext>
            </a:extLst>
          </p:cNvPr>
          <p:cNvSpPr txBox="1"/>
          <p:nvPr/>
        </p:nvSpPr>
        <p:spPr>
          <a:xfrm>
            <a:off x="684737" y="2571750"/>
            <a:ext cx="6327981" cy="453907"/>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b) </a:t>
            </a:r>
            <a:r>
              <a:rPr lang="vi-VN" sz="1500" dirty="0">
                <a:latin typeface="UTM Avo" panose="02040603050506020204" pitchFamily="18" charset="0"/>
              </a:rPr>
              <a:t>Tìm từ ngữ có tiếng chứa </a:t>
            </a:r>
            <a:r>
              <a:rPr lang="vi-VN" sz="1800" b="1" dirty="0">
                <a:solidFill>
                  <a:srgbClr val="FF0000"/>
                </a:solidFill>
                <a:latin typeface="UTM Avo" panose="02040603050506020204" pitchFamily="18" charset="0"/>
              </a:rPr>
              <a:t>iên</a:t>
            </a:r>
            <a:r>
              <a:rPr lang="vi-VN" sz="1500" dirty="0">
                <a:latin typeface="UTM Avo" panose="02040603050506020204" pitchFamily="18" charset="0"/>
              </a:rPr>
              <a:t> hoặc </a:t>
            </a:r>
            <a:r>
              <a:rPr lang="vi-VN" sz="1800" b="1" dirty="0">
                <a:solidFill>
                  <a:srgbClr val="FF0000"/>
                </a:solidFill>
                <a:latin typeface="UTM Avo" panose="02040603050506020204" pitchFamily="18" charset="0"/>
              </a:rPr>
              <a:t>iêng</a:t>
            </a:r>
            <a:r>
              <a:rPr lang="vi-VN" sz="1500" dirty="0">
                <a:latin typeface="UTM Avo" panose="02040603050506020204" pitchFamily="18" charset="0"/>
              </a:rPr>
              <a:t>.</a:t>
            </a:r>
          </a:p>
        </p:txBody>
      </p:sp>
      <p:graphicFrame>
        <p:nvGraphicFramePr>
          <p:cNvPr id="10" name="Table 9">
            <a:extLst>
              <a:ext uri="{FF2B5EF4-FFF2-40B4-BE49-F238E27FC236}">
                <a16:creationId xmlns:a16="http://schemas.microsoft.com/office/drawing/2014/main" xmlns="" id="{5C9AB58C-E5FE-F942-ACE8-59D647226159}"/>
              </a:ext>
            </a:extLst>
          </p:cNvPr>
          <p:cNvGraphicFramePr>
            <a:graphicFrameLocks noGrp="1"/>
          </p:cNvGraphicFramePr>
          <p:nvPr>
            <p:extLst>
              <p:ext uri="{D42A27DB-BD31-4B8C-83A1-F6EECF244321}">
                <p14:modId xmlns:p14="http://schemas.microsoft.com/office/powerpoint/2010/main" val="152877736"/>
              </p:ext>
            </p:extLst>
          </p:nvPr>
        </p:nvGraphicFramePr>
        <p:xfrm>
          <a:off x="1140817" y="1313271"/>
          <a:ext cx="3897713" cy="1145621"/>
        </p:xfrm>
        <a:graphic>
          <a:graphicData uri="http://schemas.openxmlformats.org/drawingml/2006/table">
            <a:tbl>
              <a:tblPr firstRow="1" firstCol="1" bandRow="1">
                <a:tableStyleId>{98A10E9E-05DE-497A-B104-E80DA98F5660}</a:tableStyleId>
              </a:tblPr>
              <a:tblGrid>
                <a:gridCol w="760392">
                  <a:extLst>
                    <a:ext uri="{9D8B030D-6E8A-4147-A177-3AD203B41FA5}">
                      <a16:colId xmlns:a16="http://schemas.microsoft.com/office/drawing/2014/main" xmlns="" val="1162369807"/>
                    </a:ext>
                  </a:extLst>
                </a:gridCol>
                <a:gridCol w="3137321">
                  <a:extLst>
                    <a:ext uri="{9D8B030D-6E8A-4147-A177-3AD203B41FA5}">
                      <a16:colId xmlns:a16="http://schemas.microsoft.com/office/drawing/2014/main" xmlns="" val="1509586747"/>
                    </a:ext>
                  </a:extLst>
                </a:gridCol>
              </a:tblGrid>
              <a:tr h="560203">
                <a:tc>
                  <a:txBody>
                    <a:bodyPr/>
                    <a:lstStyle/>
                    <a:p>
                      <a:pPr marL="7938" indent="0" algn="ctr">
                        <a:lnSpc>
                          <a:spcPct val="107000"/>
                        </a:lnSpc>
                        <a:tabLst/>
                      </a:pPr>
                      <a:r>
                        <a:rPr lang="en-US" sz="1800" dirty="0" err="1">
                          <a:effectLst/>
                          <a:latin typeface="UTM Avo" panose="02040603050506020204" pitchFamily="18" charset="0"/>
                          <a:ea typeface="Calibri" panose="020F0502020204030204" pitchFamily="34" charset="0"/>
                          <a:cs typeface="Times New Roman" panose="02020603050405020304" pitchFamily="18" charset="0"/>
                        </a:rPr>
                        <a:t>iu</a:t>
                      </a:r>
                      <a:endParaRPr lang="x-none"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9213" indent="0" algn="l">
                        <a:lnSpc>
                          <a:spcPct val="107000"/>
                        </a:lnSpc>
                        <a:spcAft>
                          <a:spcPts val="800"/>
                        </a:spcAft>
                        <a:tabLst/>
                      </a:pPr>
                      <a:endParaRPr lang="x-none"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53857809"/>
                  </a:ext>
                </a:extLst>
              </a:tr>
              <a:tr h="585418">
                <a:tc>
                  <a:txBody>
                    <a:bodyPr/>
                    <a:lstStyle/>
                    <a:p>
                      <a:pPr marL="7938" indent="0" algn="ctr">
                        <a:lnSpc>
                          <a:spcPct val="107000"/>
                        </a:lnSpc>
                        <a:tabLst/>
                      </a:pPr>
                      <a:r>
                        <a:rPr lang="en-US" sz="1800" dirty="0" err="1">
                          <a:effectLst/>
                          <a:latin typeface="UTM Avo" panose="02040603050506020204" pitchFamily="18" charset="0"/>
                          <a:ea typeface="Calibri" panose="020F0502020204030204" pitchFamily="34" charset="0"/>
                          <a:cs typeface="Times New Roman" panose="02020603050405020304" pitchFamily="18" charset="0"/>
                        </a:rPr>
                        <a:t>ưu</a:t>
                      </a:r>
                      <a:endParaRPr lang="x-none"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7938" indent="0" algn="l">
                        <a:lnSpc>
                          <a:spcPct val="107000"/>
                        </a:lnSpc>
                        <a:spcAft>
                          <a:spcPts val="800"/>
                        </a:spcAft>
                        <a:tabLst/>
                      </a:pPr>
                      <a:endParaRPr lang="x-none"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485440108"/>
                  </a:ext>
                </a:extLst>
              </a:tr>
            </a:tbl>
          </a:graphicData>
        </a:graphic>
      </p:graphicFrame>
      <p:sp>
        <p:nvSpPr>
          <p:cNvPr id="4" name="Rectangle 3">
            <a:extLst>
              <a:ext uri="{FF2B5EF4-FFF2-40B4-BE49-F238E27FC236}">
                <a16:creationId xmlns:a16="http://schemas.microsoft.com/office/drawing/2014/main" xmlns="" id="{5A2D3542-ED56-DD4D-8F50-623E43BFBFE7}"/>
              </a:ext>
            </a:extLst>
          </p:cNvPr>
          <p:cNvSpPr/>
          <p:nvPr/>
        </p:nvSpPr>
        <p:spPr>
          <a:xfrm>
            <a:off x="1853826" y="1407533"/>
            <a:ext cx="1068241" cy="359650"/>
          </a:xfrm>
          <a:prstGeom prst="rect">
            <a:avLst/>
          </a:prstGeom>
        </p:spPr>
        <p:txBody>
          <a:bodyPr wrap="none">
            <a:spAutoFit/>
          </a:bodyPr>
          <a:lstStyle/>
          <a:p>
            <a:pPr marL="49213" lvl="0">
              <a:lnSpc>
                <a:spcPct val="107000"/>
              </a:lnSpc>
              <a:spcAft>
                <a:spcPts val="800"/>
              </a:spcAft>
            </a:pPr>
            <a:r>
              <a:rPr lang="en-US" sz="1800" dirty="0" err="1">
                <a:latin typeface="UTM Avo" panose="02040603050506020204" pitchFamily="18" charset="0"/>
              </a:rPr>
              <a:t>lưỡi</a:t>
            </a:r>
            <a:r>
              <a:rPr lang="en-US" sz="1800" dirty="0">
                <a:latin typeface="UTM Avo" panose="02040603050506020204" pitchFamily="18" charset="0"/>
              </a:rPr>
              <a:t> </a:t>
            </a:r>
            <a:r>
              <a:rPr lang="en-US" sz="1800" dirty="0" err="1">
                <a:latin typeface="UTM Avo" panose="02040603050506020204" pitchFamily="18" charset="0"/>
              </a:rPr>
              <a:t>r</a:t>
            </a:r>
            <a:r>
              <a:rPr lang="en-US" sz="1800" dirty="0" err="1">
                <a:solidFill>
                  <a:srgbClr val="FF0000"/>
                </a:solidFill>
                <a:latin typeface="UTM Avo" panose="02040603050506020204" pitchFamily="18" charset="0"/>
              </a:rPr>
              <a:t>ìu</a:t>
            </a:r>
            <a:r>
              <a:rPr lang="en-US" sz="1800" dirty="0">
                <a:latin typeface="UTM Avo" panose="02040603050506020204" pitchFamily="18" charset="0"/>
              </a:rPr>
              <a:t>, </a:t>
            </a:r>
            <a:endParaRPr lang="x-none" sz="1800" dirty="0">
              <a:latin typeface="UTM Avo" panose="020406030505060202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xmlns="" id="{F5218C53-C7BC-024D-8580-D7A542238E6A}"/>
              </a:ext>
            </a:extLst>
          </p:cNvPr>
          <p:cNvSpPr/>
          <p:nvPr/>
        </p:nvSpPr>
        <p:spPr>
          <a:xfrm>
            <a:off x="2822077" y="1407533"/>
            <a:ext cx="1451038" cy="369332"/>
          </a:xfrm>
          <a:prstGeom prst="rect">
            <a:avLst/>
          </a:prstGeom>
        </p:spPr>
        <p:txBody>
          <a:bodyPr wrap="none">
            <a:spAutoFit/>
          </a:bodyPr>
          <a:lstStyle/>
          <a:p>
            <a:r>
              <a:rPr lang="en-US" sz="1800" dirty="0" err="1">
                <a:latin typeface="UTM Avo" panose="02040603050506020204" pitchFamily="18" charset="0"/>
              </a:rPr>
              <a:t>tr</a:t>
            </a:r>
            <a:r>
              <a:rPr lang="en-US" sz="1800" dirty="0" err="1">
                <a:solidFill>
                  <a:srgbClr val="FF0000"/>
                </a:solidFill>
                <a:latin typeface="UTM Avo" panose="02040603050506020204" pitchFamily="18" charset="0"/>
              </a:rPr>
              <a:t>ìu</a:t>
            </a:r>
            <a:r>
              <a:rPr lang="en-US" sz="1800" dirty="0">
                <a:latin typeface="UTM Avo" panose="02040603050506020204" pitchFamily="18" charset="0"/>
              </a:rPr>
              <a:t> </a:t>
            </a:r>
            <a:r>
              <a:rPr lang="en-US" sz="1800" dirty="0" err="1">
                <a:latin typeface="UTM Avo" panose="02040603050506020204" pitchFamily="18" charset="0"/>
              </a:rPr>
              <a:t>mến</a:t>
            </a:r>
            <a:r>
              <a:rPr lang="en-US" sz="1800" dirty="0">
                <a:latin typeface="UTM Avo" panose="02040603050506020204" pitchFamily="18" charset="0"/>
              </a:rPr>
              <a:t>, …</a:t>
            </a:r>
            <a:endParaRPr lang="x-none" dirty="0"/>
          </a:p>
        </p:txBody>
      </p:sp>
      <p:sp>
        <p:nvSpPr>
          <p:cNvPr id="6" name="Rectangle 5">
            <a:extLst>
              <a:ext uri="{FF2B5EF4-FFF2-40B4-BE49-F238E27FC236}">
                <a16:creationId xmlns:a16="http://schemas.microsoft.com/office/drawing/2014/main" xmlns="" id="{8172E275-65E5-7347-8246-EA2BFED1ACAA}"/>
              </a:ext>
            </a:extLst>
          </p:cNvPr>
          <p:cNvSpPr/>
          <p:nvPr/>
        </p:nvSpPr>
        <p:spPr>
          <a:xfrm>
            <a:off x="1920320" y="1994137"/>
            <a:ext cx="1015021" cy="369332"/>
          </a:xfrm>
          <a:prstGeom prst="rect">
            <a:avLst/>
          </a:prstGeom>
        </p:spPr>
        <p:txBody>
          <a:bodyPr wrap="none">
            <a:spAutoFit/>
          </a:bodyPr>
          <a:lstStyle/>
          <a:p>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solidFill>
                  <a:schemeClr val="tx1"/>
                </a:solidFill>
                <a:latin typeface="UTM Avo" panose="02040603050506020204" pitchFamily="18" charset="0"/>
              </a:rPr>
              <a:t>h</a:t>
            </a:r>
            <a:r>
              <a:rPr lang="en-US" sz="1800" dirty="0" err="1">
                <a:solidFill>
                  <a:srgbClr val="FF0000"/>
                </a:solidFill>
                <a:latin typeface="UTM Avo" panose="02040603050506020204" pitchFamily="18" charset="0"/>
              </a:rPr>
              <a:t>ưu</a:t>
            </a:r>
            <a:r>
              <a:rPr lang="en-US" sz="1800" dirty="0">
                <a:solidFill>
                  <a:srgbClr val="FF0000"/>
                </a:solidFill>
                <a:latin typeface="UTM Avo" panose="02040603050506020204" pitchFamily="18" charset="0"/>
              </a:rPr>
              <a:t>,</a:t>
            </a:r>
            <a:endParaRPr lang="x-none" dirty="0">
              <a:solidFill>
                <a:srgbClr val="FF0000"/>
              </a:solidFill>
            </a:endParaRPr>
          </a:p>
        </p:txBody>
      </p:sp>
      <p:sp>
        <p:nvSpPr>
          <p:cNvPr id="15" name="Rectangle 14">
            <a:extLst>
              <a:ext uri="{FF2B5EF4-FFF2-40B4-BE49-F238E27FC236}">
                <a16:creationId xmlns:a16="http://schemas.microsoft.com/office/drawing/2014/main" xmlns="" id="{DF4E4E85-D7EB-5945-9CFB-DED36542FCB6}"/>
              </a:ext>
            </a:extLst>
          </p:cNvPr>
          <p:cNvSpPr/>
          <p:nvPr/>
        </p:nvSpPr>
        <p:spPr>
          <a:xfrm>
            <a:off x="2866726" y="1994137"/>
            <a:ext cx="1353256" cy="369332"/>
          </a:xfrm>
          <a:prstGeom prst="rect">
            <a:avLst/>
          </a:prstGeom>
        </p:spPr>
        <p:txBody>
          <a:bodyPr wrap="none">
            <a:spAutoFit/>
          </a:bodyPr>
          <a:lstStyle/>
          <a:p>
            <a:r>
              <a:rPr lang="en-US" sz="1800" dirty="0" err="1">
                <a:solidFill>
                  <a:schemeClr val="tx1"/>
                </a:solidFill>
                <a:latin typeface="UTM Avo" panose="02040603050506020204" pitchFamily="18" charset="0"/>
              </a:rPr>
              <a:t>quả</a:t>
            </a:r>
            <a:r>
              <a:rPr lang="en-US" sz="1800" dirty="0">
                <a:solidFill>
                  <a:schemeClr val="tx1"/>
                </a:solidFill>
                <a:latin typeface="UTM Avo" panose="02040603050506020204" pitchFamily="18" charset="0"/>
              </a:rPr>
              <a:t> </a:t>
            </a:r>
            <a:r>
              <a:rPr lang="en-US" sz="1800" dirty="0" err="1">
                <a:solidFill>
                  <a:schemeClr val="tx1"/>
                </a:solidFill>
                <a:latin typeface="UTM Avo" panose="02040603050506020204" pitchFamily="18" charset="0"/>
              </a:rPr>
              <a:t>l</a:t>
            </a:r>
            <a:r>
              <a:rPr lang="en-US" sz="1800" dirty="0" err="1">
                <a:solidFill>
                  <a:srgbClr val="FF0000"/>
                </a:solidFill>
                <a:latin typeface="UTM Avo" panose="02040603050506020204" pitchFamily="18" charset="0"/>
              </a:rPr>
              <a:t>ựu</a:t>
            </a:r>
            <a:r>
              <a:rPr lang="en-US" sz="1800" dirty="0">
                <a:solidFill>
                  <a:srgbClr val="FF0000"/>
                </a:solidFill>
                <a:latin typeface="UTM Avo" panose="02040603050506020204" pitchFamily="18" charset="0"/>
              </a:rPr>
              <a:t> </a:t>
            </a:r>
            <a:r>
              <a:rPr lang="en-US" sz="1800" dirty="0">
                <a:solidFill>
                  <a:schemeClr val="tx1"/>
                </a:solidFill>
                <a:latin typeface="UTM Avo" panose="02040603050506020204" pitchFamily="18" charset="0"/>
              </a:rPr>
              <a:t>....</a:t>
            </a:r>
            <a:endParaRPr lang="x-none" dirty="0">
              <a:solidFill>
                <a:schemeClr val="tx1"/>
              </a:solidFill>
            </a:endParaRPr>
          </a:p>
        </p:txBody>
      </p:sp>
      <p:graphicFrame>
        <p:nvGraphicFramePr>
          <p:cNvPr id="21" name="Table 20">
            <a:extLst>
              <a:ext uri="{FF2B5EF4-FFF2-40B4-BE49-F238E27FC236}">
                <a16:creationId xmlns:a16="http://schemas.microsoft.com/office/drawing/2014/main" xmlns="" id="{BC27439E-7C15-364F-AC55-420AE0431CDC}"/>
              </a:ext>
            </a:extLst>
          </p:cNvPr>
          <p:cNvGraphicFramePr>
            <a:graphicFrameLocks noGrp="1"/>
          </p:cNvGraphicFramePr>
          <p:nvPr>
            <p:extLst>
              <p:ext uri="{D42A27DB-BD31-4B8C-83A1-F6EECF244321}">
                <p14:modId xmlns:p14="http://schemas.microsoft.com/office/powerpoint/2010/main" val="1949378559"/>
              </p:ext>
            </p:extLst>
          </p:nvPr>
        </p:nvGraphicFramePr>
        <p:xfrm>
          <a:off x="1140817" y="3138519"/>
          <a:ext cx="3897713" cy="1145621"/>
        </p:xfrm>
        <a:graphic>
          <a:graphicData uri="http://schemas.openxmlformats.org/drawingml/2006/table">
            <a:tbl>
              <a:tblPr firstRow="1" firstCol="1" bandRow="1">
                <a:tableStyleId>{98A10E9E-05DE-497A-B104-E80DA98F5660}</a:tableStyleId>
              </a:tblPr>
              <a:tblGrid>
                <a:gridCol w="760392">
                  <a:extLst>
                    <a:ext uri="{9D8B030D-6E8A-4147-A177-3AD203B41FA5}">
                      <a16:colId xmlns:a16="http://schemas.microsoft.com/office/drawing/2014/main" xmlns="" val="1162369807"/>
                    </a:ext>
                  </a:extLst>
                </a:gridCol>
                <a:gridCol w="3137321">
                  <a:extLst>
                    <a:ext uri="{9D8B030D-6E8A-4147-A177-3AD203B41FA5}">
                      <a16:colId xmlns:a16="http://schemas.microsoft.com/office/drawing/2014/main" xmlns="" val="1509586747"/>
                    </a:ext>
                  </a:extLst>
                </a:gridCol>
              </a:tblGrid>
              <a:tr h="560203">
                <a:tc>
                  <a:txBody>
                    <a:bodyPr/>
                    <a:lstStyle/>
                    <a:p>
                      <a:pPr marL="7938" indent="0" algn="ctr">
                        <a:lnSpc>
                          <a:spcPct val="107000"/>
                        </a:lnSpc>
                        <a:tabLst/>
                      </a:pPr>
                      <a:r>
                        <a:rPr lang="en-US" sz="1800" dirty="0" err="1">
                          <a:effectLst/>
                          <a:latin typeface="UTM Avo" panose="02040603050506020204" pitchFamily="18" charset="0"/>
                          <a:ea typeface="Calibri" panose="020F0502020204030204" pitchFamily="34" charset="0"/>
                          <a:cs typeface="Times New Roman" panose="02020603050405020304" pitchFamily="18" charset="0"/>
                        </a:rPr>
                        <a:t>iên</a:t>
                      </a:r>
                      <a:endParaRPr lang="x-none"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9213" indent="0" algn="l">
                        <a:lnSpc>
                          <a:spcPct val="107000"/>
                        </a:lnSpc>
                        <a:spcAft>
                          <a:spcPts val="800"/>
                        </a:spcAft>
                        <a:tabLst/>
                      </a:pPr>
                      <a:endParaRPr lang="x-none"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53857809"/>
                  </a:ext>
                </a:extLst>
              </a:tr>
              <a:tr h="585418">
                <a:tc>
                  <a:txBody>
                    <a:bodyPr/>
                    <a:lstStyle/>
                    <a:p>
                      <a:pPr marL="7938" indent="0" algn="ctr">
                        <a:lnSpc>
                          <a:spcPct val="107000"/>
                        </a:lnSpc>
                        <a:tabLst/>
                      </a:pPr>
                      <a:r>
                        <a:rPr lang="en-US" sz="1800" dirty="0" err="1">
                          <a:effectLst/>
                          <a:latin typeface="UTM Avo" panose="02040603050506020204" pitchFamily="18" charset="0"/>
                          <a:ea typeface="Calibri" panose="020F0502020204030204" pitchFamily="34" charset="0"/>
                          <a:cs typeface="Times New Roman" panose="02020603050405020304" pitchFamily="18" charset="0"/>
                        </a:rPr>
                        <a:t>iêng</a:t>
                      </a:r>
                      <a:endParaRPr lang="x-none"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7938" indent="0" algn="l">
                        <a:lnSpc>
                          <a:spcPct val="107000"/>
                        </a:lnSpc>
                        <a:spcAft>
                          <a:spcPts val="800"/>
                        </a:spcAft>
                        <a:tabLst/>
                      </a:pPr>
                      <a:endParaRPr lang="x-none"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485440108"/>
                  </a:ext>
                </a:extLst>
              </a:tr>
            </a:tbl>
          </a:graphicData>
        </a:graphic>
      </p:graphicFrame>
      <p:sp>
        <p:nvSpPr>
          <p:cNvPr id="24" name="Rectangle 23">
            <a:extLst>
              <a:ext uri="{FF2B5EF4-FFF2-40B4-BE49-F238E27FC236}">
                <a16:creationId xmlns:a16="http://schemas.microsoft.com/office/drawing/2014/main" xmlns="" id="{95A4EA92-D8AE-2E44-9A40-FC4B801AB129}"/>
              </a:ext>
            </a:extLst>
          </p:cNvPr>
          <p:cNvSpPr/>
          <p:nvPr/>
        </p:nvSpPr>
        <p:spPr>
          <a:xfrm>
            <a:off x="1853826" y="3232781"/>
            <a:ext cx="1143583" cy="359650"/>
          </a:xfrm>
          <a:prstGeom prst="rect">
            <a:avLst/>
          </a:prstGeom>
        </p:spPr>
        <p:txBody>
          <a:bodyPr wrap="none">
            <a:spAutoFit/>
          </a:bodyPr>
          <a:lstStyle/>
          <a:p>
            <a:pPr marL="49213" lvl="0">
              <a:lnSpc>
                <a:spcPct val="107000"/>
              </a:lnSpc>
              <a:spcAft>
                <a:spcPts val="800"/>
              </a:spcAft>
            </a:pPr>
            <a:r>
              <a:rPr lang="en-US" sz="1800" dirty="0" err="1">
                <a:latin typeface="UTM Avo" panose="02040603050506020204" pitchFamily="18" charset="0"/>
              </a:rPr>
              <a:t>cô</a:t>
            </a:r>
            <a:r>
              <a:rPr lang="en-US" sz="1800" dirty="0">
                <a:latin typeface="UTM Avo" panose="02040603050506020204" pitchFamily="18" charset="0"/>
              </a:rPr>
              <a:t> </a:t>
            </a:r>
            <a:r>
              <a:rPr lang="en-US" sz="1800" dirty="0" err="1">
                <a:latin typeface="UTM Avo" panose="02040603050506020204" pitchFamily="18" charset="0"/>
              </a:rPr>
              <a:t>t</a:t>
            </a:r>
            <a:r>
              <a:rPr lang="en-US" sz="1800" dirty="0" err="1">
                <a:solidFill>
                  <a:srgbClr val="FF0000"/>
                </a:solidFill>
                <a:latin typeface="UTM Avo" panose="02040603050506020204" pitchFamily="18" charset="0"/>
              </a:rPr>
              <a:t>iên</a:t>
            </a:r>
            <a:r>
              <a:rPr lang="en-US" sz="1800" dirty="0">
                <a:latin typeface="UTM Avo" panose="02040603050506020204" pitchFamily="18" charset="0"/>
              </a:rPr>
              <a:t>, </a:t>
            </a:r>
            <a:endParaRPr lang="x-none" sz="1800" dirty="0">
              <a:latin typeface="UTM Avo" panose="02040603050506020204" pitchFamily="18"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xmlns="" id="{1F736B4D-90B8-A642-A40D-1D8ED9921100}"/>
              </a:ext>
            </a:extLst>
          </p:cNvPr>
          <p:cNvSpPr/>
          <p:nvPr/>
        </p:nvSpPr>
        <p:spPr>
          <a:xfrm>
            <a:off x="2822077" y="3232781"/>
            <a:ext cx="1641796" cy="369332"/>
          </a:xfrm>
          <a:prstGeom prst="rect">
            <a:avLst/>
          </a:prstGeom>
        </p:spPr>
        <p:txBody>
          <a:bodyPr wrap="none">
            <a:spAutoFit/>
          </a:bodyPr>
          <a:lstStyle/>
          <a:p>
            <a:r>
              <a:rPr lang="en-US" sz="1800" dirty="0" err="1">
                <a:latin typeface="UTM Avo" panose="02040603050506020204" pitchFamily="18" charset="0"/>
              </a:rPr>
              <a:t>m</a:t>
            </a:r>
            <a:r>
              <a:rPr lang="en-US" sz="1800" dirty="0" err="1">
                <a:solidFill>
                  <a:srgbClr val="FF0000"/>
                </a:solidFill>
                <a:latin typeface="UTM Avo" panose="02040603050506020204" pitchFamily="18" charset="0"/>
              </a:rPr>
              <a:t>iến</a:t>
            </a:r>
            <a:r>
              <a:rPr lang="en-US" sz="1800" dirty="0">
                <a:latin typeface="UTM Avo" panose="02040603050506020204" pitchFamily="18" charset="0"/>
              </a:rPr>
              <a:t> </a:t>
            </a:r>
            <a:r>
              <a:rPr lang="en-US" sz="1800" dirty="0" err="1">
                <a:latin typeface="UTM Avo" panose="02040603050506020204" pitchFamily="18" charset="0"/>
              </a:rPr>
              <a:t>lươn</a:t>
            </a:r>
            <a:r>
              <a:rPr lang="en-US" sz="1800" dirty="0">
                <a:latin typeface="UTM Avo" panose="02040603050506020204" pitchFamily="18" charset="0"/>
              </a:rPr>
              <a:t>, …</a:t>
            </a:r>
            <a:endParaRPr lang="x-none" dirty="0"/>
          </a:p>
        </p:txBody>
      </p:sp>
      <p:sp>
        <p:nvSpPr>
          <p:cNvPr id="29" name="Rectangle 28">
            <a:extLst>
              <a:ext uri="{FF2B5EF4-FFF2-40B4-BE49-F238E27FC236}">
                <a16:creationId xmlns:a16="http://schemas.microsoft.com/office/drawing/2014/main" xmlns="" id="{37366B6E-1194-124B-99D7-E6B2E745181B}"/>
              </a:ext>
            </a:extLst>
          </p:cNvPr>
          <p:cNvSpPr/>
          <p:nvPr/>
        </p:nvSpPr>
        <p:spPr>
          <a:xfrm>
            <a:off x="1920320" y="3819385"/>
            <a:ext cx="1516762" cy="369332"/>
          </a:xfrm>
          <a:prstGeom prst="rect">
            <a:avLst/>
          </a:prstGeom>
        </p:spPr>
        <p:txBody>
          <a:bodyPr wrap="none">
            <a:spAutoFit/>
          </a:bodyPr>
          <a:lstStyle/>
          <a:p>
            <a:r>
              <a:rPr lang="en-US" sz="1800" dirty="0" err="1">
                <a:latin typeface="UTM Avo" panose="02040603050506020204" pitchFamily="18" charset="0"/>
              </a:rPr>
              <a:t>kh</a:t>
            </a:r>
            <a:r>
              <a:rPr lang="en-US" sz="1800" dirty="0" err="1">
                <a:solidFill>
                  <a:srgbClr val="FF0000"/>
                </a:solidFill>
                <a:latin typeface="UTM Avo" panose="02040603050506020204" pitchFamily="18" charset="0"/>
              </a:rPr>
              <a:t>iêng</a:t>
            </a:r>
            <a:r>
              <a:rPr lang="en-US" sz="1800" dirty="0">
                <a:latin typeface="UTM Avo" panose="02040603050506020204" pitchFamily="18" charset="0"/>
              </a:rPr>
              <a:t> </a:t>
            </a:r>
            <a:r>
              <a:rPr lang="en-US" sz="1800" dirty="0" err="1">
                <a:latin typeface="UTM Avo" panose="02040603050506020204" pitchFamily="18" charset="0"/>
              </a:rPr>
              <a:t>kiệu</a:t>
            </a:r>
            <a:r>
              <a:rPr lang="en-US" sz="1800" dirty="0">
                <a:solidFill>
                  <a:srgbClr val="FF0000"/>
                </a:solidFill>
                <a:latin typeface="UTM Avo" panose="02040603050506020204" pitchFamily="18" charset="0"/>
              </a:rPr>
              <a:t>,</a:t>
            </a:r>
            <a:endParaRPr lang="x-none" dirty="0">
              <a:solidFill>
                <a:srgbClr val="FF0000"/>
              </a:solidFill>
            </a:endParaRPr>
          </a:p>
        </p:txBody>
      </p:sp>
      <p:sp>
        <p:nvSpPr>
          <p:cNvPr id="30" name="Rectangle 29">
            <a:extLst>
              <a:ext uri="{FF2B5EF4-FFF2-40B4-BE49-F238E27FC236}">
                <a16:creationId xmlns:a16="http://schemas.microsoft.com/office/drawing/2014/main" xmlns="" id="{29942AFB-B24E-1445-8391-84E0D6128E1E}"/>
              </a:ext>
            </a:extLst>
          </p:cNvPr>
          <p:cNvSpPr/>
          <p:nvPr/>
        </p:nvSpPr>
        <p:spPr>
          <a:xfrm>
            <a:off x="3300359" y="3819385"/>
            <a:ext cx="1786066" cy="369332"/>
          </a:xfrm>
          <a:prstGeom prst="rect">
            <a:avLst/>
          </a:prstGeom>
        </p:spPr>
        <p:txBody>
          <a:bodyPr wrap="none">
            <a:spAutoFit/>
          </a:bodyPr>
          <a:lstStyle/>
          <a:p>
            <a:r>
              <a:rPr lang="en-US" sz="1800" dirty="0" err="1">
                <a:solidFill>
                  <a:schemeClr val="tx1"/>
                </a:solidFill>
                <a:latin typeface="UTM Avo" panose="02040603050506020204" pitchFamily="18" charset="0"/>
              </a:rPr>
              <a:t>th</a:t>
            </a:r>
            <a:r>
              <a:rPr lang="en-US" sz="1800" dirty="0" err="1">
                <a:solidFill>
                  <a:srgbClr val="FF0000"/>
                </a:solidFill>
                <a:latin typeface="UTM Avo" panose="02040603050506020204" pitchFamily="18" charset="0"/>
              </a:rPr>
              <a:t>iêng</a:t>
            </a:r>
            <a:r>
              <a:rPr lang="en-US" sz="1800" dirty="0">
                <a:solidFill>
                  <a:schemeClr val="tx1"/>
                </a:solidFill>
                <a:latin typeface="UTM Avo" panose="02040603050506020204" pitchFamily="18" charset="0"/>
              </a:rPr>
              <a:t> </a:t>
            </a:r>
            <a:r>
              <a:rPr lang="en-US" sz="1800" dirty="0" err="1">
                <a:solidFill>
                  <a:schemeClr val="tx1"/>
                </a:solidFill>
                <a:latin typeface="UTM Avo" panose="02040603050506020204" pitchFamily="18" charset="0"/>
              </a:rPr>
              <a:t>l</a:t>
            </a:r>
            <a:r>
              <a:rPr lang="en-US" sz="1800" dirty="0" err="1">
                <a:solidFill>
                  <a:srgbClr val="FF0000"/>
                </a:solidFill>
                <a:latin typeface="UTM Avo" panose="02040603050506020204" pitchFamily="18" charset="0"/>
              </a:rPr>
              <a:t>iêng</a:t>
            </a:r>
            <a:r>
              <a:rPr lang="en-US" sz="1800" dirty="0">
                <a:solidFill>
                  <a:schemeClr val="tx1"/>
                </a:solidFill>
                <a:latin typeface="UTM Avo" panose="02040603050506020204" pitchFamily="18" charset="0"/>
              </a:rPr>
              <a:t>....</a:t>
            </a:r>
            <a:endParaRPr lang="x-none" dirty="0">
              <a:solidFill>
                <a:schemeClr val="tx1"/>
              </a:solidFill>
            </a:endParaRPr>
          </a:p>
        </p:txBody>
      </p:sp>
    </p:spTree>
    <p:extLst>
      <p:ext uri="{BB962C8B-B14F-4D97-AF65-F5344CB8AC3E}">
        <p14:creationId xmlns:p14="http://schemas.microsoft.com/office/powerpoint/2010/main" val="55931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left)">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build="p"/>
      <p:bldP spid="9" grpId="0" build="p"/>
      <p:bldP spid="4" grpId="0"/>
      <p:bldP spid="5" grpId="0"/>
      <p:bldP spid="6" grpId="0"/>
      <p:bldP spid="15" grpId="0"/>
      <p:bldP spid="24" grpId="0"/>
      <p:bldP spid="28"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xmlns=""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xmlns=""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xmlns=""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xmlns=""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85ED2183-2F89-DC4E-9F1A-A6AEF472A9EE}"/>
              </a:ext>
            </a:extLst>
          </p:cNvPr>
          <p:cNvGrpSpPr/>
          <p:nvPr/>
        </p:nvGrpSpPr>
        <p:grpSpPr>
          <a:xfrm>
            <a:off x="290855" y="670417"/>
            <a:ext cx="1639392" cy="628279"/>
            <a:chOff x="299533" y="629196"/>
            <a:chExt cx="1639392" cy="628279"/>
          </a:xfrm>
        </p:grpSpPr>
        <p:sp>
          <p:nvSpPr>
            <p:cNvPr id="16" name="TextBox 15">
              <a:extLst>
                <a:ext uri="{FF2B5EF4-FFF2-40B4-BE49-F238E27FC236}">
                  <a16:creationId xmlns:a16="http://schemas.microsoft.com/office/drawing/2014/main" xmlns="" id="{32882D84-5604-E043-9263-17B9B2571973}"/>
                </a:ext>
              </a:extLst>
            </p:cNvPr>
            <p:cNvSpPr txBox="1"/>
            <p:nvPr/>
          </p:nvSpPr>
          <p:spPr>
            <a:xfrm>
              <a:off x="325278" y="629196"/>
              <a:ext cx="1613647" cy="584775"/>
            </a:xfrm>
            <a:prstGeom prst="rect">
              <a:avLst/>
            </a:prstGeom>
            <a:noFill/>
          </p:spPr>
          <p:txBody>
            <a:bodyPr wrap="square" rtlCol="0">
              <a:spAutoFit/>
            </a:bodyPr>
            <a:lstStyle/>
            <a:p>
              <a:r>
                <a:rPr lang="en-US" sz="3200" dirty="0">
                  <a:solidFill>
                    <a:schemeClr val="accent1">
                      <a:lumMod val="50000"/>
                    </a:schemeClr>
                  </a:solidFill>
                  <a:latin typeface="UTM Cookies" panose="02040603050506020204" pitchFamily="18" charset="0"/>
                </a:rPr>
                <a:t>BÀI 20</a:t>
              </a:r>
            </a:p>
          </p:txBody>
        </p:sp>
        <p:sp>
          <p:nvSpPr>
            <p:cNvPr id="17" name="TextBox 16">
              <a:extLst>
                <a:ext uri="{FF2B5EF4-FFF2-40B4-BE49-F238E27FC236}">
                  <a16:creationId xmlns:a16="http://schemas.microsoft.com/office/drawing/2014/main" xmlns="" id="{123EE5DF-152A-1841-809C-22128105FCF5}"/>
                </a:ext>
              </a:extLst>
            </p:cNvPr>
            <p:cNvSpPr txBox="1"/>
            <p:nvPr/>
          </p:nvSpPr>
          <p:spPr>
            <a:xfrm>
              <a:off x="299533" y="672700"/>
              <a:ext cx="1613647" cy="584775"/>
            </a:xfrm>
            <a:prstGeom prst="rect">
              <a:avLst/>
            </a:prstGeom>
            <a:noFill/>
          </p:spPr>
          <p:txBody>
            <a:bodyPr wrap="square" rtlCol="0">
              <a:spAutoFit/>
            </a:bodyPr>
            <a:lstStyle/>
            <a:p>
              <a:r>
                <a:rPr lang="en-US" sz="3200" dirty="0">
                  <a:solidFill>
                    <a:schemeClr val="accent1"/>
                  </a:solidFill>
                  <a:latin typeface="UTM Cookies" panose="02040603050506020204" pitchFamily="18" charset="0"/>
                </a:rPr>
                <a:t>BÀI 20</a:t>
              </a:r>
            </a:p>
          </p:txBody>
        </p:sp>
      </p:grpSp>
      <p:sp>
        <p:nvSpPr>
          <p:cNvPr id="18" name="TextBox 17">
            <a:extLst>
              <a:ext uri="{FF2B5EF4-FFF2-40B4-BE49-F238E27FC236}">
                <a16:creationId xmlns:a16="http://schemas.microsoft.com/office/drawing/2014/main" xmlns="" id="{3DA570C9-EFCD-B848-9FBA-F9CC8E9510CB}"/>
              </a:ext>
            </a:extLst>
          </p:cNvPr>
          <p:cNvSpPr txBox="1"/>
          <p:nvPr/>
        </p:nvSpPr>
        <p:spPr>
          <a:xfrm>
            <a:off x="1739603" y="465713"/>
            <a:ext cx="4620268"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NHÍM NÂU KẾT BẠN</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1488333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4">
            <a:extLst>
              <a:ext uri="{FF2B5EF4-FFF2-40B4-BE49-F238E27FC236}">
                <a16:creationId xmlns:a16="http://schemas.microsoft.com/office/drawing/2014/main" xmlns="" id="{FBB986BB-6921-4847-8593-0D270F07F4E6}"/>
              </a:ext>
            </a:extLst>
          </p:cNvPr>
          <p:cNvGraphicFramePr>
            <a:graphicFrameLocks noGrp="1"/>
          </p:cNvGraphicFramePr>
          <p:nvPr>
            <p:extLst>
              <p:ext uri="{D42A27DB-BD31-4B8C-83A1-F6EECF244321}">
                <p14:modId xmlns:p14="http://schemas.microsoft.com/office/powerpoint/2010/main" val="629462985"/>
              </p:ext>
            </p:extLst>
          </p:nvPr>
        </p:nvGraphicFramePr>
        <p:xfrm>
          <a:off x="453190" y="833609"/>
          <a:ext cx="5951620" cy="2547212"/>
        </p:xfrm>
        <a:graphic>
          <a:graphicData uri="http://schemas.openxmlformats.org/drawingml/2006/table">
            <a:tbl>
              <a:tblPr firstRow="1" bandRow="1">
                <a:tableStyleId>{98A10E9E-05DE-497A-B104-E80DA98F5660}</a:tableStyleId>
              </a:tblPr>
              <a:tblGrid>
                <a:gridCol w="2975810">
                  <a:extLst>
                    <a:ext uri="{9D8B030D-6E8A-4147-A177-3AD203B41FA5}">
                      <a16:colId xmlns:a16="http://schemas.microsoft.com/office/drawing/2014/main" xmlns="" val="3299483142"/>
                    </a:ext>
                  </a:extLst>
                </a:gridCol>
                <a:gridCol w="2975810">
                  <a:extLst>
                    <a:ext uri="{9D8B030D-6E8A-4147-A177-3AD203B41FA5}">
                      <a16:colId xmlns:a16="http://schemas.microsoft.com/office/drawing/2014/main" xmlns="" val="3025024103"/>
                    </a:ext>
                  </a:extLst>
                </a:gridCol>
              </a:tblGrid>
              <a:tr h="573739">
                <a:tc>
                  <a:txBody>
                    <a:bodyPr/>
                    <a:lstStyle/>
                    <a:p>
                      <a:pPr algn="ctr"/>
                      <a:r>
                        <a:rPr lang="x-none" sz="1600" dirty="0">
                          <a:latin typeface="UTM Avo" panose="02040603050506020204" pitchFamily="18" charset="0"/>
                        </a:rPr>
                        <a:t>Từ ngữ chỉ hoạt động</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x-none" sz="1600" dirty="0">
                          <a:latin typeface="UTM Avo" panose="02040603050506020204" pitchFamily="18" charset="0"/>
                        </a:rPr>
                        <a:t>Từ ngữ chỉ đặc điểm</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76617747"/>
                  </a:ext>
                </a:extLst>
              </a:tr>
              <a:tr h="1973473">
                <a:tc>
                  <a:txBody>
                    <a:bodyPr/>
                    <a:lstStyle/>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x-none" dirty="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51163132"/>
                  </a:ext>
                </a:extLst>
              </a:tr>
            </a:tbl>
          </a:graphicData>
        </a:graphic>
      </p:graphicFrame>
      <p:sp>
        <p:nvSpPr>
          <p:cNvPr id="22" name="TextBox 21">
            <a:extLst>
              <a:ext uri="{FF2B5EF4-FFF2-40B4-BE49-F238E27FC236}">
                <a16:creationId xmlns:a16="http://schemas.microsoft.com/office/drawing/2014/main" xmlns="" id="{950C902B-43A1-4FFF-8147-8E8C5CEBAFB1}"/>
              </a:ext>
            </a:extLst>
          </p:cNvPr>
          <p:cNvSpPr txBox="1"/>
          <p:nvPr/>
        </p:nvSpPr>
        <p:spPr>
          <a:xfrm>
            <a:off x="267279" y="262256"/>
            <a:ext cx="4894730" cy="400110"/>
          </a:xfrm>
          <a:prstGeom prst="rect">
            <a:avLst/>
          </a:prstGeom>
          <a:noFill/>
        </p:spPr>
        <p:txBody>
          <a:bodyPr wrap="square" rtlCol="0">
            <a:spAutoFit/>
          </a:bodyPr>
          <a:lstStyle/>
          <a:p>
            <a:r>
              <a:rPr lang="en-US" sz="2000" b="1" dirty="0">
                <a:solidFill>
                  <a:schemeClr val="accent4">
                    <a:lumMod val="50000"/>
                  </a:schemeClr>
                </a:solidFill>
                <a:latin typeface="UTM Avo" panose="02040603050506020204" pitchFamily="18" charset="0"/>
              </a:rPr>
              <a:t>1. </a:t>
            </a:r>
            <a:r>
              <a:rPr lang="en-US" sz="2000" b="1" dirty="0" err="1">
                <a:solidFill>
                  <a:schemeClr val="accent4">
                    <a:lumMod val="50000"/>
                  </a:schemeClr>
                </a:solidFill>
                <a:latin typeface="UTM Avo" panose="02040603050506020204" pitchFamily="18" charset="0"/>
              </a:rPr>
              <a:t>Tìm</a:t>
            </a:r>
            <a:r>
              <a:rPr lang="en-US" sz="2000" b="1" dirty="0">
                <a:solidFill>
                  <a:schemeClr val="accent4">
                    <a:lumMod val="50000"/>
                  </a:schemeClr>
                </a:solidFill>
                <a:latin typeface="UTM Avo" panose="02040603050506020204" pitchFamily="18" charset="0"/>
              </a:rPr>
              <a:t> </a:t>
            </a:r>
            <a:r>
              <a:rPr lang="en-US" sz="2000" b="1" dirty="0" err="1">
                <a:solidFill>
                  <a:schemeClr val="accent4">
                    <a:lumMod val="50000"/>
                  </a:schemeClr>
                </a:solidFill>
                <a:latin typeface="UTM Avo" panose="02040603050506020204" pitchFamily="18" charset="0"/>
              </a:rPr>
              <a:t>từ</a:t>
            </a:r>
            <a:r>
              <a:rPr lang="en-US" sz="2000" b="1" dirty="0">
                <a:solidFill>
                  <a:schemeClr val="accent4">
                    <a:lumMod val="50000"/>
                  </a:schemeClr>
                </a:solidFill>
                <a:latin typeface="UTM Avo" panose="02040603050506020204" pitchFamily="18" charset="0"/>
              </a:rPr>
              <a:t> </a:t>
            </a:r>
            <a:r>
              <a:rPr lang="en-US" sz="2000" b="1" dirty="0" err="1">
                <a:solidFill>
                  <a:schemeClr val="accent4">
                    <a:lumMod val="50000"/>
                  </a:schemeClr>
                </a:solidFill>
                <a:latin typeface="UTM Avo" panose="02040603050506020204" pitchFamily="18" charset="0"/>
              </a:rPr>
              <a:t>ngữ</a:t>
            </a:r>
            <a:r>
              <a:rPr lang="en-US" sz="2000" b="1" dirty="0">
                <a:solidFill>
                  <a:schemeClr val="accent4">
                    <a:lumMod val="50000"/>
                  </a:schemeClr>
                </a:solidFill>
                <a:latin typeface="UTM Avo" panose="02040603050506020204" pitchFamily="18" charset="0"/>
              </a:rPr>
              <a:t> </a:t>
            </a:r>
            <a:r>
              <a:rPr lang="en-US" sz="2000" b="1" dirty="0" err="1">
                <a:solidFill>
                  <a:schemeClr val="accent4">
                    <a:lumMod val="50000"/>
                  </a:schemeClr>
                </a:solidFill>
                <a:latin typeface="UTM Avo" panose="02040603050506020204" pitchFamily="18" charset="0"/>
              </a:rPr>
              <a:t>chỉ</a:t>
            </a:r>
            <a:r>
              <a:rPr lang="en-US" sz="2000" b="1" dirty="0">
                <a:solidFill>
                  <a:schemeClr val="accent4">
                    <a:lumMod val="50000"/>
                  </a:schemeClr>
                </a:solidFill>
                <a:latin typeface="UTM Avo" panose="02040603050506020204" pitchFamily="18" charset="0"/>
              </a:rPr>
              <a:t> </a:t>
            </a:r>
            <a:r>
              <a:rPr lang="en-US" sz="2000" b="1" dirty="0" err="1">
                <a:solidFill>
                  <a:schemeClr val="accent4">
                    <a:lumMod val="50000"/>
                  </a:schemeClr>
                </a:solidFill>
                <a:latin typeface="UTM Avo" panose="02040603050506020204" pitchFamily="18" charset="0"/>
              </a:rPr>
              <a:t>tình</a:t>
            </a:r>
            <a:r>
              <a:rPr lang="en-US" sz="2000" b="1" dirty="0">
                <a:solidFill>
                  <a:schemeClr val="accent4">
                    <a:lumMod val="50000"/>
                  </a:schemeClr>
                </a:solidFill>
                <a:latin typeface="UTM Avo" panose="02040603050506020204" pitchFamily="18" charset="0"/>
              </a:rPr>
              <a:t> </a:t>
            </a:r>
            <a:r>
              <a:rPr lang="en-US" sz="2000" b="1" dirty="0" err="1">
                <a:solidFill>
                  <a:schemeClr val="accent4">
                    <a:lumMod val="50000"/>
                  </a:schemeClr>
                </a:solidFill>
                <a:latin typeface="UTM Avo" panose="02040603050506020204" pitchFamily="18" charset="0"/>
              </a:rPr>
              <a:t>cảm</a:t>
            </a:r>
            <a:r>
              <a:rPr lang="en-US" sz="2000" b="1" dirty="0">
                <a:solidFill>
                  <a:schemeClr val="accent4">
                    <a:lumMod val="50000"/>
                  </a:schemeClr>
                </a:solidFill>
                <a:latin typeface="UTM Avo" panose="02040603050506020204" pitchFamily="18" charset="0"/>
              </a:rPr>
              <a:t> </a:t>
            </a:r>
            <a:r>
              <a:rPr lang="en-US" sz="2000" b="1" dirty="0" err="1">
                <a:solidFill>
                  <a:schemeClr val="accent4">
                    <a:lumMod val="50000"/>
                  </a:schemeClr>
                </a:solidFill>
                <a:latin typeface="UTM Avo" panose="02040603050506020204" pitchFamily="18" charset="0"/>
              </a:rPr>
              <a:t>bạn</a:t>
            </a:r>
            <a:r>
              <a:rPr lang="en-US" sz="2000" b="1" dirty="0">
                <a:solidFill>
                  <a:schemeClr val="accent4">
                    <a:lumMod val="50000"/>
                  </a:schemeClr>
                </a:solidFill>
                <a:latin typeface="UTM Avo" panose="02040603050506020204" pitchFamily="18" charset="0"/>
              </a:rPr>
              <a:t> </a:t>
            </a:r>
            <a:r>
              <a:rPr lang="en-US" sz="2000" b="1" dirty="0" err="1">
                <a:solidFill>
                  <a:schemeClr val="accent4">
                    <a:lumMod val="50000"/>
                  </a:schemeClr>
                </a:solidFill>
                <a:latin typeface="UTM Avo" panose="02040603050506020204" pitchFamily="18" charset="0"/>
              </a:rPr>
              <a:t>bè</a:t>
            </a:r>
            <a:r>
              <a:rPr lang="en-US" sz="2000" b="1" dirty="0">
                <a:solidFill>
                  <a:schemeClr val="accent4">
                    <a:lumMod val="50000"/>
                  </a:schemeClr>
                </a:solidFill>
                <a:latin typeface="UTM Avo" panose="02040603050506020204" pitchFamily="18" charset="0"/>
              </a:rPr>
              <a:t>.</a:t>
            </a:r>
          </a:p>
        </p:txBody>
      </p:sp>
      <p:grpSp>
        <p:nvGrpSpPr>
          <p:cNvPr id="5" name="Group 4">
            <a:extLst>
              <a:ext uri="{FF2B5EF4-FFF2-40B4-BE49-F238E27FC236}">
                <a16:creationId xmlns:a16="http://schemas.microsoft.com/office/drawing/2014/main" xmlns="" id="{48D4E66A-7C5E-7C43-9F59-345E3BD1171F}"/>
              </a:ext>
            </a:extLst>
          </p:cNvPr>
          <p:cNvGrpSpPr/>
          <p:nvPr/>
        </p:nvGrpSpPr>
        <p:grpSpPr>
          <a:xfrm>
            <a:off x="343487" y="3444771"/>
            <a:ext cx="1929662" cy="838634"/>
            <a:chOff x="548959" y="3083251"/>
            <a:chExt cx="1912955" cy="751142"/>
          </a:xfrm>
        </p:grpSpPr>
        <p:pic>
          <p:nvPicPr>
            <p:cNvPr id="1026" name="Picture 2" descr="Blue Cute Cloud Clipart, Cute, Cloud, Clipart PNG and Vector with  Transparent Background for Free Download | Cloud vector png, Cloud vector,  Image cloud">
              <a:extLst>
                <a:ext uri="{FF2B5EF4-FFF2-40B4-BE49-F238E27FC236}">
                  <a16:creationId xmlns:a16="http://schemas.microsoft.com/office/drawing/2014/main" xmlns="" id="{1C5ADEE9-95D4-5447-A3A2-9257C54D644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8611" r="90556">
                          <a14:foregroundMark x1="90833" y1="59444" x2="90833" y2="59444"/>
                          <a14:foregroundMark x1="8611" y1="58056" x2="8611" y2="58056"/>
                        </a14:backgroundRemoval>
                      </a14:imgEffect>
                      <a14:imgEffect>
                        <a14:sharpenSoften amount="47000"/>
                      </a14:imgEffect>
                      <a14:imgEffect>
                        <a14:colorTemperature colorTemp="11200"/>
                      </a14:imgEffect>
                    </a14:imgLayer>
                  </a14:imgProps>
                </a:ext>
                <a:ext uri="{28A0092B-C50C-407E-A947-70E740481C1C}">
                  <a14:useLocalDpi xmlns:a14="http://schemas.microsoft.com/office/drawing/2010/main" val="0"/>
                </a:ext>
              </a:extLst>
            </a:blip>
            <a:srcRect l="2960" t="28036" r="2346" b="25434"/>
            <a:stretch/>
          </p:blipFill>
          <p:spPr bwMode="auto">
            <a:xfrm>
              <a:off x="548959" y="3083251"/>
              <a:ext cx="1808980" cy="7511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52028D78-1377-4646-89CF-FAEBF6553092}"/>
                </a:ext>
              </a:extLst>
            </p:cNvPr>
            <p:cNvSpPr txBox="1"/>
            <p:nvPr/>
          </p:nvSpPr>
          <p:spPr>
            <a:xfrm>
              <a:off x="767228" y="3334552"/>
              <a:ext cx="1694686" cy="404792"/>
            </a:xfrm>
            <a:prstGeom prst="rect">
              <a:avLst/>
            </a:prstGeom>
            <a:noFill/>
          </p:spPr>
          <p:txBody>
            <a:bodyPr wrap="none" rtlCol="0">
              <a:spAutoFit/>
            </a:bodyPr>
            <a:lstStyle/>
            <a:p>
              <a:r>
                <a:rPr lang="en-US" sz="1600" dirty="0">
                  <a:latin typeface="UTM Avo" panose="02040603050506020204" pitchFamily="18" charset="0"/>
                </a:rPr>
                <a:t>n</a:t>
              </a:r>
              <a:r>
                <a:rPr lang="x-none" sz="1600" dirty="0">
                  <a:latin typeface="UTM Avo" panose="02040603050506020204" pitchFamily="18" charset="0"/>
                </a:rPr>
                <a:t>hường bạn</a:t>
              </a:r>
            </a:p>
          </p:txBody>
        </p:sp>
      </p:grpSp>
      <p:grpSp>
        <p:nvGrpSpPr>
          <p:cNvPr id="8" name="Group 7">
            <a:extLst>
              <a:ext uri="{FF2B5EF4-FFF2-40B4-BE49-F238E27FC236}">
                <a16:creationId xmlns:a16="http://schemas.microsoft.com/office/drawing/2014/main" xmlns="" id="{91399C9E-2F80-644D-948D-39AA10292570}"/>
              </a:ext>
            </a:extLst>
          </p:cNvPr>
          <p:cNvGrpSpPr/>
          <p:nvPr/>
        </p:nvGrpSpPr>
        <p:grpSpPr>
          <a:xfrm>
            <a:off x="3187283" y="4100501"/>
            <a:ext cx="1685463" cy="895743"/>
            <a:chOff x="3018088" y="3566909"/>
            <a:chExt cx="1670870" cy="802294"/>
          </a:xfrm>
        </p:grpSpPr>
        <p:pic>
          <p:nvPicPr>
            <p:cNvPr id="9" name="Picture 2" descr="Blue Cute Cloud Clipart, Cute, Cloud, Clipart PNG and Vector with  Transparent Background for Free Download | Cloud vector png, Cloud vector,  Image cloud">
              <a:extLst>
                <a:ext uri="{FF2B5EF4-FFF2-40B4-BE49-F238E27FC236}">
                  <a16:creationId xmlns:a16="http://schemas.microsoft.com/office/drawing/2014/main" xmlns="" id="{36DFA0FC-4A92-5347-AE13-CB8680D8CEDF}"/>
                </a:ext>
              </a:extLst>
            </p:cNvPr>
            <p:cNvPicPr>
              <a:picLocks noChangeAspect="1" noChangeArrowheads="1"/>
            </p:cNvPicPr>
            <p:nvPr/>
          </p:nvPicPr>
          <p:blipFill rotWithShape="1">
            <a:blip r:embed="rId5">
              <a:duotone>
                <a:prstClr val="black"/>
                <a:schemeClr val="accent1">
                  <a:tint val="45000"/>
                  <a:satMod val="400000"/>
                </a:schemeClr>
              </a:duotone>
              <a:extLst>
                <a:ext uri="{BEBA8EAE-BF5A-486C-A8C5-ECC9F3942E4B}">
                  <a14:imgProps xmlns:a14="http://schemas.microsoft.com/office/drawing/2010/main">
                    <a14:imgLayer r:embed="rId6">
                      <a14:imgEffect>
                        <a14:backgroundRemoval t="10000" b="90000" l="8611" r="90556">
                          <a14:foregroundMark x1="90833" y1="59444" x2="90833" y2="59444"/>
                          <a14:foregroundMark x1="8611" y1="58056" x2="8611" y2="58056"/>
                        </a14:backgroundRemoval>
                      </a14:imgEffect>
                      <a14:imgEffect>
                        <a14:sharpenSoften amount="46000"/>
                      </a14:imgEffect>
                    </a14:imgLayer>
                  </a14:imgProps>
                </a:ext>
                <a:ext uri="{28A0092B-C50C-407E-A947-70E740481C1C}">
                  <a14:useLocalDpi xmlns:a14="http://schemas.microsoft.com/office/drawing/2010/main" val="0"/>
                </a:ext>
              </a:extLst>
            </a:blip>
            <a:srcRect l="2960" t="28036" r="2346" b="25434"/>
            <a:stretch/>
          </p:blipFill>
          <p:spPr bwMode="auto">
            <a:xfrm>
              <a:off x="3018088" y="3566909"/>
              <a:ext cx="1670870" cy="80229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0A56B39E-C17B-B94D-9E4C-256565BC6971}"/>
                </a:ext>
              </a:extLst>
            </p:cNvPr>
            <p:cNvSpPr txBox="1"/>
            <p:nvPr/>
          </p:nvSpPr>
          <p:spPr>
            <a:xfrm>
              <a:off x="3340961" y="3810080"/>
              <a:ext cx="982961" cy="369332"/>
            </a:xfrm>
            <a:prstGeom prst="rect">
              <a:avLst/>
            </a:prstGeom>
            <a:noFill/>
          </p:spPr>
          <p:txBody>
            <a:bodyPr wrap="none" rtlCol="0">
              <a:spAutoFit/>
            </a:bodyPr>
            <a:lstStyle/>
            <a:p>
              <a:r>
                <a:rPr lang="vi-VN" sz="1800" dirty="0">
                  <a:latin typeface="UTM Avo" panose="02040603050506020204" pitchFamily="18" charset="0"/>
                </a:rPr>
                <a:t>chia sẻ</a:t>
              </a:r>
              <a:endParaRPr lang="x-none" sz="1800" dirty="0">
                <a:latin typeface="UTM Avo" panose="02040603050506020204" pitchFamily="18" charset="0"/>
              </a:endParaRPr>
            </a:p>
          </p:txBody>
        </p:sp>
      </p:grpSp>
      <p:grpSp>
        <p:nvGrpSpPr>
          <p:cNvPr id="7" name="Group 6">
            <a:extLst>
              <a:ext uri="{FF2B5EF4-FFF2-40B4-BE49-F238E27FC236}">
                <a16:creationId xmlns:a16="http://schemas.microsoft.com/office/drawing/2014/main" xmlns="" id="{7EDEA1EE-C9A6-164B-B334-EB9D26D77D00}"/>
              </a:ext>
            </a:extLst>
          </p:cNvPr>
          <p:cNvGrpSpPr/>
          <p:nvPr/>
        </p:nvGrpSpPr>
        <p:grpSpPr>
          <a:xfrm>
            <a:off x="4380130" y="3317991"/>
            <a:ext cx="1597680" cy="872250"/>
            <a:chOff x="4780150" y="2978288"/>
            <a:chExt cx="1583847" cy="781252"/>
          </a:xfrm>
        </p:grpSpPr>
        <p:pic>
          <p:nvPicPr>
            <p:cNvPr id="10" name="Picture 2" descr="Blue Cute Cloud Clipart, Cute, Cloud, Clipart PNG and Vector with  Transparent Background for Free Download | Cloud vector png, Cloud vector,  Image cloud">
              <a:extLst>
                <a:ext uri="{FF2B5EF4-FFF2-40B4-BE49-F238E27FC236}">
                  <a16:creationId xmlns:a16="http://schemas.microsoft.com/office/drawing/2014/main" xmlns="" id="{E0D1893E-C98A-5949-9036-4162606CCA10}"/>
                </a:ext>
              </a:extLst>
            </p:cNvPr>
            <p:cNvPicPr>
              <a:picLocks noChangeAspect="1" noChangeArrowheads="1"/>
            </p:cNvPicPr>
            <p:nvPr/>
          </p:nvPicPr>
          <p:blipFill rotWithShape="1">
            <a:blip r:embed="rId7">
              <a:duotone>
                <a:prstClr val="black"/>
                <a:schemeClr val="accent6">
                  <a:tint val="45000"/>
                  <a:satMod val="400000"/>
                </a:schemeClr>
              </a:duotone>
              <a:extLst>
                <a:ext uri="{BEBA8EAE-BF5A-486C-A8C5-ECC9F3942E4B}">
                  <a14:imgProps xmlns:a14="http://schemas.microsoft.com/office/drawing/2010/main">
                    <a14:imgLayer r:embed="rId8">
                      <a14:imgEffect>
                        <a14:backgroundRemoval t="10000" b="90000" l="8611" r="90556">
                          <a14:foregroundMark x1="90833" y1="59444" x2="90833" y2="59444"/>
                          <a14:foregroundMark x1="8611" y1="58056" x2="8611" y2="58056"/>
                        </a14:backgroundRemoval>
                      </a14:imgEffect>
                      <a14:imgEffect>
                        <a14:sharpenSoften amount="39000"/>
                      </a14:imgEffect>
                    </a14:imgLayer>
                  </a14:imgProps>
                </a:ext>
                <a:ext uri="{28A0092B-C50C-407E-A947-70E740481C1C}">
                  <a14:useLocalDpi xmlns:a14="http://schemas.microsoft.com/office/drawing/2010/main" val="0"/>
                </a:ext>
              </a:extLst>
            </a:blip>
            <a:srcRect l="2960" t="28036" r="2346" b="25434"/>
            <a:stretch/>
          </p:blipFill>
          <p:spPr bwMode="auto">
            <a:xfrm>
              <a:off x="4780150" y="2978288"/>
              <a:ext cx="1583847" cy="781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CE258A84-1CD0-C345-9C8B-81320BEAF23A}"/>
                </a:ext>
              </a:extLst>
            </p:cNvPr>
            <p:cNvSpPr txBox="1"/>
            <p:nvPr/>
          </p:nvSpPr>
          <p:spPr>
            <a:xfrm>
              <a:off x="5072889" y="3197536"/>
              <a:ext cx="1058303" cy="369332"/>
            </a:xfrm>
            <a:prstGeom prst="rect">
              <a:avLst/>
            </a:prstGeom>
            <a:noFill/>
          </p:spPr>
          <p:txBody>
            <a:bodyPr wrap="none" rtlCol="0">
              <a:spAutoFit/>
            </a:bodyPr>
            <a:lstStyle/>
            <a:p>
              <a:r>
                <a:rPr lang="vi-VN" sz="1800" dirty="0">
                  <a:latin typeface="UTM Avo" panose="02040603050506020204" pitchFamily="18" charset="0"/>
                </a:rPr>
                <a:t>giúp đỡ</a:t>
              </a:r>
              <a:endParaRPr lang="x-none" sz="1800" dirty="0">
                <a:latin typeface="UTM Avo" panose="02040603050506020204" pitchFamily="18" charset="0"/>
              </a:endParaRPr>
            </a:p>
          </p:txBody>
        </p:sp>
      </p:grpSp>
      <p:grpSp>
        <p:nvGrpSpPr>
          <p:cNvPr id="6" name="Group 5">
            <a:extLst>
              <a:ext uri="{FF2B5EF4-FFF2-40B4-BE49-F238E27FC236}">
                <a16:creationId xmlns:a16="http://schemas.microsoft.com/office/drawing/2014/main" xmlns="" id="{31F05088-02D9-8849-8214-E1B2FC4E11B9}"/>
              </a:ext>
            </a:extLst>
          </p:cNvPr>
          <p:cNvGrpSpPr/>
          <p:nvPr/>
        </p:nvGrpSpPr>
        <p:grpSpPr>
          <a:xfrm>
            <a:off x="1427492" y="4115150"/>
            <a:ext cx="1621458" cy="921113"/>
            <a:chOff x="1296209" y="4151193"/>
            <a:chExt cx="1607419" cy="825017"/>
          </a:xfrm>
        </p:grpSpPr>
        <p:pic>
          <p:nvPicPr>
            <p:cNvPr id="12" name="Picture 2" descr="Blue Cute Cloud Clipart, Cute, Cloud, Clipart PNG and Vector with  Transparent Background for Free Download | Cloud vector png, Cloud vector,  Image cloud">
              <a:extLst>
                <a:ext uri="{FF2B5EF4-FFF2-40B4-BE49-F238E27FC236}">
                  <a16:creationId xmlns:a16="http://schemas.microsoft.com/office/drawing/2014/main" xmlns="" id="{C039B0F0-C255-9A4A-B63C-9B571CCA3F50}"/>
                </a:ext>
              </a:extLst>
            </p:cNvPr>
            <p:cNvPicPr>
              <a:picLocks noChangeAspect="1" noChangeArrowheads="1"/>
            </p:cNvPicPr>
            <p:nvPr/>
          </p:nvPicPr>
          <p:blipFill rotWithShape="1">
            <a:blip r:embed="rId9">
              <a:biLevel thresh="75000"/>
              <a:extLst>
                <a:ext uri="{BEBA8EAE-BF5A-486C-A8C5-ECC9F3942E4B}">
                  <a14:imgProps xmlns:a14="http://schemas.microsoft.com/office/drawing/2010/main">
                    <a14:imgLayer r:embed="rId10">
                      <a14:imgEffect>
                        <a14:backgroundRemoval t="10000" b="90000" l="8611" r="90556">
                          <a14:foregroundMark x1="90833" y1="59444" x2="90833" y2="59444"/>
                          <a14:foregroundMark x1="8611" y1="58056" x2="8611" y2="58056"/>
                        </a14:backgroundRemoval>
                      </a14:imgEffect>
                      <a14:imgEffect>
                        <a14:sharpenSoften amount="56000"/>
                      </a14:imgEffect>
                    </a14:imgLayer>
                  </a14:imgProps>
                </a:ext>
                <a:ext uri="{28A0092B-C50C-407E-A947-70E740481C1C}">
                  <a14:useLocalDpi xmlns:a14="http://schemas.microsoft.com/office/drawing/2010/main" val="0"/>
                </a:ext>
              </a:extLst>
            </a:blip>
            <a:srcRect l="2960" t="28036" r="2346" b="25434"/>
            <a:stretch/>
          </p:blipFill>
          <p:spPr bwMode="auto">
            <a:xfrm>
              <a:off x="1296209" y="4151193"/>
              <a:ext cx="1607419" cy="82501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B9D572D7-00B8-8840-9109-52322ED29DA0}"/>
                </a:ext>
              </a:extLst>
            </p:cNvPr>
            <p:cNvSpPr txBox="1"/>
            <p:nvPr/>
          </p:nvSpPr>
          <p:spPr>
            <a:xfrm>
              <a:off x="1485299" y="4444701"/>
              <a:ext cx="1249060" cy="369332"/>
            </a:xfrm>
            <a:prstGeom prst="rect">
              <a:avLst/>
            </a:prstGeom>
            <a:noFill/>
          </p:spPr>
          <p:txBody>
            <a:bodyPr wrap="none" rtlCol="0">
              <a:spAutoFit/>
            </a:bodyPr>
            <a:lstStyle/>
            <a:p>
              <a:r>
                <a:rPr lang="vi-VN" sz="1800" dirty="0">
                  <a:latin typeface="UTM Avo" panose="02040603050506020204" pitchFamily="18" charset="0"/>
                </a:rPr>
                <a:t>chăm chỉ</a:t>
              </a:r>
              <a:endParaRPr lang="x-none" sz="1800" dirty="0">
                <a:latin typeface="UTM Avo" panose="02040603050506020204" pitchFamily="18" charset="0"/>
              </a:endParaRPr>
            </a:p>
          </p:txBody>
        </p:sp>
      </p:grpSp>
      <p:grpSp>
        <p:nvGrpSpPr>
          <p:cNvPr id="13" name="Group 12">
            <a:extLst>
              <a:ext uri="{FF2B5EF4-FFF2-40B4-BE49-F238E27FC236}">
                <a16:creationId xmlns:a16="http://schemas.microsoft.com/office/drawing/2014/main" xmlns="" id="{CA0B1512-29D6-B147-B93D-988FE4AE5050}"/>
              </a:ext>
            </a:extLst>
          </p:cNvPr>
          <p:cNvGrpSpPr/>
          <p:nvPr/>
        </p:nvGrpSpPr>
        <p:grpSpPr>
          <a:xfrm>
            <a:off x="4951664" y="4071907"/>
            <a:ext cx="1624471" cy="924337"/>
            <a:chOff x="4739992" y="4151355"/>
            <a:chExt cx="1610406" cy="827905"/>
          </a:xfrm>
        </p:grpSpPr>
        <p:pic>
          <p:nvPicPr>
            <p:cNvPr id="11" name="Picture 2" descr="Blue Cute Cloud Clipart, Cute, Cloud, Clipart PNG and Vector with  Transparent Background for Free Download | Cloud vector png, Cloud vector,  Image cloud">
              <a:extLst>
                <a:ext uri="{FF2B5EF4-FFF2-40B4-BE49-F238E27FC236}">
                  <a16:creationId xmlns:a16="http://schemas.microsoft.com/office/drawing/2014/main" xmlns="" id="{64C789F4-CBCE-5441-8C34-23232C70A9CE}"/>
                </a:ext>
              </a:extLst>
            </p:cNvPr>
            <p:cNvPicPr>
              <a:picLocks noChangeAspect="1" noChangeArrowheads="1"/>
            </p:cNvPicPr>
            <p:nvPr/>
          </p:nvPicPr>
          <p:blipFill rotWithShape="1">
            <a:blip r:embed="rId11">
              <a:duotone>
                <a:prstClr val="black"/>
                <a:schemeClr val="accent4">
                  <a:tint val="45000"/>
                  <a:satMod val="400000"/>
                </a:schemeClr>
              </a:duotone>
              <a:extLst>
                <a:ext uri="{BEBA8EAE-BF5A-486C-A8C5-ECC9F3942E4B}">
                  <a14:imgProps xmlns:a14="http://schemas.microsoft.com/office/drawing/2010/main">
                    <a14:imgLayer r:embed="rId12">
                      <a14:imgEffect>
                        <a14:backgroundRemoval t="10000" b="90000" l="8611" r="90556">
                          <a14:foregroundMark x1="90833" y1="59444" x2="90833" y2="59444"/>
                          <a14:foregroundMark x1="8611" y1="58056" x2="8611" y2="58056"/>
                        </a14:backgroundRemoval>
                      </a14:imgEffect>
                      <a14:imgEffect>
                        <a14:sharpenSoften amount="48000"/>
                      </a14:imgEffect>
                    </a14:imgLayer>
                  </a14:imgProps>
                </a:ext>
                <a:ext uri="{28A0092B-C50C-407E-A947-70E740481C1C}">
                  <a14:useLocalDpi xmlns:a14="http://schemas.microsoft.com/office/drawing/2010/main" val="0"/>
                </a:ext>
              </a:extLst>
            </a:blip>
            <a:srcRect l="2960" t="28036" r="2346" b="25434"/>
            <a:stretch/>
          </p:blipFill>
          <p:spPr bwMode="auto">
            <a:xfrm>
              <a:off x="4739992" y="4151355"/>
              <a:ext cx="1610406" cy="8279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05F7A0EC-90FF-0549-90AA-E91BE3879A32}"/>
                </a:ext>
              </a:extLst>
            </p:cNvPr>
            <p:cNvSpPr txBox="1"/>
            <p:nvPr/>
          </p:nvSpPr>
          <p:spPr>
            <a:xfrm>
              <a:off x="5054515" y="4414197"/>
              <a:ext cx="981359" cy="369332"/>
            </a:xfrm>
            <a:prstGeom prst="rect">
              <a:avLst/>
            </a:prstGeom>
            <a:noFill/>
          </p:spPr>
          <p:txBody>
            <a:bodyPr wrap="none" rtlCol="0">
              <a:spAutoFit/>
            </a:bodyPr>
            <a:lstStyle/>
            <a:p>
              <a:r>
                <a:rPr lang="vi-VN" sz="1800" dirty="0">
                  <a:latin typeface="UTM Avo" panose="02040603050506020204" pitchFamily="18" charset="0"/>
                </a:rPr>
                <a:t>tươi vui</a:t>
              </a:r>
              <a:endParaRPr lang="x-none" sz="1800" dirty="0">
                <a:latin typeface="UTM Avo" panose="02040603050506020204" pitchFamily="18" charset="0"/>
              </a:endParaRPr>
            </a:p>
          </p:txBody>
        </p:sp>
      </p:grpSp>
      <p:grpSp>
        <p:nvGrpSpPr>
          <p:cNvPr id="24" name="Group 23">
            <a:extLst>
              <a:ext uri="{FF2B5EF4-FFF2-40B4-BE49-F238E27FC236}">
                <a16:creationId xmlns:a16="http://schemas.microsoft.com/office/drawing/2014/main" xmlns="" id="{6661D9E1-B944-BF42-A41C-FBB7D4819454}"/>
              </a:ext>
            </a:extLst>
          </p:cNvPr>
          <p:cNvGrpSpPr/>
          <p:nvPr/>
        </p:nvGrpSpPr>
        <p:grpSpPr>
          <a:xfrm>
            <a:off x="2439466" y="3362867"/>
            <a:ext cx="1719754" cy="875432"/>
            <a:chOff x="1193891" y="4197349"/>
            <a:chExt cx="1704864" cy="784102"/>
          </a:xfrm>
        </p:grpSpPr>
        <p:pic>
          <p:nvPicPr>
            <p:cNvPr id="25" name="Picture 2" descr="Blue Cute Cloud Clipart, Cute, Cloud, Clipart PNG and Vector with  Transparent Background for Free Download | Cloud vector png, Cloud vector,  Image cloud">
              <a:extLst>
                <a:ext uri="{FF2B5EF4-FFF2-40B4-BE49-F238E27FC236}">
                  <a16:creationId xmlns:a16="http://schemas.microsoft.com/office/drawing/2014/main" xmlns="" id="{35CAEE17-B46F-8244-8E0B-DAA97B00CD14}"/>
                </a:ext>
              </a:extLst>
            </p:cNvPr>
            <p:cNvPicPr>
              <a:picLocks noChangeAspect="1" noChangeArrowheads="1"/>
            </p:cNvPicPr>
            <p:nvPr/>
          </p:nvPicPr>
          <p:blipFill rotWithShape="1">
            <a:blip r:embed="rId13">
              <a:duotone>
                <a:prstClr val="black"/>
                <a:schemeClr val="accent5">
                  <a:tint val="45000"/>
                  <a:satMod val="400000"/>
                </a:schemeClr>
              </a:duotone>
              <a:extLst>
                <a:ext uri="{BEBA8EAE-BF5A-486C-A8C5-ECC9F3942E4B}">
                  <a14:imgProps xmlns:a14="http://schemas.microsoft.com/office/drawing/2010/main">
                    <a14:imgLayer r:embed="rId14">
                      <a14:imgEffect>
                        <a14:backgroundRemoval t="10000" b="90000" l="8611" r="90556">
                          <a14:foregroundMark x1="90833" y1="59444" x2="90833" y2="59444"/>
                          <a14:foregroundMark x1="8611" y1="58056" x2="8611" y2="58056"/>
                        </a14:backgroundRemoval>
                      </a14:imgEffect>
                      <a14:imgEffect>
                        <a14:sharpenSoften amount="45000"/>
                      </a14:imgEffect>
                    </a14:imgLayer>
                  </a14:imgProps>
                </a:ext>
                <a:ext uri="{28A0092B-C50C-407E-A947-70E740481C1C}">
                  <a14:useLocalDpi xmlns:a14="http://schemas.microsoft.com/office/drawing/2010/main" val="0"/>
                </a:ext>
              </a:extLst>
            </a:blip>
            <a:srcRect l="2960" t="28036" r="2346" b="25434"/>
            <a:stretch/>
          </p:blipFill>
          <p:spPr bwMode="auto">
            <a:xfrm>
              <a:off x="1193891" y="4197349"/>
              <a:ext cx="1704864" cy="78410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7C7D97EE-E76A-7A46-B020-9A197FE31F73}"/>
                </a:ext>
              </a:extLst>
            </p:cNvPr>
            <p:cNvSpPr txBox="1"/>
            <p:nvPr/>
          </p:nvSpPr>
          <p:spPr>
            <a:xfrm>
              <a:off x="1466686" y="4451285"/>
              <a:ext cx="1213794" cy="369332"/>
            </a:xfrm>
            <a:prstGeom prst="rect">
              <a:avLst/>
            </a:prstGeom>
            <a:noFill/>
          </p:spPr>
          <p:txBody>
            <a:bodyPr wrap="none" rtlCol="0">
              <a:spAutoFit/>
            </a:bodyPr>
            <a:lstStyle/>
            <a:p>
              <a:r>
                <a:rPr lang="vi-VN" sz="1800" dirty="0">
                  <a:latin typeface="UTM Avo" panose="02040603050506020204" pitchFamily="18" charset="0"/>
                </a:rPr>
                <a:t>hiền lành</a:t>
              </a:r>
              <a:endParaRPr lang="x-none" sz="1800" dirty="0">
                <a:latin typeface="UTM Avo" panose="02040603050506020204" pitchFamily="18" charset="0"/>
              </a:endParaRPr>
            </a:p>
          </p:txBody>
        </p:sp>
      </p:gr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accel="50000" decel="50000" autoRev="1" fill="hold" nodeType="clickEffect">
                                  <p:stCondLst>
                                    <p:cond delay="250"/>
                                  </p:stCondLst>
                                  <p:childTnLst>
                                    <p:animMotion origin="layout" path="M -7.40741E-7 -4.5679E-6 L 0.04699 0.00896 " pathEditMode="relative" rAng="0" ptsTypes="AA">
                                      <p:cBhvr>
                                        <p:cTn id="6" dur="2000" fill="hold"/>
                                        <p:tgtEl>
                                          <p:spTgt spid="5"/>
                                        </p:tgtEl>
                                        <p:attrNameLst>
                                          <p:attrName>ppt_x</p:attrName>
                                          <p:attrName>ppt_y</p:attrName>
                                        </p:attrNameLst>
                                      </p:cBhvr>
                                      <p:rCtr x="2338" y="432"/>
                                    </p:animMotion>
                                  </p:childTnLst>
                                </p:cTn>
                              </p:par>
                              <p:par>
                                <p:cTn id="7" presetID="42" presetClass="path" presetSubtype="0" repeatCount="indefinite" accel="50000" decel="50000" autoRev="1" fill="hold" nodeType="withEffect">
                                  <p:stCondLst>
                                    <p:cond delay="750"/>
                                  </p:stCondLst>
                                  <p:childTnLst>
                                    <p:animMotion origin="layout" path="M 2.22222E-6 -1.48148E-6 L -0.05533 -0.00031 " pathEditMode="relative" rAng="0" ptsTypes="AA">
                                      <p:cBhvr>
                                        <p:cTn id="8" dur="2000" fill="hold"/>
                                        <p:tgtEl>
                                          <p:spTgt spid="13"/>
                                        </p:tgtEl>
                                        <p:attrNameLst>
                                          <p:attrName>ppt_x</p:attrName>
                                          <p:attrName>ppt_y</p:attrName>
                                        </p:attrNameLst>
                                      </p:cBhvr>
                                      <p:rCtr x="-2778" y="-31"/>
                                    </p:animMotion>
                                  </p:childTnLst>
                                </p:cTn>
                              </p:par>
                              <p:par>
                                <p:cTn id="9" presetID="42" presetClass="path" presetSubtype="0" repeatCount="indefinite" accel="50000" decel="50000" autoRev="1" fill="hold" nodeType="withEffect">
                                  <p:stCondLst>
                                    <p:cond delay="150"/>
                                  </p:stCondLst>
                                  <p:childTnLst>
                                    <p:animMotion origin="layout" path="M 1.48148E-6 1.11111E-6 L 0.0294 -0.00278 " pathEditMode="relative" rAng="0" ptsTypes="AA">
                                      <p:cBhvr>
                                        <p:cTn id="10" dur="2000" fill="hold"/>
                                        <p:tgtEl>
                                          <p:spTgt spid="24"/>
                                        </p:tgtEl>
                                        <p:attrNameLst>
                                          <p:attrName>ppt_x</p:attrName>
                                          <p:attrName>ppt_y</p:attrName>
                                        </p:attrNameLst>
                                      </p:cBhvr>
                                      <p:rCtr x="1458" y="-154"/>
                                    </p:animMotion>
                                  </p:childTnLst>
                                </p:cTn>
                              </p:par>
                              <p:par>
                                <p:cTn id="11" presetID="42" presetClass="path" presetSubtype="0" repeatCount="indefinite" accel="50000" decel="50000" autoRev="1" fill="hold" nodeType="withEffect">
                                  <p:stCondLst>
                                    <p:cond delay="500"/>
                                  </p:stCondLst>
                                  <p:childTnLst>
                                    <p:animMotion origin="layout" path="M -2.59259E-6 1.7284E-6 L 0.01991 0.00432 " pathEditMode="relative" rAng="0" ptsTypes="AA">
                                      <p:cBhvr>
                                        <p:cTn id="12" dur="2000" fill="hold"/>
                                        <p:tgtEl>
                                          <p:spTgt spid="7"/>
                                        </p:tgtEl>
                                        <p:attrNameLst>
                                          <p:attrName>ppt_x</p:attrName>
                                          <p:attrName>ppt_y</p:attrName>
                                        </p:attrNameLst>
                                      </p:cBhvr>
                                      <p:rCtr x="995" y="216"/>
                                    </p:animMotion>
                                  </p:childTnLst>
                                </p:cTn>
                              </p:par>
                              <p:par>
                                <p:cTn id="13" presetID="42" presetClass="path" presetSubtype="0" repeatCount="indefinite" accel="50000" decel="50000" autoRev="1" fill="hold" nodeType="withEffect">
                                  <p:stCondLst>
                                    <p:cond delay="900"/>
                                  </p:stCondLst>
                                  <p:childTnLst>
                                    <p:animMotion origin="layout" path="M 1.11111E-6 3.82716E-6 L -0.03079 -0.00216 " pathEditMode="relative" rAng="0" ptsTypes="AA">
                                      <p:cBhvr>
                                        <p:cTn id="14" dur="2000" fill="hold"/>
                                        <p:tgtEl>
                                          <p:spTgt spid="6"/>
                                        </p:tgtEl>
                                        <p:attrNameLst>
                                          <p:attrName>ppt_x</p:attrName>
                                          <p:attrName>ppt_y</p:attrName>
                                        </p:attrNameLst>
                                      </p:cBhvr>
                                      <p:rCtr x="-1551" y="-123"/>
                                    </p:animMotion>
                                  </p:childTnLst>
                                </p:cTn>
                              </p:par>
                              <p:par>
                                <p:cTn id="15" presetID="42" presetClass="path" presetSubtype="0" repeatCount="indefinite" accel="50000" decel="50000" autoRev="1" fill="hold" nodeType="withEffect">
                                  <p:stCondLst>
                                    <p:cond delay="600"/>
                                  </p:stCondLst>
                                  <p:childTnLst>
                                    <p:animMotion origin="layout" path="M 0 7.40741E-7 L -0.03727 0.02099 " pathEditMode="relative" rAng="0" ptsTypes="AA">
                                      <p:cBhvr>
                                        <p:cTn id="16" dur="2000" fill="hold"/>
                                        <p:tgtEl>
                                          <p:spTgt spid="8"/>
                                        </p:tgtEl>
                                        <p:attrNameLst>
                                          <p:attrName>ppt_x</p:attrName>
                                          <p:attrName>ppt_y</p:attrName>
                                        </p:attrNameLst>
                                      </p:cBhvr>
                                      <p:rCtr x="-1875" y="104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7.40741E-7 -4.5679E-6 L -0.00162 -0.39938 " pathEditMode="relative" rAng="0" ptsTypes="AA">
                                      <p:cBhvr>
                                        <p:cTn id="21" dur="2000" fill="hold"/>
                                        <p:tgtEl>
                                          <p:spTgt spid="5"/>
                                        </p:tgtEl>
                                        <p:attrNameLst>
                                          <p:attrName>ppt_x</p:attrName>
                                          <p:attrName>ppt_y</p:attrName>
                                        </p:attrNameLst>
                                      </p:cBhvr>
                                      <p:rCtr x="-93" y="-19969"/>
                                    </p:animMotion>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48148E-6 1.11111E-6 L 0.13634 -0.36883 " pathEditMode="relative" rAng="0" ptsTypes="AA">
                                      <p:cBhvr>
                                        <p:cTn id="26" dur="2000" fill="hold"/>
                                        <p:tgtEl>
                                          <p:spTgt spid="24"/>
                                        </p:tgtEl>
                                        <p:attrNameLst>
                                          <p:attrName>ppt_x</p:attrName>
                                          <p:attrName>ppt_y</p:attrName>
                                        </p:attrNameLst>
                                      </p:cBhvr>
                                      <p:rCtr x="6806" y="-18457"/>
                                    </p:animMotion>
                                  </p:childTnLst>
                                </p:cTn>
                              </p:par>
                            </p:childTnLst>
                          </p:cTn>
                        </p:par>
                      </p:childTnLst>
                    </p:cTn>
                  </p:par>
                </p:childTnLst>
              </p:cTn>
              <p:nextCondLst>
                <p:cond evt="onClick" delay="0">
                  <p:tgtEl>
                    <p:spTgt spid="24"/>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59259E-6 1.7284E-6 L -0.38055 -0.26204 " pathEditMode="relative" rAng="0" ptsTypes="AA">
                                      <p:cBhvr>
                                        <p:cTn id="31" dur="2000" fill="hold"/>
                                        <p:tgtEl>
                                          <p:spTgt spid="7"/>
                                        </p:tgtEl>
                                        <p:attrNameLst>
                                          <p:attrName>ppt_x</p:attrName>
                                          <p:attrName>ppt_y</p:attrName>
                                        </p:attrNameLst>
                                      </p:cBhvr>
                                      <p:rCtr x="-19028" y="-13117"/>
                                    </p:animMotion>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22222E-6 -1.48148E-6 L -0.2257 -0.31913 " pathEditMode="relative" rAng="0" ptsTypes="AA">
                                      <p:cBhvr>
                                        <p:cTn id="36" dur="2000" fill="hold"/>
                                        <p:tgtEl>
                                          <p:spTgt spid="13"/>
                                        </p:tgtEl>
                                        <p:attrNameLst>
                                          <p:attrName>ppt_x</p:attrName>
                                          <p:attrName>ppt_y</p:attrName>
                                        </p:attrNameLst>
                                      </p:cBhvr>
                                      <p:rCtr x="-11296" y="-15957"/>
                                    </p:animMotion>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1.11111E-6 3.82716E-6 L 0.51111 -0.43426 " pathEditMode="relative" rAng="0" ptsTypes="AA">
                                      <p:cBhvr>
                                        <p:cTn id="41" dur="2000" fill="hold"/>
                                        <p:tgtEl>
                                          <p:spTgt spid="6"/>
                                        </p:tgtEl>
                                        <p:attrNameLst>
                                          <p:attrName>ppt_x</p:attrName>
                                          <p:attrName>ppt_y</p:attrName>
                                        </p:attrNameLst>
                                      </p:cBhvr>
                                      <p:rCtr x="25556" y="-21728"/>
                                    </p:animMotion>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 7.40741E-7 L -0.40116 -0.31821 " pathEditMode="relative" rAng="0" ptsTypes="AA">
                                      <p:cBhvr>
                                        <p:cTn id="46" dur="2000" fill="hold"/>
                                        <p:tgtEl>
                                          <p:spTgt spid="8"/>
                                        </p:tgtEl>
                                        <p:attrNameLst>
                                          <p:attrName>ppt_x</p:attrName>
                                          <p:attrName>ppt_y</p:attrName>
                                        </p:attrNameLst>
                                      </p:cBhvr>
                                      <p:rCtr x="-20069" y="-15926"/>
                                    </p:animMotion>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725" y="38971"/>
            <a:ext cx="6528655" cy="823431"/>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Chọn từ ngữ chỉ hoạt động đã tìm được ở bài tập 1 thay cho ô vuông.</a:t>
            </a:r>
            <a:endParaRPr lang="en-US" sz="1800" b="1" dirty="0">
              <a:solidFill>
                <a:schemeClr val="accent4">
                  <a:lumMod val="50000"/>
                </a:schemeClr>
              </a:solidFill>
              <a:latin typeface="UTM Avo" panose="02040603050506020204" pitchFamily="18" charset="0"/>
            </a:endParaRPr>
          </a:p>
        </p:txBody>
      </p:sp>
      <p:sp>
        <p:nvSpPr>
          <p:cNvPr id="3" name="Rounded Rectangle 2">
            <a:extLst>
              <a:ext uri="{FF2B5EF4-FFF2-40B4-BE49-F238E27FC236}">
                <a16:creationId xmlns:a16="http://schemas.microsoft.com/office/drawing/2014/main" xmlns="" id="{2B1C814D-A483-7543-9BD2-51A3FA551581}"/>
              </a:ext>
            </a:extLst>
          </p:cNvPr>
          <p:cNvSpPr/>
          <p:nvPr/>
        </p:nvSpPr>
        <p:spPr>
          <a:xfrm>
            <a:off x="114741" y="946382"/>
            <a:ext cx="6528655" cy="1264974"/>
          </a:xfrm>
          <a:prstGeom prst="roundRect">
            <a:avLst/>
          </a:prstGeom>
          <a:solidFill>
            <a:schemeClr val="accent1">
              <a:lumMod val="20000"/>
              <a:lumOff val="80000"/>
              <a:alpha val="83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Rounded Rectangle 22">
            <a:extLst>
              <a:ext uri="{FF2B5EF4-FFF2-40B4-BE49-F238E27FC236}">
                <a16:creationId xmlns:a16="http://schemas.microsoft.com/office/drawing/2014/main" xmlns="" id="{69E82100-5A6D-D84A-9D7D-1157B97EAC37}"/>
              </a:ext>
            </a:extLst>
          </p:cNvPr>
          <p:cNvSpPr/>
          <p:nvPr/>
        </p:nvSpPr>
        <p:spPr>
          <a:xfrm>
            <a:off x="108623" y="2332654"/>
            <a:ext cx="6534773" cy="1264975"/>
          </a:xfrm>
          <a:prstGeom prst="roundRect">
            <a:avLst/>
          </a:prstGeom>
          <a:solidFill>
            <a:schemeClr val="accent1">
              <a:lumMod val="20000"/>
              <a:lumOff val="80000"/>
              <a:alpha val="83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Rounded Rectangle 23">
            <a:extLst>
              <a:ext uri="{FF2B5EF4-FFF2-40B4-BE49-F238E27FC236}">
                <a16:creationId xmlns:a16="http://schemas.microsoft.com/office/drawing/2014/main" xmlns="" id="{34E876BF-7888-B846-86D0-19843D132832}"/>
              </a:ext>
            </a:extLst>
          </p:cNvPr>
          <p:cNvSpPr/>
          <p:nvPr/>
        </p:nvSpPr>
        <p:spPr>
          <a:xfrm>
            <a:off x="108623" y="3738565"/>
            <a:ext cx="6534773" cy="1264975"/>
          </a:xfrm>
          <a:prstGeom prst="roundRect">
            <a:avLst/>
          </a:prstGeom>
          <a:solidFill>
            <a:schemeClr val="accent1">
              <a:lumMod val="20000"/>
              <a:lumOff val="80000"/>
              <a:alpha val="83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5" name="Picture 4">
            <a:extLst>
              <a:ext uri="{FF2B5EF4-FFF2-40B4-BE49-F238E27FC236}">
                <a16:creationId xmlns:a16="http://schemas.microsoft.com/office/drawing/2014/main" xmlns="" id="{1EAB127B-179B-8140-AC41-E0756E240007}"/>
              </a:ext>
            </a:extLst>
          </p:cNvPr>
          <p:cNvPicPr>
            <a:picLocks noChangeAspect="1"/>
          </p:cNvPicPr>
          <p:nvPr/>
        </p:nvPicPr>
        <p:blipFill>
          <a:blip r:embed="rId2"/>
          <a:stretch>
            <a:fillRect/>
          </a:stretch>
        </p:blipFill>
        <p:spPr>
          <a:xfrm>
            <a:off x="4649858" y="890395"/>
            <a:ext cx="2002869" cy="1338609"/>
          </a:xfrm>
          <a:prstGeom prst="roundRect">
            <a:avLst/>
          </a:prstGeom>
        </p:spPr>
      </p:pic>
      <p:pic>
        <p:nvPicPr>
          <p:cNvPr id="19" name="Picture 18">
            <a:extLst>
              <a:ext uri="{FF2B5EF4-FFF2-40B4-BE49-F238E27FC236}">
                <a16:creationId xmlns:a16="http://schemas.microsoft.com/office/drawing/2014/main" xmlns="" id="{33CD26D7-FBC6-9A4A-BECF-A51B85A576C3}"/>
              </a:ext>
            </a:extLst>
          </p:cNvPr>
          <p:cNvPicPr>
            <a:picLocks noChangeAspect="1"/>
          </p:cNvPicPr>
          <p:nvPr/>
        </p:nvPicPr>
        <p:blipFill>
          <a:blip r:embed="rId3"/>
          <a:stretch>
            <a:fillRect/>
          </a:stretch>
        </p:blipFill>
        <p:spPr>
          <a:xfrm>
            <a:off x="5316021" y="3595974"/>
            <a:ext cx="1346038" cy="1407566"/>
          </a:xfrm>
          <a:prstGeom prst="roundRect">
            <a:avLst/>
          </a:prstGeom>
        </p:spPr>
      </p:pic>
      <p:grpSp>
        <p:nvGrpSpPr>
          <p:cNvPr id="9" name="Group 8">
            <a:extLst>
              <a:ext uri="{FF2B5EF4-FFF2-40B4-BE49-F238E27FC236}">
                <a16:creationId xmlns:a16="http://schemas.microsoft.com/office/drawing/2014/main" xmlns="" id="{11447C52-AF81-CC44-B6D9-0EE08949105F}"/>
              </a:ext>
            </a:extLst>
          </p:cNvPr>
          <p:cNvGrpSpPr/>
          <p:nvPr/>
        </p:nvGrpSpPr>
        <p:grpSpPr>
          <a:xfrm>
            <a:off x="4649858" y="2332654"/>
            <a:ext cx="2012200" cy="1303436"/>
            <a:chOff x="1698170" y="1346200"/>
            <a:chExt cx="3902529" cy="2451100"/>
          </a:xfrm>
        </p:grpSpPr>
        <p:pic>
          <p:nvPicPr>
            <p:cNvPr id="7" name="Picture 6">
              <a:extLst>
                <a:ext uri="{FF2B5EF4-FFF2-40B4-BE49-F238E27FC236}">
                  <a16:creationId xmlns:a16="http://schemas.microsoft.com/office/drawing/2014/main" xmlns="" id="{2D02D8F3-4395-5440-9172-F87D4AA28B83}"/>
                </a:ext>
              </a:extLst>
            </p:cNvPr>
            <p:cNvPicPr>
              <a:picLocks noChangeAspect="1"/>
            </p:cNvPicPr>
            <p:nvPr/>
          </p:nvPicPr>
          <p:blipFill rotWithShape="1">
            <a:blip r:embed="rId4"/>
            <a:srcRect l="10150"/>
            <a:stretch/>
          </p:blipFill>
          <p:spPr>
            <a:xfrm>
              <a:off x="1698170" y="1346200"/>
              <a:ext cx="3902529" cy="2451100"/>
            </a:xfrm>
            <a:prstGeom prst="roundRect">
              <a:avLst/>
            </a:prstGeom>
          </p:spPr>
        </p:pic>
        <p:sp>
          <p:nvSpPr>
            <p:cNvPr id="8" name="Rectangle 7">
              <a:extLst>
                <a:ext uri="{FF2B5EF4-FFF2-40B4-BE49-F238E27FC236}">
                  <a16:creationId xmlns:a16="http://schemas.microsoft.com/office/drawing/2014/main" xmlns="" id="{A7A390D4-9157-9D44-A8F9-7269429B752F}"/>
                </a:ext>
              </a:extLst>
            </p:cNvPr>
            <p:cNvSpPr/>
            <p:nvPr/>
          </p:nvSpPr>
          <p:spPr>
            <a:xfrm>
              <a:off x="1698170" y="1847461"/>
              <a:ext cx="279920" cy="11476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22" name="TextBox 21">
            <a:extLst>
              <a:ext uri="{FF2B5EF4-FFF2-40B4-BE49-F238E27FC236}">
                <a16:creationId xmlns:a16="http://schemas.microsoft.com/office/drawing/2014/main" xmlns="" id="{B139F382-E1AA-0148-AC54-1AF8B036F1F1}"/>
              </a:ext>
            </a:extLst>
          </p:cNvPr>
          <p:cNvSpPr txBox="1"/>
          <p:nvPr/>
        </p:nvSpPr>
        <p:spPr>
          <a:xfrm>
            <a:off x="88635" y="999558"/>
            <a:ext cx="4505743" cy="1148007"/>
          </a:xfrm>
          <a:prstGeom prst="rect">
            <a:avLst/>
          </a:prstGeom>
          <a:noFill/>
        </p:spPr>
        <p:txBody>
          <a:bodyPr wrap="square" rtlCol="0">
            <a:spAutoFit/>
          </a:bodyPr>
          <a:lstStyle/>
          <a:p>
            <a:pPr algn="ctr">
              <a:lnSpc>
                <a:spcPct val="150000"/>
              </a:lnSpc>
              <a:spcAft>
                <a:spcPts val="600"/>
              </a:spcAft>
            </a:pPr>
            <a:r>
              <a:rPr lang="en-US" sz="1600" dirty="0">
                <a:latin typeface="UTM Avo" panose="02040603050506020204" pitchFamily="18" charset="0"/>
              </a:rPr>
              <a:t>a. </a:t>
            </a:r>
            <a:r>
              <a:rPr lang="en-US" sz="1600" dirty="0" err="1">
                <a:latin typeface="UTM Avo" panose="02040603050506020204" pitchFamily="18" charset="0"/>
              </a:rPr>
              <a:t>Mẹ</a:t>
            </a:r>
            <a:r>
              <a:rPr lang="en-US" sz="1600" dirty="0">
                <a:latin typeface="UTM Avo" panose="02040603050506020204" pitchFamily="18" charset="0"/>
              </a:rPr>
              <a:t> </a:t>
            </a:r>
            <a:r>
              <a:rPr lang="en-US" sz="1600" dirty="0" err="1">
                <a:latin typeface="UTM Avo" panose="02040603050506020204" pitchFamily="18" charset="0"/>
              </a:rPr>
              <a:t>cho</a:t>
            </a:r>
            <a:r>
              <a:rPr lang="en-US" sz="1600" dirty="0">
                <a:latin typeface="UTM Avo" panose="02040603050506020204" pitchFamily="18" charset="0"/>
              </a:rPr>
              <a:t> </a:t>
            </a:r>
            <a:r>
              <a:rPr lang="en-US" sz="1600" dirty="0" err="1">
                <a:latin typeface="UTM Avo" panose="02040603050506020204" pitchFamily="18" charset="0"/>
              </a:rPr>
              <a:t>Hải</a:t>
            </a:r>
            <a:r>
              <a:rPr lang="en-US" sz="1600" dirty="0">
                <a:latin typeface="UTM Avo" panose="02040603050506020204" pitchFamily="18" charset="0"/>
              </a:rPr>
              <a:t> </a:t>
            </a:r>
            <a:r>
              <a:rPr lang="en-US" sz="1600" dirty="0" err="1">
                <a:latin typeface="UTM Avo" panose="02040603050506020204" pitchFamily="18" charset="0"/>
              </a:rPr>
              <a:t>cái</a:t>
            </a:r>
            <a:r>
              <a:rPr lang="en-US" sz="1600" dirty="0">
                <a:latin typeface="UTM Avo" panose="02040603050506020204" pitchFamily="18" charset="0"/>
              </a:rPr>
              <a:t> </a:t>
            </a:r>
            <a:r>
              <a:rPr lang="en-US" sz="1600" dirty="0" err="1">
                <a:latin typeface="UTM Avo" panose="02040603050506020204" pitchFamily="18" charset="0"/>
              </a:rPr>
              <a:t>bánh</a:t>
            </a:r>
            <a:r>
              <a:rPr lang="en-US" sz="1600" dirty="0">
                <a:latin typeface="UTM Avo" panose="02040603050506020204" pitchFamily="18" charset="0"/>
              </a:rPr>
              <a:t> </a:t>
            </a:r>
            <a:r>
              <a:rPr lang="en-US" sz="1600" dirty="0" err="1">
                <a:latin typeface="UTM Avo" panose="02040603050506020204" pitchFamily="18" charset="0"/>
              </a:rPr>
              <a:t>rất</a:t>
            </a:r>
            <a:r>
              <a:rPr lang="en-US" sz="1600" dirty="0">
                <a:latin typeface="UTM Avo" panose="02040603050506020204" pitchFamily="18" charset="0"/>
              </a:rPr>
              <a:t> </a:t>
            </a:r>
            <a:r>
              <a:rPr lang="en-US" sz="1600" dirty="0" err="1">
                <a:latin typeface="UTM Avo" panose="02040603050506020204" pitchFamily="18" charset="0"/>
              </a:rPr>
              <a:t>ngon</a:t>
            </a:r>
            <a:r>
              <a:rPr lang="en-US" sz="1600" dirty="0">
                <a:latin typeface="UTM Avo" panose="02040603050506020204" pitchFamily="18" charset="0"/>
              </a:rPr>
              <a:t>. </a:t>
            </a:r>
            <a:r>
              <a:rPr lang="en-US" sz="1600" dirty="0" err="1">
                <a:latin typeface="UTM Avo" panose="02040603050506020204" pitchFamily="18" charset="0"/>
              </a:rPr>
              <a:t>Hải</a:t>
            </a:r>
            <a:r>
              <a:rPr lang="en-US" sz="1600" dirty="0">
                <a:latin typeface="UTM Avo" panose="02040603050506020204" pitchFamily="18" charset="0"/>
              </a:rPr>
              <a:t> </a:t>
            </a:r>
            <a:r>
              <a:rPr lang="en-US" sz="1600" dirty="0" err="1">
                <a:latin typeface="UTM Avo" panose="02040603050506020204" pitchFamily="18" charset="0"/>
              </a:rPr>
              <a:t>mang</a:t>
            </a:r>
            <a:r>
              <a:rPr lang="en-US" sz="1600" dirty="0">
                <a:latin typeface="UTM Avo" panose="02040603050506020204" pitchFamily="18" charset="0"/>
              </a:rPr>
              <a:t> </a:t>
            </a:r>
            <a:r>
              <a:rPr lang="en-US" sz="1600" dirty="0" err="1">
                <a:latin typeface="UTM Avo" panose="02040603050506020204" pitchFamily="18" charset="0"/>
              </a:rPr>
              <a:t>đến</a:t>
            </a:r>
            <a:r>
              <a:rPr lang="en-US" sz="1600" dirty="0">
                <a:latin typeface="UTM Avo" panose="02040603050506020204" pitchFamily="18" charset="0"/>
              </a:rPr>
              <a:t> </a:t>
            </a:r>
            <a:r>
              <a:rPr lang="en-US" sz="1600" dirty="0" err="1">
                <a:latin typeface="UTM Avo" panose="02040603050506020204" pitchFamily="18" charset="0"/>
              </a:rPr>
              <a:t>cho</a:t>
            </a:r>
            <a:r>
              <a:rPr lang="en-US" sz="1600" dirty="0">
                <a:latin typeface="UTM Avo" panose="02040603050506020204" pitchFamily="18" charset="0"/>
              </a:rPr>
              <a:t> </a:t>
            </a:r>
            <a:r>
              <a:rPr lang="en-US" sz="1600" dirty="0" err="1">
                <a:latin typeface="UTM Avo" panose="02040603050506020204" pitchFamily="18" charset="0"/>
              </a:rPr>
              <a:t>Hà</a:t>
            </a:r>
            <a:r>
              <a:rPr lang="en-US" sz="1600" dirty="0">
                <a:latin typeface="UTM Avo" panose="02040603050506020204" pitchFamily="18" charset="0"/>
              </a:rPr>
              <a:t> </a:t>
            </a:r>
            <a:r>
              <a:rPr lang="en-US" sz="1600" dirty="0" err="1">
                <a:latin typeface="UTM Avo" panose="02040603050506020204" pitchFamily="18" charset="0"/>
              </a:rPr>
              <a:t>và</a:t>
            </a:r>
            <a:r>
              <a:rPr lang="en-US" sz="1600" dirty="0">
                <a:latin typeface="UTM Avo" panose="02040603050506020204" pitchFamily="18" charset="0"/>
              </a:rPr>
              <a:t> </a:t>
            </a:r>
            <a:r>
              <a:rPr lang="en-US" sz="1600" dirty="0" err="1">
                <a:latin typeface="UTM Avo" panose="02040603050506020204" pitchFamily="18" charset="0"/>
              </a:rPr>
              <a:t>Xuân</a:t>
            </a:r>
            <a:r>
              <a:rPr lang="en-US" sz="1600" dirty="0">
                <a:latin typeface="UTM Avo" panose="02040603050506020204" pitchFamily="18" charset="0"/>
              </a:rPr>
              <a:t> </a:t>
            </a:r>
            <a:r>
              <a:rPr lang="en-US" sz="1600" dirty="0" err="1">
                <a:latin typeface="UTM Avo" panose="02040603050506020204" pitchFamily="18" charset="0"/>
              </a:rPr>
              <a:t>cùng</a:t>
            </a:r>
            <a:r>
              <a:rPr lang="en-US" sz="1600" dirty="0">
                <a:latin typeface="UTM Avo" panose="02040603050506020204" pitchFamily="18" charset="0"/>
              </a:rPr>
              <a:t> </a:t>
            </a:r>
            <a:r>
              <a:rPr lang="en-US" sz="1600" dirty="0" err="1">
                <a:latin typeface="UTM Avo" panose="02040603050506020204" pitchFamily="18" charset="0"/>
              </a:rPr>
              <a:t>ăn</a:t>
            </a:r>
            <a:r>
              <a:rPr lang="en-US" sz="1600" dirty="0">
                <a:latin typeface="UTM Avo" panose="02040603050506020204" pitchFamily="18" charset="0"/>
              </a:rPr>
              <a:t>. </a:t>
            </a:r>
            <a:r>
              <a:rPr lang="en-US" sz="1600" dirty="0" err="1">
                <a:latin typeface="UTM Avo" panose="02040603050506020204" pitchFamily="18" charset="0"/>
              </a:rPr>
              <a:t>Mẹ</a:t>
            </a:r>
            <a:r>
              <a:rPr lang="en-US" sz="1600" dirty="0">
                <a:latin typeface="UTM Avo" panose="02040603050506020204" pitchFamily="18" charset="0"/>
              </a:rPr>
              <a:t> </a:t>
            </a:r>
            <a:r>
              <a:rPr lang="en-US" sz="1600" dirty="0" err="1">
                <a:latin typeface="UTM Avo" panose="02040603050506020204" pitchFamily="18" charset="0"/>
              </a:rPr>
              <a:t>khen</a:t>
            </a:r>
            <a:r>
              <a:rPr lang="en-US" sz="1600" dirty="0">
                <a:latin typeface="UTM Avo" panose="02040603050506020204" pitchFamily="18" charset="0"/>
              </a:rPr>
              <a:t>: “Con </a:t>
            </a:r>
            <a:r>
              <a:rPr lang="en-US" sz="1600" dirty="0" err="1">
                <a:latin typeface="UTM Avo" panose="02040603050506020204" pitchFamily="18" charset="0"/>
              </a:rPr>
              <a:t>biết</a:t>
            </a:r>
            <a:r>
              <a:rPr lang="en-US" sz="1600" dirty="0">
                <a:latin typeface="UTM Avo" panose="02040603050506020204" pitchFamily="18" charset="0"/>
              </a:rPr>
              <a:t>                    </a:t>
            </a:r>
            <a:r>
              <a:rPr lang="en-US" sz="1600" dirty="0" err="1">
                <a:latin typeface="UTM Avo" panose="02040603050506020204" pitchFamily="18" charset="0"/>
              </a:rPr>
              <a:t>cùng</a:t>
            </a:r>
            <a:r>
              <a:rPr lang="en-US" sz="1600" dirty="0">
                <a:latin typeface="UTM Avo" panose="02040603050506020204" pitchFamily="18" charset="0"/>
              </a:rPr>
              <a:t> </a:t>
            </a:r>
            <a:r>
              <a:rPr lang="en-US" sz="1600" dirty="0" err="1">
                <a:latin typeface="UTM Avo" panose="02040603050506020204" pitchFamily="18" charset="0"/>
              </a:rPr>
              <a:t>bạn</a:t>
            </a:r>
            <a:r>
              <a:rPr lang="en-US" sz="1600" dirty="0">
                <a:latin typeface="UTM Avo" panose="02040603050506020204" pitchFamily="18" charset="0"/>
              </a:rPr>
              <a:t> </a:t>
            </a:r>
            <a:r>
              <a:rPr lang="en-US" sz="1600" dirty="0" err="1">
                <a:latin typeface="UTM Avo" panose="02040603050506020204" pitchFamily="18" charset="0"/>
              </a:rPr>
              <a:t>bè</a:t>
            </a:r>
            <a:r>
              <a:rPr lang="en-US" sz="1600" dirty="0">
                <a:latin typeface="UTM Avo" panose="02040603050506020204" pitchFamily="18" charset="0"/>
              </a:rPr>
              <a:t> </a:t>
            </a:r>
            <a:r>
              <a:rPr lang="en-US" sz="1600" dirty="0" err="1">
                <a:latin typeface="UTM Avo" panose="02040603050506020204" pitchFamily="18" charset="0"/>
              </a:rPr>
              <a:t>rồi</a:t>
            </a:r>
            <a:r>
              <a:rPr lang="en-US" sz="1600" dirty="0">
                <a:latin typeface="UTM Avo" panose="02040603050506020204" pitchFamily="18" charset="0"/>
              </a:rPr>
              <a:t> </a:t>
            </a:r>
            <a:r>
              <a:rPr lang="en-US" sz="1600" dirty="0" err="1">
                <a:latin typeface="UTM Avo" panose="02040603050506020204" pitchFamily="18" charset="0"/>
              </a:rPr>
              <a:t>đấy</a:t>
            </a:r>
            <a:r>
              <a:rPr lang="en-US" sz="1600" dirty="0">
                <a:latin typeface="UTM Avo" panose="02040603050506020204" pitchFamily="18" charset="0"/>
              </a:rPr>
              <a:t>.”.</a:t>
            </a:r>
            <a:endParaRPr lang="x-none" sz="1600" dirty="0">
              <a:latin typeface="UTM Avo" panose="02040603050506020204" pitchFamily="18" charset="0"/>
            </a:endParaRPr>
          </a:p>
        </p:txBody>
      </p:sp>
      <p:sp>
        <p:nvSpPr>
          <p:cNvPr id="36" name="Rectangle 35">
            <a:extLst>
              <a:ext uri="{FF2B5EF4-FFF2-40B4-BE49-F238E27FC236}">
                <a16:creationId xmlns:a16="http://schemas.microsoft.com/office/drawing/2014/main" xmlns="" id="{25D394B6-29D5-EE4E-9563-5B3CD668568D}"/>
              </a:ext>
            </a:extLst>
          </p:cNvPr>
          <p:cNvSpPr/>
          <p:nvPr/>
        </p:nvSpPr>
        <p:spPr>
          <a:xfrm>
            <a:off x="1202962" y="1782147"/>
            <a:ext cx="989725" cy="307911"/>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7" name="TextBox 36">
            <a:extLst>
              <a:ext uri="{FF2B5EF4-FFF2-40B4-BE49-F238E27FC236}">
                <a16:creationId xmlns:a16="http://schemas.microsoft.com/office/drawing/2014/main" xmlns="" id="{B13B7C15-5414-0641-BA51-1020A6DE0392}"/>
              </a:ext>
            </a:extLst>
          </p:cNvPr>
          <p:cNvSpPr txBox="1"/>
          <p:nvPr/>
        </p:nvSpPr>
        <p:spPr>
          <a:xfrm>
            <a:off x="88634" y="2395786"/>
            <a:ext cx="4505743" cy="1148007"/>
          </a:xfrm>
          <a:prstGeom prst="rect">
            <a:avLst/>
          </a:prstGeom>
          <a:noFill/>
        </p:spPr>
        <p:txBody>
          <a:bodyPr wrap="square" rtlCol="0">
            <a:spAutoFit/>
          </a:bodyPr>
          <a:lstStyle/>
          <a:p>
            <a:pPr algn="ctr">
              <a:lnSpc>
                <a:spcPct val="150000"/>
              </a:lnSpc>
              <a:spcAft>
                <a:spcPts val="600"/>
              </a:spcAft>
            </a:pPr>
            <a:r>
              <a:rPr lang="en-US" sz="1600" dirty="0">
                <a:latin typeface="UTM Avo" panose="02040603050506020204" pitchFamily="18" charset="0"/>
              </a:rPr>
              <a:t>b. </a:t>
            </a:r>
            <a:r>
              <a:rPr lang="en-US" sz="1600" dirty="0" err="1">
                <a:latin typeface="UTM Avo" panose="02040603050506020204" pitchFamily="18" charset="0"/>
              </a:rPr>
              <a:t>Biết</a:t>
            </a:r>
            <a:r>
              <a:rPr lang="en-US" sz="1600" dirty="0">
                <a:latin typeface="UTM Avo" panose="02040603050506020204" pitchFamily="18" charset="0"/>
              </a:rPr>
              <a:t> </a:t>
            </a:r>
            <a:r>
              <a:rPr lang="en-US" sz="1600" dirty="0" err="1">
                <a:latin typeface="UTM Avo" panose="02040603050506020204" pitchFamily="18" charset="0"/>
              </a:rPr>
              <a:t>Hải</a:t>
            </a:r>
            <a:r>
              <a:rPr lang="en-US" sz="1600" dirty="0">
                <a:latin typeface="UTM Avo" panose="02040603050506020204" pitchFamily="18" charset="0"/>
              </a:rPr>
              <a:t> </a:t>
            </a:r>
            <a:r>
              <a:rPr lang="en-US" sz="1600" dirty="0" err="1">
                <a:latin typeface="UTM Avo" panose="02040603050506020204" pitchFamily="18" charset="0"/>
              </a:rPr>
              <a:t>ốm</a:t>
            </a:r>
            <a:r>
              <a:rPr lang="en-US" sz="1600" dirty="0">
                <a:latin typeface="UTM Avo" panose="02040603050506020204" pitchFamily="18" charset="0"/>
              </a:rPr>
              <a:t>, </a:t>
            </a:r>
            <a:r>
              <a:rPr lang="en-US" sz="1600" dirty="0" err="1">
                <a:latin typeface="UTM Avo" panose="02040603050506020204" pitchFamily="18" charset="0"/>
              </a:rPr>
              <a:t>phải</a:t>
            </a:r>
            <a:r>
              <a:rPr lang="en-US" sz="1600" dirty="0">
                <a:latin typeface="UTM Avo" panose="02040603050506020204" pitchFamily="18" charset="0"/>
              </a:rPr>
              <a:t> </a:t>
            </a:r>
            <a:r>
              <a:rPr lang="en-US" sz="1600" dirty="0" err="1">
                <a:latin typeface="UTM Avo" panose="02040603050506020204" pitchFamily="18" charset="0"/>
              </a:rPr>
              <a:t>nghỉ</a:t>
            </a:r>
            <a:r>
              <a:rPr lang="en-US" sz="1600" dirty="0">
                <a:latin typeface="UTM Avo" panose="02040603050506020204" pitchFamily="18" charset="0"/>
              </a:rPr>
              <a:t> </a:t>
            </a:r>
            <a:r>
              <a:rPr lang="en-US" sz="1600" dirty="0" err="1">
                <a:latin typeface="UTM Avo" panose="02040603050506020204" pitchFamily="18" charset="0"/>
              </a:rPr>
              <a:t>học</a:t>
            </a:r>
            <a:r>
              <a:rPr lang="en-US" sz="1600" dirty="0">
                <a:latin typeface="UTM Avo" panose="02040603050506020204" pitchFamily="18" charset="0"/>
              </a:rPr>
              <a:t>, </a:t>
            </a:r>
            <a:r>
              <a:rPr lang="en-US" sz="1600" dirty="0" err="1">
                <a:latin typeface="UTM Avo" panose="02040603050506020204" pitchFamily="18" charset="0"/>
              </a:rPr>
              <a:t>Xuân</a:t>
            </a:r>
            <a:r>
              <a:rPr lang="en-US" sz="1600" dirty="0">
                <a:latin typeface="UTM Avo" panose="02040603050506020204" pitchFamily="18" charset="0"/>
              </a:rPr>
              <a:t> </a:t>
            </a:r>
            <a:r>
              <a:rPr lang="en-US" sz="1600" dirty="0" err="1">
                <a:latin typeface="UTM Avo" panose="02040603050506020204" pitchFamily="18" charset="0"/>
              </a:rPr>
              <a:t>mang</a:t>
            </a:r>
            <a:r>
              <a:rPr lang="en-US" sz="1600" dirty="0">
                <a:latin typeface="UTM Avo" panose="02040603050506020204" pitchFamily="18" charset="0"/>
              </a:rPr>
              <a:t> </a:t>
            </a:r>
            <a:r>
              <a:rPr lang="en-US" sz="1600" dirty="0" err="1">
                <a:latin typeface="UTM Avo" panose="02040603050506020204" pitchFamily="18" charset="0"/>
              </a:rPr>
              <a:t>sách</a:t>
            </a:r>
            <a:r>
              <a:rPr lang="en-US" sz="1600" dirty="0">
                <a:latin typeface="UTM Avo" panose="02040603050506020204" pitchFamily="18" charset="0"/>
              </a:rPr>
              <a:t> </a:t>
            </a:r>
            <a:r>
              <a:rPr lang="en-US" sz="1600" dirty="0" err="1">
                <a:latin typeface="UTM Avo" panose="02040603050506020204" pitchFamily="18" charset="0"/>
              </a:rPr>
              <a:t>vở</a:t>
            </a:r>
            <a:r>
              <a:rPr lang="en-US" sz="1600" dirty="0">
                <a:latin typeface="UTM Avo" panose="02040603050506020204" pitchFamily="18" charset="0"/>
              </a:rPr>
              <a:t> sang, </a:t>
            </a:r>
            <a:r>
              <a:rPr lang="en-US" sz="1600" dirty="0" err="1">
                <a:latin typeface="UTM Avo" panose="02040603050506020204" pitchFamily="18" charset="0"/>
              </a:rPr>
              <a:t>giảng</a:t>
            </a:r>
            <a:r>
              <a:rPr lang="en-US" sz="1600" dirty="0">
                <a:latin typeface="UTM Avo" panose="02040603050506020204" pitchFamily="18" charset="0"/>
              </a:rPr>
              <a:t> </a:t>
            </a:r>
            <a:r>
              <a:rPr lang="en-US" sz="1600" dirty="0" err="1">
                <a:latin typeface="UTM Avo" panose="02040603050506020204" pitchFamily="18" charset="0"/>
              </a:rPr>
              <a:t>bài</a:t>
            </a:r>
            <a:r>
              <a:rPr lang="en-US" sz="1600" dirty="0">
                <a:latin typeface="UTM Avo" panose="02040603050506020204" pitchFamily="18" charset="0"/>
              </a:rPr>
              <a:t> </a:t>
            </a:r>
            <a:r>
              <a:rPr lang="en-US" sz="1600" dirty="0" err="1">
                <a:latin typeface="UTM Avo" panose="02040603050506020204" pitchFamily="18" charset="0"/>
              </a:rPr>
              <a:t>cho</a:t>
            </a:r>
            <a:r>
              <a:rPr lang="en-US" sz="1600" dirty="0">
                <a:latin typeface="UTM Avo" panose="02040603050506020204" pitchFamily="18" charset="0"/>
              </a:rPr>
              <a:t> </a:t>
            </a:r>
            <a:r>
              <a:rPr lang="en-US" sz="1600" dirty="0" err="1">
                <a:latin typeface="UTM Avo" panose="02040603050506020204" pitchFamily="18" charset="0"/>
              </a:rPr>
              <a:t>bạn</a:t>
            </a:r>
            <a:r>
              <a:rPr lang="en-US" sz="1600" dirty="0">
                <a:latin typeface="UTM Avo" panose="02040603050506020204" pitchFamily="18" charset="0"/>
              </a:rPr>
              <a:t>. </a:t>
            </a:r>
            <a:r>
              <a:rPr lang="en-US" sz="1600" dirty="0" err="1">
                <a:latin typeface="UTM Avo" panose="02040603050506020204" pitchFamily="18" charset="0"/>
              </a:rPr>
              <a:t>Hải</a:t>
            </a:r>
            <a:r>
              <a:rPr lang="en-US" sz="1600" dirty="0">
                <a:latin typeface="UTM Avo" panose="02040603050506020204" pitchFamily="18" charset="0"/>
              </a:rPr>
              <a:t> </a:t>
            </a:r>
            <a:r>
              <a:rPr lang="en-US" sz="1600" dirty="0" err="1">
                <a:latin typeface="UTM Avo" panose="02040603050506020204" pitchFamily="18" charset="0"/>
              </a:rPr>
              <a:t>xúc</a:t>
            </a:r>
            <a:r>
              <a:rPr lang="en-US" sz="1600" dirty="0">
                <a:latin typeface="UTM Avo" panose="02040603050506020204" pitchFamily="18" charset="0"/>
              </a:rPr>
              <a:t> </a:t>
            </a:r>
            <a:r>
              <a:rPr lang="en-US" sz="1600" dirty="0" err="1">
                <a:latin typeface="UTM Avo" panose="02040603050506020204" pitchFamily="18" charset="0"/>
              </a:rPr>
              <a:t>động</a:t>
            </a:r>
            <a:r>
              <a:rPr lang="en-US" sz="1600" dirty="0">
                <a:latin typeface="UTM Avo" panose="02040603050506020204" pitchFamily="18" charset="0"/>
              </a:rPr>
              <a:t> </a:t>
            </a:r>
            <a:r>
              <a:rPr lang="en-US" sz="1600" dirty="0" err="1">
                <a:latin typeface="UTM Avo" panose="02040603050506020204" pitchFamily="18" charset="0"/>
              </a:rPr>
              <a:t>vì</a:t>
            </a:r>
            <a:r>
              <a:rPr lang="en-US" sz="1600" dirty="0">
                <a:latin typeface="UTM Avo" panose="02040603050506020204" pitchFamily="18" charset="0"/>
              </a:rPr>
              <a:t> </a:t>
            </a:r>
            <a:r>
              <a:rPr lang="en-US" sz="1600" dirty="0" err="1">
                <a:latin typeface="UTM Avo" panose="02040603050506020204" pitchFamily="18" charset="0"/>
              </a:rPr>
              <a:t>bạn</a:t>
            </a:r>
            <a:r>
              <a:rPr lang="en-US" sz="1600" dirty="0">
                <a:latin typeface="UTM Avo" panose="02040603050506020204" pitchFamily="18" charset="0"/>
              </a:rPr>
              <a:t> </a:t>
            </a:r>
            <a:r>
              <a:rPr lang="en-US" sz="1600" dirty="0" err="1">
                <a:latin typeface="UTM Avo" panose="02040603050506020204" pitchFamily="18" charset="0"/>
              </a:rPr>
              <a:t>đã</a:t>
            </a:r>
            <a:r>
              <a:rPr lang="en-US" sz="1600" dirty="0">
                <a:latin typeface="UTM Avo" panose="02040603050506020204" pitchFamily="18" charset="0"/>
              </a:rPr>
              <a:t>                     </a:t>
            </a:r>
            <a:r>
              <a:rPr lang="en-US" sz="1600" dirty="0" err="1">
                <a:latin typeface="UTM Avo" panose="02040603050506020204" pitchFamily="18" charset="0"/>
              </a:rPr>
              <a:t>khi</a:t>
            </a:r>
            <a:r>
              <a:rPr lang="en-US" sz="1600" dirty="0">
                <a:latin typeface="UTM Avo" panose="02040603050506020204" pitchFamily="18" charset="0"/>
              </a:rPr>
              <a:t> </a:t>
            </a:r>
            <a:r>
              <a:rPr lang="en-US" sz="1600" dirty="0" err="1">
                <a:latin typeface="UTM Avo" panose="02040603050506020204" pitchFamily="18" charset="0"/>
              </a:rPr>
              <a:t>mình</a:t>
            </a:r>
            <a:r>
              <a:rPr lang="en-US" sz="1600" dirty="0">
                <a:latin typeface="UTM Avo" panose="02040603050506020204" pitchFamily="18" charset="0"/>
              </a:rPr>
              <a:t> </a:t>
            </a:r>
            <a:r>
              <a:rPr lang="en-US" sz="1600" dirty="0" err="1">
                <a:latin typeface="UTM Avo" panose="02040603050506020204" pitchFamily="18" charset="0"/>
              </a:rPr>
              <a:t>bị</a:t>
            </a:r>
            <a:r>
              <a:rPr lang="en-US" sz="1600" dirty="0">
                <a:latin typeface="UTM Avo" panose="02040603050506020204" pitchFamily="18" charset="0"/>
              </a:rPr>
              <a:t> </a:t>
            </a:r>
            <a:r>
              <a:rPr lang="en-US" sz="1600" dirty="0" err="1">
                <a:latin typeface="UTM Avo" panose="02040603050506020204" pitchFamily="18" charset="0"/>
              </a:rPr>
              <a:t>ốm</a:t>
            </a:r>
            <a:r>
              <a:rPr lang="en-US" sz="1600" dirty="0">
                <a:latin typeface="UTM Avo" panose="02040603050506020204" pitchFamily="18" charset="0"/>
              </a:rPr>
              <a:t>.</a:t>
            </a:r>
          </a:p>
        </p:txBody>
      </p:sp>
      <p:sp>
        <p:nvSpPr>
          <p:cNvPr id="38" name="Rectangle 37">
            <a:extLst>
              <a:ext uri="{FF2B5EF4-FFF2-40B4-BE49-F238E27FC236}">
                <a16:creationId xmlns:a16="http://schemas.microsoft.com/office/drawing/2014/main" xmlns="" id="{3A5FC125-5FD5-274B-88CB-04CCEFFA133A}"/>
              </a:ext>
            </a:extLst>
          </p:cNvPr>
          <p:cNvSpPr/>
          <p:nvPr/>
        </p:nvSpPr>
        <p:spPr>
          <a:xfrm>
            <a:off x="1893297" y="3196900"/>
            <a:ext cx="989725" cy="307911"/>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9" name="TextBox 38">
            <a:extLst>
              <a:ext uri="{FF2B5EF4-FFF2-40B4-BE49-F238E27FC236}">
                <a16:creationId xmlns:a16="http://schemas.microsoft.com/office/drawing/2014/main" xmlns="" id="{8D086F39-2209-494D-9830-9E4CACCEC575}"/>
              </a:ext>
            </a:extLst>
          </p:cNvPr>
          <p:cNvSpPr txBox="1"/>
          <p:nvPr/>
        </p:nvSpPr>
        <p:spPr>
          <a:xfrm>
            <a:off x="170725" y="3792014"/>
            <a:ext cx="5079979" cy="1148007"/>
          </a:xfrm>
          <a:prstGeom prst="rect">
            <a:avLst/>
          </a:prstGeom>
          <a:noFill/>
        </p:spPr>
        <p:txBody>
          <a:bodyPr wrap="square" rtlCol="0">
            <a:spAutoFit/>
          </a:bodyPr>
          <a:lstStyle/>
          <a:p>
            <a:pPr algn="just">
              <a:lnSpc>
                <a:spcPct val="150000"/>
              </a:lnSpc>
              <a:spcAft>
                <a:spcPts val="600"/>
              </a:spcAft>
            </a:pPr>
            <a:r>
              <a:rPr lang="vi-VN" sz="1600" dirty="0">
                <a:latin typeface="UTM Avo" panose="02040603050506020204" pitchFamily="18" charset="0"/>
              </a:rPr>
              <a:t>c. Hải và Xuân đều muốn ngồi bàn đầu. Nhưng ở đó chỉ còn một chỗ. Xuân xin cô cho Hải được ngồi chỗ mới. Cô khen Xuân đã biết</a:t>
            </a:r>
          </a:p>
        </p:txBody>
      </p:sp>
      <p:sp>
        <p:nvSpPr>
          <p:cNvPr id="40" name="Rectangle 39">
            <a:extLst>
              <a:ext uri="{FF2B5EF4-FFF2-40B4-BE49-F238E27FC236}">
                <a16:creationId xmlns:a16="http://schemas.microsoft.com/office/drawing/2014/main" xmlns="" id="{FA917906-FE61-7E40-9705-7C29A6EEA4D1}"/>
              </a:ext>
            </a:extLst>
          </p:cNvPr>
          <p:cNvSpPr/>
          <p:nvPr/>
        </p:nvSpPr>
        <p:spPr>
          <a:xfrm>
            <a:off x="3904667" y="4573433"/>
            <a:ext cx="1321616" cy="36658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5" name="TextBox 44">
            <a:extLst>
              <a:ext uri="{FF2B5EF4-FFF2-40B4-BE49-F238E27FC236}">
                <a16:creationId xmlns:a16="http://schemas.microsoft.com/office/drawing/2014/main" xmlns="" id="{928C5D78-6C6D-3542-8A71-170DCCA87475}"/>
              </a:ext>
            </a:extLst>
          </p:cNvPr>
          <p:cNvSpPr txBox="1"/>
          <p:nvPr/>
        </p:nvSpPr>
        <p:spPr>
          <a:xfrm>
            <a:off x="3857581" y="4578119"/>
            <a:ext cx="1455225" cy="338554"/>
          </a:xfrm>
          <a:prstGeom prst="rect">
            <a:avLst/>
          </a:prstGeom>
          <a:noFill/>
        </p:spPr>
        <p:txBody>
          <a:bodyPr wrap="square" rtlCol="0">
            <a:spAutoFit/>
          </a:bodyPr>
          <a:lstStyle/>
          <a:p>
            <a:r>
              <a:rPr lang="en-US" sz="1600" dirty="0">
                <a:solidFill>
                  <a:srgbClr val="FF0000"/>
                </a:solidFill>
                <a:latin typeface="UTM Avo" panose="02040603050506020204" pitchFamily="18" charset="0"/>
              </a:rPr>
              <a:t>n</a:t>
            </a:r>
            <a:r>
              <a:rPr lang="x-none" sz="1600" dirty="0">
                <a:solidFill>
                  <a:srgbClr val="FF0000"/>
                </a:solidFill>
                <a:latin typeface="UTM Avo" panose="02040603050506020204" pitchFamily="18" charset="0"/>
              </a:rPr>
              <a:t>hường bạn</a:t>
            </a:r>
          </a:p>
        </p:txBody>
      </p:sp>
      <p:sp>
        <p:nvSpPr>
          <p:cNvPr id="46" name="TextBox 45">
            <a:extLst>
              <a:ext uri="{FF2B5EF4-FFF2-40B4-BE49-F238E27FC236}">
                <a16:creationId xmlns:a16="http://schemas.microsoft.com/office/drawing/2014/main" xmlns="" id="{18457F7F-72F8-E546-BA8E-F5110DB542FC}"/>
              </a:ext>
            </a:extLst>
          </p:cNvPr>
          <p:cNvSpPr txBox="1"/>
          <p:nvPr/>
        </p:nvSpPr>
        <p:spPr>
          <a:xfrm>
            <a:off x="1901266" y="3179395"/>
            <a:ext cx="991087" cy="338554"/>
          </a:xfrm>
          <a:prstGeom prst="rect">
            <a:avLst/>
          </a:prstGeom>
          <a:noFill/>
        </p:spPr>
        <p:txBody>
          <a:bodyPr wrap="square" rtlCol="0">
            <a:spAutoFit/>
          </a:bodyPr>
          <a:lstStyle/>
          <a:p>
            <a:r>
              <a:rPr lang="en-US" sz="1600" dirty="0" err="1">
                <a:solidFill>
                  <a:srgbClr val="FF0000"/>
                </a:solidFill>
                <a:latin typeface="UTM Avo" panose="02040603050506020204" pitchFamily="18" charset="0"/>
              </a:rPr>
              <a:t>giúp</a:t>
            </a:r>
            <a:r>
              <a:rPr lang="en-US" sz="1600" dirty="0">
                <a:solidFill>
                  <a:srgbClr val="FF0000"/>
                </a:solidFill>
                <a:latin typeface="UTM Avo" panose="02040603050506020204" pitchFamily="18" charset="0"/>
              </a:rPr>
              <a:t> </a:t>
            </a:r>
            <a:r>
              <a:rPr lang="en-US" sz="1600" dirty="0" err="1">
                <a:solidFill>
                  <a:srgbClr val="FF0000"/>
                </a:solidFill>
                <a:latin typeface="UTM Avo" panose="02040603050506020204" pitchFamily="18" charset="0"/>
              </a:rPr>
              <a:t>đỡ</a:t>
            </a:r>
            <a:endParaRPr lang="x-none" sz="1600" dirty="0">
              <a:solidFill>
                <a:srgbClr val="FF0000"/>
              </a:solidFill>
              <a:latin typeface="UTM Avo" panose="02040603050506020204" pitchFamily="18" charset="0"/>
            </a:endParaRPr>
          </a:p>
        </p:txBody>
      </p:sp>
      <p:sp>
        <p:nvSpPr>
          <p:cNvPr id="47" name="TextBox 46">
            <a:extLst>
              <a:ext uri="{FF2B5EF4-FFF2-40B4-BE49-F238E27FC236}">
                <a16:creationId xmlns:a16="http://schemas.microsoft.com/office/drawing/2014/main" xmlns="" id="{DE3712F8-2C14-8647-9E24-438890B71744}"/>
              </a:ext>
            </a:extLst>
          </p:cNvPr>
          <p:cNvSpPr txBox="1"/>
          <p:nvPr/>
        </p:nvSpPr>
        <p:spPr>
          <a:xfrm>
            <a:off x="1220262" y="1791580"/>
            <a:ext cx="991087" cy="338554"/>
          </a:xfrm>
          <a:prstGeom prst="rect">
            <a:avLst/>
          </a:prstGeom>
          <a:noFill/>
        </p:spPr>
        <p:txBody>
          <a:bodyPr wrap="square" rtlCol="0">
            <a:spAutoFit/>
          </a:bodyPr>
          <a:lstStyle/>
          <a:p>
            <a:r>
              <a:rPr lang="en-US" sz="1600" dirty="0">
                <a:solidFill>
                  <a:srgbClr val="FF0000"/>
                </a:solidFill>
                <a:latin typeface="UTM Avo" panose="02040603050506020204" pitchFamily="18" charset="0"/>
              </a:rPr>
              <a:t>c</a:t>
            </a:r>
            <a:r>
              <a:rPr lang="x-none" sz="1600" dirty="0">
                <a:solidFill>
                  <a:srgbClr val="FF0000"/>
                </a:solidFill>
                <a:latin typeface="UTM Avo" panose="02040603050506020204" pitchFamily="18" charset="0"/>
              </a:rPr>
              <a:t>hia sẻ</a:t>
            </a:r>
          </a:p>
        </p:txBody>
      </p:sp>
    </p:spTree>
    <p:extLst>
      <p:ext uri="{BB962C8B-B14F-4D97-AF65-F5344CB8AC3E}">
        <p14:creationId xmlns:p14="http://schemas.microsoft.com/office/powerpoint/2010/main" val="18467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088" y="299201"/>
            <a:ext cx="6078471"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3. </a:t>
            </a:r>
            <a:r>
              <a:rPr lang="en-US" sz="1600" b="1" dirty="0" err="1">
                <a:solidFill>
                  <a:schemeClr val="accent4">
                    <a:lumMod val="50000"/>
                  </a:schemeClr>
                </a:solidFill>
                <a:latin typeface="UTM Avo" panose="02040603050506020204" pitchFamily="18" charset="0"/>
              </a:rPr>
              <a:t>Đặt</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một</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câu</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về</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hoạt</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động</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của</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các</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bạn</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trong</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tranh</a:t>
            </a:r>
            <a:r>
              <a:rPr lang="en-US" sz="1600" b="1" dirty="0">
                <a:solidFill>
                  <a:schemeClr val="accent4">
                    <a:lumMod val="50000"/>
                  </a:schemeClr>
                </a:solidFill>
                <a:latin typeface="UTM Avo" panose="02040603050506020204" pitchFamily="18" charset="0"/>
              </a:rPr>
              <a:t>.</a:t>
            </a:r>
          </a:p>
        </p:txBody>
      </p:sp>
      <p:pic>
        <p:nvPicPr>
          <p:cNvPr id="3" name="Picture 2">
            <a:extLst>
              <a:ext uri="{FF2B5EF4-FFF2-40B4-BE49-F238E27FC236}">
                <a16:creationId xmlns:a16="http://schemas.microsoft.com/office/drawing/2014/main" xmlns="" id="{44F7F7AF-2591-074D-A8F9-3E73DFBF1558}"/>
              </a:ext>
            </a:extLst>
          </p:cNvPr>
          <p:cNvPicPr>
            <a:picLocks noChangeAspect="1"/>
          </p:cNvPicPr>
          <p:nvPr/>
        </p:nvPicPr>
        <p:blipFill>
          <a:blip r:embed="rId2"/>
          <a:stretch>
            <a:fillRect/>
          </a:stretch>
        </p:blipFill>
        <p:spPr>
          <a:xfrm>
            <a:off x="661826" y="884140"/>
            <a:ext cx="2479043" cy="1613523"/>
          </a:xfrm>
          <a:prstGeom prst="roundRect">
            <a:avLst/>
          </a:prstGeom>
        </p:spPr>
      </p:pic>
      <p:pic>
        <p:nvPicPr>
          <p:cNvPr id="6" name="Picture 5">
            <a:extLst>
              <a:ext uri="{FF2B5EF4-FFF2-40B4-BE49-F238E27FC236}">
                <a16:creationId xmlns:a16="http://schemas.microsoft.com/office/drawing/2014/main" xmlns="" id="{892FF524-8E0D-9A43-B9ED-A5B012686D8C}"/>
              </a:ext>
            </a:extLst>
          </p:cNvPr>
          <p:cNvPicPr>
            <a:picLocks noChangeAspect="1"/>
          </p:cNvPicPr>
          <p:nvPr/>
        </p:nvPicPr>
        <p:blipFill rotWithShape="1">
          <a:blip r:embed="rId3"/>
          <a:srcRect l="3188" t="3629" r="4655" b="5872"/>
          <a:stretch/>
        </p:blipFill>
        <p:spPr>
          <a:xfrm>
            <a:off x="3643422" y="879252"/>
            <a:ext cx="2226643" cy="1613523"/>
          </a:xfrm>
          <a:prstGeom prst="roundRect">
            <a:avLst>
              <a:gd name="adj" fmla="val 11680"/>
            </a:avLst>
          </a:prstGeom>
        </p:spPr>
      </p:pic>
      <p:pic>
        <p:nvPicPr>
          <p:cNvPr id="8" name="Picture 7">
            <a:extLst>
              <a:ext uri="{FF2B5EF4-FFF2-40B4-BE49-F238E27FC236}">
                <a16:creationId xmlns:a16="http://schemas.microsoft.com/office/drawing/2014/main" xmlns="" id="{0B136333-8EA0-5743-B001-76C5FED46463}"/>
              </a:ext>
            </a:extLst>
          </p:cNvPr>
          <p:cNvPicPr>
            <a:picLocks noChangeAspect="1"/>
          </p:cNvPicPr>
          <p:nvPr/>
        </p:nvPicPr>
        <p:blipFill rotWithShape="1">
          <a:blip r:embed="rId4"/>
          <a:srcRect l="1888" t="5533" r="2659" b="3629"/>
          <a:stretch/>
        </p:blipFill>
        <p:spPr>
          <a:xfrm>
            <a:off x="783124" y="2989932"/>
            <a:ext cx="2357745" cy="1601842"/>
          </a:xfrm>
          <a:prstGeom prst="roundRect">
            <a:avLst>
              <a:gd name="adj" fmla="val 7152"/>
            </a:avLst>
          </a:prstGeom>
        </p:spPr>
      </p:pic>
      <p:pic>
        <p:nvPicPr>
          <p:cNvPr id="11" name="Picture 10">
            <a:extLst>
              <a:ext uri="{FF2B5EF4-FFF2-40B4-BE49-F238E27FC236}">
                <a16:creationId xmlns:a16="http://schemas.microsoft.com/office/drawing/2014/main" xmlns="" id="{F5464863-A207-0745-A416-7B0EA1A67B27}"/>
              </a:ext>
            </a:extLst>
          </p:cNvPr>
          <p:cNvPicPr>
            <a:picLocks noChangeAspect="1"/>
          </p:cNvPicPr>
          <p:nvPr/>
        </p:nvPicPr>
        <p:blipFill>
          <a:blip r:embed="rId5"/>
          <a:stretch>
            <a:fillRect/>
          </a:stretch>
        </p:blipFill>
        <p:spPr>
          <a:xfrm>
            <a:off x="3552953" y="2856889"/>
            <a:ext cx="2574066" cy="1788646"/>
          </a:xfrm>
          <a:prstGeom prst="rect">
            <a:avLst/>
          </a:prstGeom>
        </p:spPr>
      </p:pic>
      <p:sp>
        <p:nvSpPr>
          <p:cNvPr id="18" name="TextBox 17">
            <a:extLst>
              <a:ext uri="{FF2B5EF4-FFF2-40B4-BE49-F238E27FC236}">
                <a16:creationId xmlns:a16="http://schemas.microsoft.com/office/drawing/2014/main" xmlns="" id="{DACE5C41-335E-BA42-9365-B44ADE1A7059}"/>
              </a:ext>
            </a:extLst>
          </p:cNvPr>
          <p:cNvSpPr txBox="1"/>
          <p:nvPr/>
        </p:nvSpPr>
        <p:spPr>
          <a:xfrm>
            <a:off x="183066" y="2537947"/>
            <a:ext cx="3557860" cy="323165"/>
          </a:xfrm>
          <a:prstGeom prst="rect">
            <a:avLst/>
          </a:prstGeom>
          <a:noFill/>
        </p:spPr>
        <p:txBody>
          <a:bodyPr wrap="square" rtlCol="0">
            <a:spAutoFit/>
          </a:bodyPr>
          <a:lstStyle/>
          <a:p>
            <a:pPr algn="ctr"/>
            <a:r>
              <a:rPr lang="vi-VN" sz="1500" dirty="0">
                <a:solidFill>
                  <a:schemeClr val="accent6">
                    <a:lumMod val="75000"/>
                  </a:schemeClr>
                </a:solidFill>
                <a:latin typeface="UTM Avo" panose="02040603050506020204" pitchFamily="18" charset="0"/>
              </a:rPr>
              <a:t>M: </a:t>
            </a:r>
            <a:r>
              <a:rPr lang="vi-VN" sz="1500" dirty="0">
                <a:solidFill>
                  <a:schemeClr val="tx1">
                    <a:lumMod val="50000"/>
                  </a:schemeClr>
                </a:solidFill>
                <a:latin typeface="UTM Avo" panose="02040603050506020204" pitchFamily="18" charset="0"/>
              </a:rPr>
              <a:t>Bạn Lan cho bạn Hải mượn bút</a:t>
            </a:r>
          </a:p>
        </p:txBody>
      </p:sp>
    </p:spTree>
    <p:extLst>
      <p:ext uri="{BB962C8B-B14F-4D97-AF65-F5344CB8AC3E}">
        <p14:creationId xmlns:p14="http://schemas.microsoft.com/office/powerpoint/2010/main" val="386182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xmlns=""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xmlns=""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xmlns=""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a16="http://schemas.microsoft.com/office/drawing/2014/main" xmlns=""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5C74CC81-29C0-CF44-AA64-49AE086CB238}"/>
              </a:ext>
            </a:extLst>
          </p:cNvPr>
          <p:cNvPicPr>
            <a:picLocks noChangeAspect="1"/>
          </p:cNvPicPr>
          <p:nvPr/>
        </p:nvPicPr>
        <p:blipFill rotWithShape="1">
          <a:blip r:embed="rId4"/>
          <a:srcRect l="11939" t="2903" r="24457" b="3018"/>
          <a:stretch/>
        </p:blipFill>
        <p:spPr>
          <a:xfrm>
            <a:off x="356080" y="345231"/>
            <a:ext cx="1293654" cy="1263551"/>
          </a:xfrm>
          <a:prstGeom prst="ellipse">
            <a:avLst/>
          </a:prstGeom>
        </p:spPr>
      </p:pic>
      <p:sp>
        <p:nvSpPr>
          <p:cNvPr id="10" name="TextBox 9">
            <a:extLst>
              <a:ext uri="{FF2B5EF4-FFF2-40B4-BE49-F238E27FC236}">
                <a16:creationId xmlns:a16="http://schemas.microsoft.com/office/drawing/2014/main" xmlns="" id="{5F5816E3-5A8B-2444-8363-580B0C3B3F92}"/>
              </a:ext>
            </a:extLst>
          </p:cNvPr>
          <p:cNvSpPr txBox="1"/>
          <p:nvPr/>
        </p:nvSpPr>
        <p:spPr>
          <a:xfrm>
            <a:off x="1739603" y="465713"/>
            <a:ext cx="4620268"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NHÍM NÂU KẾT BẠN</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39890084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4C76404-64D1-8F45-A470-A31367AD469E}"/>
              </a:ext>
            </a:extLst>
          </p:cNvPr>
          <p:cNvSpPr txBox="1"/>
          <p:nvPr/>
        </p:nvSpPr>
        <p:spPr>
          <a:xfrm>
            <a:off x="634483" y="535130"/>
            <a:ext cx="5764812" cy="821122"/>
          </a:xfrm>
          <a:prstGeom prst="rect">
            <a:avLst/>
          </a:prstGeom>
          <a:noFill/>
        </p:spPr>
        <p:txBody>
          <a:bodyPr wrap="square" rtlCol="0">
            <a:spAutoFit/>
          </a:bodyPr>
          <a:lstStyle/>
          <a:p>
            <a:pPr>
              <a:lnSpc>
                <a:spcPts val="3000"/>
              </a:lnSpc>
            </a:pPr>
            <a:r>
              <a:rPr lang="en-US" sz="2000" b="1" dirty="0">
                <a:solidFill>
                  <a:schemeClr val="accent4">
                    <a:lumMod val="50000"/>
                  </a:schemeClr>
                </a:solidFill>
                <a:latin typeface="UTM Avo" panose="02040603050506020204" pitchFamily="18" charset="0"/>
              </a:rPr>
              <a:t>      1. </a:t>
            </a:r>
            <a:r>
              <a:rPr lang="vi-VN" sz="2000" b="1" dirty="0">
                <a:solidFill>
                  <a:schemeClr val="accent4">
                    <a:lumMod val="50000"/>
                  </a:schemeClr>
                </a:solidFill>
                <a:latin typeface="UTM Avo" panose="02040603050506020204" pitchFamily="18" charset="0"/>
              </a:rPr>
              <a:t>Kể tên một số hoạt động của học sinh trong giờ ra chơi.</a:t>
            </a:r>
          </a:p>
        </p:txBody>
      </p:sp>
      <p:pic>
        <p:nvPicPr>
          <p:cNvPr id="3" name="Picture 2" descr="20210409090849_wm_shs-tieng-viet-2-tap-1">
            <a:extLst>
              <a:ext uri="{FF2B5EF4-FFF2-40B4-BE49-F238E27FC236}">
                <a16:creationId xmlns:a16="http://schemas.microsoft.com/office/drawing/2014/main" xmlns="" id="{2433EBB5-1D2B-D243-97A0-EBAC8E2EE74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458705" y="368640"/>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2FCF12FC-A0BF-5D47-AD67-018D5F63A796}"/>
              </a:ext>
            </a:extLst>
          </p:cNvPr>
          <p:cNvPicPr>
            <a:picLocks noChangeAspect="1"/>
          </p:cNvPicPr>
          <p:nvPr/>
        </p:nvPicPr>
        <p:blipFill>
          <a:blip r:embed="rId4"/>
          <a:stretch>
            <a:fillRect/>
          </a:stretch>
        </p:blipFill>
        <p:spPr>
          <a:xfrm>
            <a:off x="850401" y="1356252"/>
            <a:ext cx="5157197" cy="2968171"/>
          </a:xfrm>
          <a:prstGeom prst="rect">
            <a:avLst/>
          </a:prstGeom>
        </p:spPr>
      </p:pic>
      <p:sp>
        <p:nvSpPr>
          <p:cNvPr id="6" name="TextBox 5">
            <a:extLst>
              <a:ext uri="{FF2B5EF4-FFF2-40B4-BE49-F238E27FC236}">
                <a16:creationId xmlns:a16="http://schemas.microsoft.com/office/drawing/2014/main" xmlns="" id="{A1679C00-0C6E-B44E-A1D1-7DAE7ECF1DF8}"/>
              </a:ext>
            </a:extLst>
          </p:cNvPr>
          <p:cNvSpPr txBox="1"/>
          <p:nvPr/>
        </p:nvSpPr>
        <p:spPr>
          <a:xfrm>
            <a:off x="918438" y="4351461"/>
            <a:ext cx="1455225" cy="338554"/>
          </a:xfrm>
          <a:prstGeom prst="rect">
            <a:avLst/>
          </a:prstGeom>
          <a:noFill/>
        </p:spPr>
        <p:txBody>
          <a:bodyPr wrap="square" rtlCol="0">
            <a:spAutoFit/>
          </a:bodyPr>
          <a:lstStyle/>
          <a:p>
            <a:r>
              <a:rPr lang="en-US" sz="1600" dirty="0" err="1">
                <a:solidFill>
                  <a:srgbClr val="FF0000"/>
                </a:solidFill>
                <a:latin typeface="UTM Avo" panose="02040603050506020204" pitchFamily="18" charset="0"/>
              </a:rPr>
              <a:t>Đọc</a:t>
            </a:r>
            <a:r>
              <a:rPr lang="en-US" sz="1600" dirty="0">
                <a:solidFill>
                  <a:srgbClr val="FF0000"/>
                </a:solidFill>
                <a:latin typeface="UTM Avo" panose="02040603050506020204" pitchFamily="18" charset="0"/>
              </a:rPr>
              <a:t> </a:t>
            </a:r>
            <a:r>
              <a:rPr lang="en-US" sz="1600" dirty="0" err="1">
                <a:solidFill>
                  <a:srgbClr val="FF0000"/>
                </a:solidFill>
                <a:latin typeface="UTM Avo" panose="02040603050506020204" pitchFamily="18" charset="0"/>
              </a:rPr>
              <a:t>sách</a:t>
            </a:r>
            <a:r>
              <a:rPr lang="en-US" sz="1600" dirty="0">
                <a:solidFill>
                  <a:srgbClr val="FF0000"/>
                </a:solidFill>
                <a:latin typeface="UTM Avo" panose="02040603050506020204" pitchFamily="18" charset="0"/>
              </a:rPr>
              <a:t>, </a:t>
            </a:r>
            <a:endParaRPr lang="x-none" sz="1600" dirty="0">
              <a:solidFill>
                <a:srgbClr val="FF0000"/>
              </a:solidFill>
              <a:latin typeface="UTM Avo" panose="02040603050506020204" pitchFamily="18" charset="0"/>
            </a:endParaRPr>
          </a:p>
        </p:txBody>
      </p:sp>
      <p:sp>
        <p:nvSpPr>
          <p:cNvPr id="7" name="TextBox 6">
            <a:extLst>
              <a:ext uri="{FF2B5EF4-FFF2-40B4-BE49-F238E27FC236}">
                <a16:creationId xmlns:a16="http://schemas.microsoft.com/office/drawing/2014/main" xmlns="" id="{5AB6E65E-5791-0543-AC47-0F28F13CB6A3}"/>
              </a:ext>
            </a:extLst>
          </p:cNvPr>
          <p:cNvSpPr txBox="1"/>
          <p:nvPr/>
        </p:nvSpPr>
        <p:spPr>
          <a:xfrm>
            <a:off x="1977688" y="4351461"/>
            <a:ext cx="1455225" cy="338554"/>
          </a:xfrm>
          <a:prstGeom prst="rect">
            <a:avLst/>
          </a:prstGeom>
          <a:noFill/>
        </p:spPr>
        <p:txBody>
          <a:bodyPr wrap="square" rtlCol="0">
            <a:spAutoFit/>
          </a:bodyPr>
          <a:lstStyle/>
          <a:p>
            <a:r>
              <a:rPr lang="en-US" sz="1600" dirty="0" err="1">
                <a:solidFill>
                  <a:srgbClr val="FF0000"/>
                </a:solidFill>
                <a:latin typeface="UTM Avo" panose="02040603050506020204" pitchFamily="18" charset="0"/>
              </a:rPr>
              <a:t>đá</a:t>
            </a:r>
            <a:r>
              <a:rPr lang="en-US" sz="1600" dirty="0">
                <a:solidFill>
                  <a:srgbClr val="FF0000"/>
                </a:solidFill>
                <a:latin typeface="UTM Avo" panose="02040603050506020204" pitchFamily="18" charset="0"/>
              </a:rPr>
              <a:t> </a:t>
            </a:r>
            <a:r>
              <a:rPr lang="en-US" sz="1600" dirty="0" err="1">
                <a:solidFill>
                  <a:srgbClr val="FF0000"/>
                </a:solidFill>
                <a:latin typeface="UTM Avo" panose="02040603050506020204" pitchFamily="18" charset="0"/>
              </a:rPr>
              <a:t>cầu</a:t>
            </a:r>
            <a:r>
              <a:rPr lang="en-US" sz="1600" dirty="0">
                <a:solidFill>
                  <a:srgbClr val="FF0000"/>
                </a:solidFill>
                <a:latin typeface="UTM Avo" panose="02040603050506020204" pitchFamily="18" charset="0"/>
              </a:rPr>
              <a:t>,</a:t>
            </a:r>
            <a:endParaRPr lang="x-none" sz="1600" dirty="0">
              <a:solidFill>
                <a:srgbClr val="FF0000"/>
              </a:solidFill>
              <a:latin typeface="UTM Avo" panose="02040603050506020204" pitchFamily="18" charset="0"/>
            </a:endParaRPr>
          </a:p>
        </p:txBody>
      </p:sp>
      <p:sp>
        <p:nvSpPr>
          <p:cNvPr id="8" name="TextBox 7">
            <a:extLst>
              <a:ext uri="{FF2B5EF4-FFF2-40B4-BE49-F238E27FC236}">
                <a16:creationId xmlns:a16="http://schemas.microsoft.com/office/drawing/2014/main" xmlns="" id="{234BC516-688E-D446-96DB-7C0468EFDAED}"/>
              </a:ext>
            </a:extLst>
          </p:cNvPr>
          <p:cNvSpPr txBox="1"/>
          <p:nvPr/>
        </p:nvSpPr>
        <p:spPr>
          <a:xfrm>
            <a:off x="2851828" y="4351461"/>
            <a:ext cx="1455225" cy="338554"/>
          </a:xfrm>
          <a:prstGeom prst="rect">
            <a:avLst/>
          </a:prstGeom>
          <a:noFill/>
        </p:spPr>
        <p:txBody>
          <a:bodyPr wrap="square" rtlCol="0">
            <a:spAutoFit/>
          </a:bodyPr>
          <a:lstStyle/>
          <a:p>
            <a:r>
              <a:rPr lang="en-US" sz="1600" dirty="0" err="1">
                <a:solidFill>
                  <a:srgbClr val="FF0000"/>
                </a:solidFill>
                <a:latin typeface="UTM Avo" panose="02040603050506020204" pitchFamily="18" charset="0"/>
              </a:rPr>
              <a:t>đuổi</a:t>
            </a:r>
            <a:r>
              <a:rPr lang="en-US" sz="1600" dirty="0">
                <a:solidFill>
                  <a:srgbClr val="FF0000"/>
                </a:solidFill>
                <a:latin typeface="UTM Avo" panose="02040603050506020204" pitchFamily="18" charset="0"/>
              </a:rPr>
              <a:t> </a:t>
            </a:r>
            <a:r>
              <a:rPr lang="en-US" sz="1600" dirty="0" err="1">
                <a:solidFill>
                  <a:srgbClr val="FF0000"/>
                </a:solidFill>
                <a:latin typeface="UTM Avo" panose="02040603050506020204" pitchFamily="18" charset="0"/>
              </a:rPr>
              <a:t>bắt</a:t>
            </a:r>
            <a:r>
              <a:rPr lang="en-US" sz="1600" dirty="0">
                <a:solidFill>
                  <a:srgbClr val="FF0000"/>
                </a:solidFill>
                <a:latin typeface="UTM Avo" panose="02040603050506020204" pitchFamily="18" charset="0"/>
              </a:rPr>
              <a:t>, </a:t>
            </a:r>
            <a:endParaRPr lang="x-none" sz="1600" dirty="0">
              <a:solidFill>
                <a:srgbClr val="FF0000"/>
              </a:solidFill>
              <a:latin typeface="UTM Avo" panose="02040603050506020204" pitchFamily="18" charset="0"/>
            </a:endParaRPr>
          </a:p>
        </p:txBody>
      </p:sp>
      <p:sp>
        <p:nvSpPr>
          <p:cNvPr id="9" name="TextBox 8">
            <a:extLst>
              <a:ext uri="{FF2B5EF4-FFF2-40B4-BE49-F238E27FC236}">
                <a16:creationId xmlns:a16="http://schemas.microsoft.com/office/drawing/2014/main" xmlns="" id="{BE46AD41-5FAC-904D-8DB1-C1492360F61A}"/>
              </a:ext>
            </a:extLst>
          </p:cNvPr>
          <p:cNvSpPr txBox="1"/>
          <p:nvPr/>
        </p:nvSpPr>
        <p:spPr>
          <a:xfrm>
            <a:off x="3825321" y="4351461"/>
            <a:ext cx="1455225" cy="338554"/>
          </a:xfrm>
          <a:prstGeom prst="rect">
            <a:avLst/>
          </a:prstGeom>
          <a:noFill/>
        </p:spPr>
        <p:txBody>
          <a:bodyPr wrap="square" rtlCol="0">
            <a:spAutoFit/>
          </a:bodyPr>
          <a:lstStyle/>
          <a:p>
            <a:r>
              <a:rPr lang="en-US" sz="1600" dirty="0" err="1">
                <a:solidFill>
                  <a:srgbClr val="FF0000"/>
                </a:solidFill>
                <a:latin typeface="UTM Avo" panose="02040603050506020204" pitchFamily="18" charset="0"/>
              </a:rPr>
              <a:t>trốn</a:t>
            </a:r>
            <a:r>
              <a:rPr lang="en-US" sz="1600" dirty="0">
                <a:solidFill>
                  <a:srgbClr val="FF0000"/>
                </a:solidFill>
                <a:latin typeface="UTM Avo" panose="02040603050506020204" pitchFamily="18" charset="0"/>
              </a:rPr>
              <a:t> </a:t>
            </a:r>
            <a:r>
              <a:rPr lang="en-US" sz="1600" dirty="0" err="1">
                <a:solidFill>
                  <a:srgbClr val="FF0000"/>
                </a:solidFill>
                <a:latin typeface="UTM Avo" panose="02040603050506020204" pitchFamily="18" charset="0"/>
              </a:rPr>
              <a:t>tìm</a:t>
            </a:r>
            <a:r>
              <a:rPr lang="en-US" sz="1600" dirty="0">
                <a:solidFill>
                  <a:srgbClr val="FF0000"/>
                </a:solidFill>
                <a:latin typeface="UTM Avo" panose="02040603050506020204" pitchFamily="18" charset="0"/>
              </a:rPr>
              <a:t>,…</a:t>
            </a:r>
            <a:endParaRPr lang="x-none" sz="1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204880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2725" y="553792"/>
            <a:ext cx="5876569" cy="821122"/>
          </a:xfrm>
          <a:prstGeom prst="rect">
            <a:avLst/>
          </a:prstGeom>
          <a:noFill/>
        </p:spPr>
        <p:txBody>
          <a:bodyPr wrap="square" rtlCol="0">
            <a:spAutoFit/>
          </a:bodyPr>
          <a:lstStyle/>
          <a:p>
            <a:pPr>
              <a:lnSpc>
                <a:spcPts val="3000"/>
              </a:lnSpc>
            </a:pPr>
            <a:r>
              <a:rPr lang="en-US" sz="2000" b="1" dirty="0">
                <a:solidFill>
                  <a:schemeClr val="accent4">
                    <a:lumMod val="50000"/>
                  </a:schemeClr>
                </a:solidFill>
                <a:latin typeface="UTM Avo" panose="02040603050506020204" pitchFamily="18" charset="0"/>
              </a:rPr>
              <a:t>2. </a:t>
            </a:r>
            <a:r>
              <a:rPr lang="vi-VN" sz="2000" b="1" dirty="0">
                <a:solidFill>
                  <a:schemeClr val="accent4">
                    <a:lumMod val="50000"/>
                  </a:schemeClr>
                </a:solidFill>
                <a:latin typeface="UTM Avo" panose="02040603050506020204" pitchFamily="18" charset="0"/>
              </a:rPr>
              <a:t>Viết 3 – 4 câu kể về một giờ ra chơi ở trường em.</a:t>
            </a:r>
          </a:p>
        </p:txBody>
      </p:sp>
      <p:grpSp>
        <p:nvGrpSpPr>
          <p:cNvPr id="20" name="Group 19"/>
          <p:cNvGrpSpPr/>
          <p:nvPr/>
        </p:nvGrpSpPr>
        <p:grpSpPr>
          <a:xfrm>
            <a:off x="698659" y="1315790"/>
            <a:ext cx="5538956" cy="3190895"/>
            <a:chOff x="1090253" y="1641595"/>
            <a:chExt cx="4731219" cy="2511698"/>
          </a:xfrm>
        </p:grpSpPr>
        <p:grpSp>
          <p:nvGrpSpPr>
            <p:cNvPr id="16" name="Group 15"/>
            <p:cNvGrpSpPr/>
            <p:nvPr/>
          </p:nvGrpSpPr>
          <p:grpSpPr>
            <a:xfrm>
              <a:off x="1090253" y="1641595"/>
              <a:ext cx="4731219" cy="2511698"/>
              <a:chOff x="1090253" y="1641595"/>
              <a:chExt cx="4731219" cy="2511698"/>
            </a:xfrm>
          </p:grpSpPr>
          <p:sp>
            <p:nvSpPr>
              <p:cNvPr id="15" name="Rectangle 14"/>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1251;p47"/>
              <p:cNvGrpSpPr/>
              <p:nvPr/>
            </p:nvGrpSpPr>
            <p:grpSpPr>
              <a:xfrm>
                <a:off x="1090253" y="1641595"/>
                <a:ext cx="4731219" cy="2511698"/>
                <a:chOff x="4951175" y="946666"/>
                <a:chExt cx="1109954" cy="1443671"/>
              </a:xfrm>
            </p:grpSpPr>
            <p:sp>
              <p:nvSpPr>
                <p:cNvPr id="4"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54;p47"/>
                <p:cNvSpPr/>
                <p:nvPr/>
              </p:nvSpPr>
              <p:spPr>
                <a:xfrm>
                  <a:off x="4951175" y="946666"/>
                  <a:ext cx="1109954"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Rectangle 14"/>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089895" y="1790581"/>
              <a:ext cx="821928" cy="314945"/>
            </a:xfrm>
            <a:prstGeom prst="rect">
              <a:avLst/>
            </a:prstGeom>
            <a:noFill/>
          </p:spPr>
          <p:txBody>
            <a:bodyPr wrap="square" rtlCol="0">
              <a:spAutoFit/>
            </a:bodyPr>
            <a:lstStyle/>
            <a:p>
              <a:r>
                <a:rPr lang="en-US" sz="2000" dirty="0" err="1">
                  <a:latin typeface="UTM Avo" panose="02040603050506020204" pitchFamily="18" charset="0"/>
                </a:rPr>
                <a:t>Gợi</a:t>
              </a:r>
              <a:r>
                <a:rPr lang="en-US" sz="2000" dirty="0">
                  <a:latin typeface="UTM Avo" panose="02040603050506020204" pitchFamily="18" charset="0"/>
                </a:rPr>
                <a:t> ý</a:t>
              </a:r>
            </a:p>
          </p:txBody>
        </p:sp>
      </p:grpSp>
      <p:sp>
        <p:nvSpPr>
          <p:cNvPr id="19" name="TextBox 18"/>
          <p:cNvSpPr txBox="1"/>
          <p:nvPr/>
        </p:nvSpPr>
        <p:spPr>
          <a:xfrm>
            <a:off x="863227" y="2085527"/>
            <a:ext cx="5197731" cy="2349489"/>
          </a:xfrm>
          <a:prstGeom prst="rect">
            <a:avLst/>
          </a:prstGeom>
          <a:noFill/>
        </p:spPr>
        <p:txBody>
          <a:bodyPr wrap="square" rtlCol="0">
            <a:spAutoFit/>
          </a:bodyPr>
          <a:lstStyle/>
          <a:p>
            <a:pPr>
              <a:lnSpc>
                <a:spcPts val="3000"/>
              </a:lnSpc>
            </a:pPr>
            <a:r>
              <a:rPr lang="vi-VN" sz="1800" dirty="0">
                <a:latin typeface="UTM Avo" panose="02040603050506020204" pitchFamily="18" charset="0"/>
              </a:rPr>
              <a:t>- Trong giờ ra chơi, em và các bạn thường chơi ở đâu?</a:t>
            </a:r>
          </a:p>
          <a:p>
            <a:pPr>
              <a:lnSpc>
                <a:spcPts val="3000"/>
              </a:lnSpc>
            </a:pPr>
            <a:r>
              <a:rPr lang="vi-VN" sz="1800" dirty="0">
                <a:latin typeface="UTM Avo" panose="02040603050506020204" pitchFamily="18" charset="0"/>
              </a:rPr>
              <a:t>- Em và các bạn thường chơi trò chơi gì?</a:t>
            </a:r>
          </a:p>
          <a:p>
            <a:pPr>
              <a:lnSpc>
                <a:spcPts val="3000"/>
              </a:lnSpc>
            </a:pPr>
            <a:r>
              <a:rPr lang="vi-VN" sz="1800" dirty="0">
                <a:latin typeface="UTM Avo" panose="02040603050506020204" pitchFamily="18" charset="0"/>
              </a:rPr>
              <a:t>- Em thích hoạt động nào nhất?</a:t>
            </a:r>
          </a:p>
          <a:p>
            <a:pPr>
              <a:lnSpc>
                <a:spcPts val="3000"/>
              </a:lnSpc>
            </a:pPr>
            <a:r>
              <a:rPr lang="vi-VN" sz="1800" dirty="0">
                <a:latin typeface="UTM Avo" panose="02040603050506020204" pitchFamily="18" charset="0"/>
              </a:rPr>
              <a:t>- Em cảm thấy thế nào sau mỗi giờ ra chơi?</a:t>
            </a:r>
          </a:p>
          <a:p>
            <a:pPr>
              <a:lnSpc>
                <a:spcPts val="3000"/>
              </a:lnSpc>
            </a:pPr>
            <a:endParaRPr lang="en-US" sz="1800" dirty="0">
              <a:latin typeface="UTM Avo" panose="02040603050506020204" pitchFamily="18" charset="0"/>
            </a:endParaRPr>
          </a:p>
        </p:txBody>
      </p:sp>
      <p:grpSp>
        <p:nvGrpSpPr>
          <p:cNvPr id="22" name="Google Shape;1029;p42"/>
          <p:cNvGrpSpPr/>
          <p:nvPr/>
        </p:nvGrpSpPr>
        <p:grpSpPr>
          <a:xfrm rot="20594821">
            <a:off x="5374665" y="3937615"/>
            <a:ext cx="1175015" cy="898360"/>
            <a:chOff x="7570574" y="3912596"/>
            <a:chExt cx="1175015" cy="898360"/>
          </a:xfrm>
        </p:grpSpPr>
        <p:grpSp>
          <p:nvGrpSpPr>
            <p:cNvPr id="23" name="Google Shape;1030;p42"/>
            <p:cNvGrpSpPr/>
            <p:nvPr/>
          </p:nvGrpSpPr>
          <p:grpSpPr>
            <a:xfrm>
              <a:off x="8115957" y="3912596"/>
              <a:ext cx="629632" cy="591794"/>
              <a:chOff x="6528424" y="1260656"/>
              <a:chExt cx="1975626" cy="1856900"/>
            </a:xfrm>
          </p:grpSpPr>
          <p:sp>
            <p:nvSpPr>
              <p:cNvPr id="28" name="Google Shape;1031;p42"/>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32;p42"/>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33;p42"/>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34;p42"/>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35;p42"/>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36;p42"/>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37;p42"/>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38;p42"/>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39;p42"/>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40;p42"/>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41;p42"/>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42;p42"/>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43;p42"/>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44;p42"/>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45;p42"/>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46;p42"/>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47;p42"/>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48;p42"/>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49;p42"/>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50;p42"/>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51;p42"/>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1052;p42"/>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5778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93AD1E2-BAA4-614B-8AA8-95EF8A805123}"/>
              </a:ext>
            </a:extLst>
          </p:cNvPr>
          <p:cNvSpPr txBox="1"/>
          <p:nvPr/>
        </p:nvSpPr>
        <p:spPr>
          <a:xfrm>
            <a:off x="629432" y="2095226"/>
            <a:ext cx="5525166" cy="323165"/>
          </a:xfrm>
          <a:prstGeom prst="rect">
            <a:avLst/>
          </a:prstGeom>
          <a:noFill/>
        </p:spPr>
        <p:txBody>
          <a:bodyPr wrap="square" rtlCol="0">
            <a:spAutoFit/>
          </a:bodyPr>
          <a:lstStyle/>
          <a:p>
            <a:pPr algn="just">
              <a:spcBef>
                <a:spcPts val="100"/>
              </a:spcBef>
              <a:spcAft>
                <a:spcPts val="100"/>
              </a:spcAft>
            </a:pPr>
            <a:r>
              <a:rPr lang="vi-VN" sz="1500" b="1" dirty="0">
                <a:solidFill>
                  <a:srgbClr val="17479D"/>
                </a:solidFill>
                <a:latin typeface="UTM Avo" panose="02040603050506020204" pitchFamily="18" charset="0"/>
              </a:rPr>
              <a:t>2. </a:t>
            </a:r>
            <a:r>
              <a:rPr lang="vi-VN" sz="1500" dirty="0">
                <a:latin typeface="UTM Avo" panose="02040603050506020204" pitchFamily="18" charset="0"/>
              </a:rPr>
              <a:t>Nói với bạn về hoạt động em yêu thích </a:t>
            </a:r>
          </a:p>
        </p:txBody>
      </p:sp>
      <p:sp>
        <p:nvSpPr>
          <p:cNvPr id="14" name="TextBox 13">
            <a:extLst>
              <a:ext uri="{FF2B5EF4-FFF2-40B4-BE49-F238E27FC236}">
                <a16:creationId xmlns:a16="http://schemas.microsoft.com/office/drawing/2014/main" xmlns="" id="{2973DBAD-5BB2-7047-92C6-0362FF3C5BC3}"/>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xmlns="" id="{9A5FBF8A-C683-DC4F-8D52-7E14A6824B00}"/>
              </a:ext>
            </a:extLst>
          </p:cNvPr>
          <p:cNvSpPr txBox="1"/>
          <p:nvPr/>
        </p:nvSpPr>
        <p:spPr>
          <a:xfrm>
            <a:off x="596050" y="1707191"/>
            <a:ext cx="5823411" cy="323165"/>
          </a:xfrm>
          <a:prstGeom prst="rect">
            <a:avLst/>
          </a:prstGeom>
          <a:noFill/>
        </p:spPr>
        <p:txBody>
          <a:bodyPr wrap="square" rtlCol="0">
            <a:spAutoFit/>
          </a:bodyPr>
          <a:lstStyle/>
          <a:p>
            <a:pPr algn="just">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Tìm đọc các bài viết về hoạt động cuả học sinh ở trường.</a:t>
            </a:r>
          </a:p>
        </p:txBody>
      </p:sp>
      <p:pic>
        <p:nvPicPr>
          <p:cNvPr id="7" name="Picture 6">
            <a:extLst>
              <a:ext uri="{FF2B5EF4-FFF2-40B4-BE49-F238E27FC236}">
                <a16:creationId xmlns:a16="http://schemas.microsoft.com/office/drawing/2014/main" xmlns="" id="{14310F24-3F39-744C-96C8-D869EEF015AF}"/>
              </a:ext>
            </a:extLst>
          </p:cNvPr>
          <p:cNvPicPr>
            <a:picLocks noChangeAspect="1"/>
          </p:cNvPicPr>
          <p:nvPr/>
        </p:nvPicPr>
        <p:blipFill rotWithShape="1">
          <a:blip r:embed="rId2"/>
          <a:srcRect l="11939" t="2903" r="24457" b="3018"/>
          <a:stretch/>
        </p:blipFill>
        <p:spPr>
          <a:xfrm>
            <a:off x="356080" y="345231"/>
            <a:ext cx="1293654" cy="1263551"/>
          </a:xfrm>
          <a:prstGeom prst="ellipse">
            <a:avLst/>
          </a:prstGeom>
        </p:spPr>
      </p:pic>
      <p:grpSp>
        <p:nvGrpSpPr>
          <p:cNvPr id="9" name="Group 8">
            <a:extLst>
              <a:ext uri="{FF2B5EF4-FFF2-40B4-BE49-F238E27FC236}">
                <a16:creationId xmlns:a16="http://schemas.microsoft.com/office/drawing/2014/main" xmlns="" id="{E4DC0ED2-02C2-5E4B-BDB7-CD493BC188E3}"/>
              </a:ext>
            </a:extLst>
          </p:cNvPr>
          <p:cNvGrpSpPr/>
          <p:nvPr/>
        </p:nvGrpSpPr>
        <p:grpSpPr>
          <a:xfrm>
            <a:off x="356080" y="2561834"/>
            <a:ext cx="6145840" cy="2143125"/>
            <a:chOff x="356080" y="2561834"/>
            <a:chExt cx="6145840" cy="2143125"/>
          </a:xfrm>
        </p:grpSpPr>
        <p:pic>
          <p:nvPicPr>
            <p:cNvPr id="3" name="Picture 2">
              <a:extLst>
                <a:ext uri="{FF2B5EF4-FFF2-40B4-BE49-F238E27FC236}">
                  <a16:creationId xmlns:a16="http://schemas.microsoft.com/office/drawing/2014/main" xmlns="" id="{FDD78292-D6D6-9244-82C4-3BBF645C9730}"/>
                </a:ext>
              </a:extLst>
            </p:cNvPr>
            <p:cNvPicPr>
              <a:picLocks noChangeAspect="1"/>
            </p:cNvPicPr>
            <p:nvPr/>
          </p:nvPicPr>
          <p:blipFill>
            <a:blip r:embed="rId3"/>
            <a:stretch>
              <a:fillRect/>
            </a:stretch>
          </p:blipFill>
          <p:spPr>
            <a:xfrm>
              <a:off x="356080" y="2561834"/>
              <a:ext cx="6145840" cy="2143125"/>
            </a:xfrm>
            <a:prstGeom prst="roundRect">
              <a:avLst>
                <a:gd name="adj" fmla="val 30164"/>
              </a:avLst>
            </a:prstGeom>
          </p:spPr>
        </p:pic>
        <p:sp>
          <p:nvSpPr>
            <p:cNvPr id="4" name="Oval Callout 3">
              <a:extLst>
                <a:ext uri="{FF2B5EF4-FFF2-40B4-BE49-F238E27FC236}">
                  <a16:creationId xmlns:a16="http://schemas.microsoft.com/office/drawing/2014/main" xmlns="" id="{D522655F-9D2D-BA41-9624-03A6051E0262}"/>
                </a:ext>
              </a:extLst>
            </p:cNvPr>
            <p:cNvSpPr/>
            <p:nvPr/>
          </p:nvSpPr>
          <p:spPr>
            <a:xfrm>
              <a:off x="356080" y="2561834"/>
              <a:ext cx="3329512" cy="1972844"/>
            </a:xfrm>
            <a:prstGeom prst="wedgeEllipseCallout">
              <a:avLst>
                <a:gd name="adj1" fmla="val 55223"/>
                <a:gd name="adj2" fmla="val -11996"/>
              </a:avLst>
            </a:prstGeom>
            <a:solidFill>
              <a:schemeClr val="accent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xmlns="" id="{735C4E1F-34F6-0349-BB61-A6982002C947}"/>
                </a:ext>
              </a:extLst>
            </p:cNvPr>
            <p:cNvSpPr/>
            <p:nvPr/>
          </p:nvSpPr>
          <p:spPr>
            <a:xfrm>
              <a:off x="666417" y="2913940"/>
              <a:ext cx="2580299" cy="307777"/>
            </a:xfrm>
            <a:prstGeom prst="rect">
              <a:avLst/>
            </a:prstGeom>
          </p:spPr>
          <p:txBody>
            <a:bodyPr wrap="square">
              <a:spAutoFit/>
            </a:bodyPr>
            <a:lstStyle/>
            <a:p>
              <a:pPr algn="just">
                <a:spcBef>
                  <a:spcPts val="100"/>
                </a:spcBef>
                <a:spcAft>
                  <a:spcPts val="100"/>
                </a:spcAft>
              </a:pPr>
              <a:r>
                <a:rPr lang="vi-VN" dirty="0">
                  <a:latin typeface="UTM Avo" panose="02040603050506020204" pitchFamily="18" charset="0"/>
                </a:rPr>
                <a:t>- Tên của hoạt động là gì?</a:t>
              </a:r>
            </a:p>
          </p:txBody>
        </p:sp>
        <p:sp>
          <p:nvSpPr>
            <p:cNvPr id="12" name="Rectangle 11">
              <a:extLst>
                <a:ext uri="{FF2B5EF4-FFF2-40B4-BE49-F238E27FC236}">
                  <a16:creationId xmlns:a16="http://schemas.microsoft.com/office/drawing/2014/main" xmlns="" id="{1068A3B2-FAB3-4C4B-8387-637BCD9AD630}"/>
                </a:ext>
              </a:extLst>
            </p:cNvPr>
            <p:cNvSpPr/>
            <p:nvPr/>
          </p:nvSpPr>
          <p:spPr>
            <a:xfrm>
              <a:off x="666417" y="3159388"/>
              <a:ext cx="2861939" cy="523220"/>
            </a:xfrm>
            <a:prstGeom prst="rect">
              <a:avLst/>
            </a:prstGeom>
          </p:spPr>
          <p:txBody>
            <a:bodyPr wrap="square">
              <a:spAutoFit/>
            </a:bodyPr>
            <a:lstStyle/>
            <a:p>
              <a:pPr algn="just">
                <a:spcBef>
                  <a:spcPts val="100"/>
                </a:spcBef>
                <a:spcAft>
                  <a:spcPts val="100"/>
                </a:spcAft>
              </a:pPr>
              <a:r>
                <a:rPr lang="vi-VN" dirty="0">
                  <a:latin typeface="UTM Avo" panose="02040603050506020204" pitchFamily="18" charset="0"/>
                </a:rPr>
                <a:t>- Những ai đã tham gia hoạt động đó?</a:t>
              </a:r>
            </a:p>
          </p:txBody>
        </p:sp>
        <p:sp>
          <p:nvSpPr>
            <p:cNvPr id="13" name="Rectangle 12">
              <a:extLst>
                <a:ext uri="{FF2B5EF4-FFF2-40B4-BE49-F238E27FC236}">
                  <a16:creationId xmlns:a16="http://schemas.microsoft.com/office/drawing/2014/main" xmlns="" id="{5875D3E1-95B5-FA41-AB0C-FD3A24B48E5A}"/>
                </a:ext>
              </a:extLst>
            </p:cNvPr>
            <p:cNvSpPr/>
            <p:nvPr/>
          </p:nvSpPr>
          <p:spPr>
            <a:xfrm>
              <a:off x="666417" y="3668737"/>
              <a:ext cx="2861938" cy="523220"/>
            </a:xfrm>
            <a:prstGeom prst="rect">
              <a:avLst/>
            </a:prstGeom>
          </p:spPr>
          <p:txBody>
            <a:bodyPr wrap="square">
              <a:spAutoFit/>
            </a:bodyPr>
            <a:lstStyle/>
            <a:p>
              <a:pPr algn="just">
                <a:spcBef>
                  <a:spcPts val="100"/>
                </a:spcBef>
                <a:spcAft>
                  <a:spcPts val="100"/>
                </a:spcAft>
              </a:pPr>
              <a:r>
                <a:rPr lang="vi-VN" dirty="0">
                  <a:latin typeface="UTM Avo" panose="02040603050506020204" pitchFamily="18" charset="0"/>
                </a:rPr>
                <a:t>- Điều bạn thích nhất ở hoạt động đó là gì?</a:t>
              </a:r>
            </a:p>
          </p:txBody>
        </p:sp>
      </p:grpSp>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xmlns=""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xmlns=""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xmlns=""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xmlns=""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2FE20742-3AEA-364E-A407-D66C29478C71}"/>
              </a:ext>
            </a:extLst>
          </p:cNvPr>
          <p:cNvGrpSpPr/>
          <p:nvPr/>
        </p:nvGrpSpPr>
        <p:grpSpPr>
          <a:xfrm>
            <a:off x="297937" y="670417"/>
            <a:ext cx="1632310" cy="623630"/>
            <a:chOff x="306615" y="629196"/>
            <a:chExt cx="1632310" cy="623630"/>
          </a:xfrm>
        </p:grpSpPr>
        <p:sp>
          <p:nvSpPr>
            <p:cNvPr id="16" name="TextBox 15">
              <a:extLst>
                <a:ext uri="{FF2B5EF4-FFF2-40B4-BE49-F238E27FC236}">
                  <a16:creationId xmlns:a16="http://schemas.microsoft.com/office/drawing/2014/main" xmlns="" id="{7A1A8491-CF5E-C444-8151-D697323EF242}"/>
                </a:ext>
              </a:extLst>
            </p:cNvPr>
            <p:cNvSpPr txBox="1"/>
            <p:nvPr/>
          </p:nvSpPr>
          <p:spPr>
            <a:xfrm>
              <a:off x="325278" y="629196"/>
              <a:ext cx="1613647" cy="584775"/>
            </a:xfrm>
            <a:prstGeom prst="rect">
              <a:avLst/>
            </a:prstGeom>
            <a:noFill/>
          </p:spPr>
          <p:txBody>
            <a:bodyPr wrap="square" rtlCol="0">
              <a:spAutoFit/>
            </a:bodyPr>
            <a:lstStyle/>
            <a:p>
              <a:r>
                <a:rPr lang="en-US" sz="3200" dirty="0">
                  <a:solidFill>
                    <a:schemeClr val="accent1">
                      <a:lumMod val="50000"/>
                    </a:schemeClr>
                  </a:solidFill>
                  <a:latin typeface="UTM Cookies" panose="02040603050506020204" pitchFamily="18" charset="0"/>
                </a:rPr>
                <a:t>BÀI 20</a:t>
              </a:r>
            </a:p>
          </p:txBody>
        </p:sp>
        <p:sp>
          <p:nvSpPr>
            <p:cNvPr id="17" name="TextBox 16">
              <a:extLst>
                <a:ext uri="{FF2B5EF4-FFF2-40B4-BE49-F238E27FC236}">
                  <a16:creationId xmlns:a16="http://schemas.microsoft.com/office/drawing/2014/main" xmlns="" id="{48C3558A-9B71-0D41-9999-EDEB505CA418}"/>
                </a:ext>
              </a:extLst>
            </p:cNvPr>
            <p:cNvSpPr txBox="1"/>
            <p:nvPr/>
          </p:nvSpPr>
          <p:spPr>
            <a:xfrm>
              <a:off x="306615" y="668051"/>
              <a:ext cx="1613647" cy="584775"/>
            </a:xfrm>
            <a:prstGeom prst="rect">
              <a:avLst/>
            </a:prstGeom>
            <a:noFill/>
          </p:spPr>
          <p:txBody>
            <a:bodyPr wrap="square" rtlCol="0">
              <a:spAutoFit/>
            </a:bodyPr>
            <a:lstStyle/>
            <a:p>
              <a:r>
                <a:rPr lang="en-US" sz="3200" dirty="0">
                  <a:solidFill>
                    <a:schemeClr val="accent1"/>
                  </a:solidFill>
                  <a:latin typeface="UTM Cookies" panose="02040603050506020204" pitchFamily="18" charset="0"/>
                </a:rPr>
                <a:t>BÀI 20</a:t>
              </a:r>
            </a:p>
          </p:txBody>
        </p:sp>
      </p:grpSp>
      <p:sp>
        <p:nvSpPr>
          <p:cNvPr id="18" name="TextBox 17">
            <a:extLst>
              <a:ext uri="{FF2B5EF4-FFF2-40B4-BE49-F238E27FC236}">
                <a16:creationId xmlns:a16="http://schemas.microsoft.com/office/drawing/2014/main" xmlns="" id="{BB1BC2FD-C34F-A943-ACE2-0334291A27F4}"/>
              </a:ext>
            </a:extLst>
          </p:cNvPr>
          <p:cNvSpPr txBox="1"/>
          <p:nvPr/>
        </p:nvSpPr>
        <p:spPr>
          <a:xfrm>
            <a:off x="1400499" y="455898"/>
            <a:ext cx="518069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NHÍM NÂU KẾT BẠN</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33484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xmlns=""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xmlns="" id="{83C8FAFC-C1D0-49BB-A45E-D744951A028F}"/>
              </a:ext>
            </a:extLst>
          </p:cNvPr>
          <p:cNvSpPr txBox="1"/>
          <p:nvPr/>
        </p:nvSpPr>
        <p:spPr>
          <a:xfrm>
            <a:off x="746086" y="309728"/>
            <a:ext cx="5365827"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Nhím nâu kết bạn</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xmlns="" id="{7BF6BCDF-9F5D-43EF-8D2F-74DA0EBB0C5C}"/>
              </a:ext>
            </a:extLst>
          </p:cNvPr>
          <p:cNvSpPr txBox="1"/>
          <p:nvPr/>
        </p:nvSpPr>
        <p:spPr>
          <a:xfrm>
            <a:off x="184730" y="786002"/>
            <a:ext cx="6456219" cy="4250972"/>
          </a:xfrm>
          <a:prstGeom prst="rect">
            <a:avLst/>
          </a:prstGeom>
          <a:noFill/>
        </p:spPr>
        <p:txBody>
          <a:bodyPr wrap="square" rtlCol="0">
            <a:spAutoFit/>
          </a:bodyPr>
          <a:lstStyle/>
          <a:p>
            <a:pPr marL="44450" lvl="0" algn="just">
              <a:lnSpc>
                <a:spcPct val="150000"/>
              </a:lnSpc>
              <a:defRPr/>
            </a:pPr>
            <a:r>
              <a:rPr kumimoji="0" lang="vi-VN" sz="13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lang="vi-VN" sz="1300" dirty="0">
                <a:latin typeface="UTM Avo" panose="02040603050506020204" pitchFamily="18"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lvl="0" algn="just">
              <a:lnSpc>
                <a:spcPct val="150000"/>
              </a:lnSpc>
              <a:defRPr/>
            </a:pPr>
            <a:r>
              <a:rPr lang="vi-VN" sz="1300" dirty="0">
                <a:latin typeface="UTM Avo" panose="02040603050506020204" pitchFamily="18"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lvl="0" algn="just">
              <a:lnSpc>
                <a:spcPct val="150000"/>
              </a:lnSpc>
              <a:defRPr/>
            </a:pPr>
            <a:r>
              <a:rPr lang="vi-VN" sz="1300" dirty="0">
                <a:latin typeface="UTM Avo" panose="02040603050506020204" pitchFamily="18"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3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 Theo Minh Anh)</a:t>
            </a:r>
          </a:p>
        </p:txBody>
      </p:sp>
      <p:pic>
        <p:nvPicPr>
          <p:cNvPr id="8" name="Picture 7">
            <a:extLst>
              <a:ext uri="{FF2B5EF4-FFF2-40B4-BE49-F238E27FC236}">
                <a16:creationId xmlns:a16="http://schemas.microsoft.com/office/drawing/2014/main" xmlns="" id="{36BD7BCD-94CA-D343-AEAC-E9536830F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742" y="836336"/>
            <a:ext cx="304770" cy="288000"/>
          </a:xfrm>
          <a:prstGeom prst="rect">
            <a:avLst/>
          </a:prstGeom>
        </p:spPr>
      </p:pic>
      <p:pic>
        <p:nvPicPr>
          <p:cNvPr id="9" name="Picture 8">
            <a:extLst>
              <a:ext uri="{FF2B5EF4-FFF2-40B4-BE49-F238E27FC236}">
                <a16:creationId xmlns:a16="http://schemas.microsoft.com/office/drawing/2014/main" xmlns="" id="{8C029C62-412F-CD48-8690-F39AAE9A3BAC}"/>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8127" y="2026378"/>
            <a:ext cx="288000" cy="288000"/>
          </a:xfrm>
          <a:prstGeom prst="rect">
            <a:avLst/>
          </a:prstGeom>
        </p:spPr>
      </p:pic>
      <p:pic>
        <p:nvPicPr>
          <p:cNvPr id="10" name="Picture 9">
            <a:extLst>
              <a:ext uri="{FF2B5EF4-FFF2-40B4-BE49-F238E27FC236}">
                <a16:creationId xmlns:a16="http://schemas.microsoft.com/office/drawing/2014/main" xmlns="" id="{47842D01-2E06-8946-A357-A62E51EBF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086" y="3531676"/>
            <a:ext cx="288000" cy="288000"/>
          </a:xfrm>
          <a:prstGeom prst="rect">
            <a:avLst/>
          </a:prstGeom>
        </p:spPr>
      </p:pic>
    </p:spTree>
    <p:extLst>
      <p:ext uri="{BB962C8B-B14F-4D97-AF65-F5344CB8AC3E}">
        <p14:creationId xmlns:p14="http://schemas.microsoft.com/office/powerpoint/2010/main" val="88136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xmlns=""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xmlns="" id="{83C8FAFC-C1D0-49BB-A45E-D744951A028F}"/>
              </a:ext>
            </a:extLst>
          </p:cNvPr>
          <p:cNvSpPr txBox="1"/>
          <p:nvPr/>
        </p:nvSpPr>
        <p:spPr>
          <a:xfrm>
            <a:off x="746086" y="309728"/>
            <a:ext cx="5365827"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Nhím nâu kết bạn</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xmlns="" id="{7BF6BCDF-9F5D-43EF-8D2F-74DA0EBB0C5C}"/>
              </a:ext>
            </a:extLst>
          </p:cNvPr>
          <p:cNvSpPr txBox="1"/>
          <p:nvPr/>
        </p:nvSpPr>
        <p:spPr>
          <a:xfrm>
            <a:off x="184730" y="786002"/>
            <a:ext cx="6456219" cy="4250972"/>
          </a:xfrm>
          <a:prstGeom prst="rect">
            <a:avLst/>
          </a:prstGeom>
          <a:noFill/>
        </p:spPr>
        <p:txBody>
          <a:bodyPr wrap="square" rtlCol="0">
            <a:spAutoFit/>
          </a:bodyPr>
          <a:lstStyle/>
          <a:p>
            <a:pPr marL="44450" lvl="0" algn="just">
              <a:lnSpc>
                <a:spcPct val="150000"/>
              </a:lnSpc>
              <a:defRPr/>
            </a:pPr>
            <a:r>
              <a:rPr kumimoji="0" lang="vi-VN" sz="13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lang="vi-VN" sz="1300" dirty="0">
                <a:latin typeface="UTM Avo" panose="02040603050506020204" pitchFamily="18" charset="0"/>
              </a:rPr>
              <a:t> Trong khu rừng nọ, có chú nhím nâu hiền lành, </a:t>
            </a:r>
            <a:r>
              <a:rPr lang="vi-VN" sz="1300" b="1" dirty="0">
                <a:solidFill>
                  <a:srgbClr val="FF0000"/>
                </a:solidFill>
                <a:latin typeface="UTM Avo" panose="02040603050506020204" pitchFamily="18" charset="0"/>
              </a:rPr>
              <a:t>nhút nhát</a:t>
            </a:r>
            <a:r>
              <a:rPr lang="vi-VN" sz="1300" dirty="0">
                <a:latin typeface="UTM Avo" panose="02040603050506020204" pitchFamily="18" charset="0"/>
              </a:rPr>
              <a:t>. Một buổi sáng, chú đang kiếm quả cây thì thấy nhím trắng chạy tới. Nhím trắng vồn vã: “Chào bạn! Rất vui được gặp bạn!”. Nhím nâu </a:t>
            </a:r>
            <a:r>
              <a:rPr lang="vi-VN" sz="1300" b="1" dirty="0">
                <a:solidFill>
                  <a:srgbClr val="FF0000"/>
                </a:solidFill>
                <a:latin typeface="UTM Avo" panose="02040603050506020204" pitchFamily="18" charset="0"/>
              </a:rPr>
              <a:t>lúng túng</a:t>
            </a:r>
            <a:r>
              <a:rPr lang="vi-VN" sz="1300" dirty="0">
                <a:latin typeface="UTM Avo" panose="02040603050506020204" pitchFamily="18" charset="0"/>
              </a:rPr>
              <a:t>, nói </a:t>
            </a:r>
            <a:r>
              <a:rPr lang="vi-VN" sz="1300" b="1" dirty="0">
                <a:solidFill>
                  <a:srgbClr val="FF0000"/>
                </a:solidFill>
                <a:latin typeface="UTM Avo" panose="02040603050506020204" pitchFamily="18" charset="0"/>
              </a:rPr>
              <a:t>lí nhí</a:t>
            </a:r>
            <a:r>
              <a:rPr lang="vi-VN" sz="1300" dirty="0">
                <a:latin typeface="UTM Avo" panose="02040603050506020204" pitchFamily="18" charset="0"/>
              </a:rPr>
              <a:t>: “Chào bạn!”, rồi nấp vào bụi cây. Chú cuộn tròn người lại mà vẫn sợ hãi.</a:t>
            </a:r>
          </a:p>
          <a:p>
            <a:pPr marL="44450" lvl="0" algn="just">
              <a:lnSpc>
                <a:spcPct val="150000"/>
              </a:lnSpc>
              <a:defRPr/>
            </a:pPr>
            <a:r>
              <a:rPr lang="vi-VN" sz="1300" dirty="0">
                <a:latin typeface="UTM Avo" panose="02040603050506020204" pitchFamily="18" charset="0"/>
              </a:rPr>
              <a:t>          Mùa đông đến, nhím nâu đi tìm nơi </a:t>
            </a:r>
            <a:r>
              <a:rPr lang="vi-VN" sz="1300" b="1" dirty="0">
                <a:solidFill>
                  <a:srgbClr val="FF0000"/>
                </a:solidFill>
                <a:latin typeface="UTM Avo" panose="02040603050506020204" pitchFamily="18" charset="0"/>
              </a:rPr>
              <a:t>trú ngụ</a:t>
            </a:r>
            <a:r>
              <a:rPr lang="vi-VN" sz="1300" dirty="0">
                <a:latin typeface="UTM Avo" panose="02040603050506020204" pitchFamily="18" charset="0"/>
              </a:rPr>
              <a:t>.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lvl="0" algn="just">
              <a:lnSpc>
                <a:spcPct val="150000"/>
              </a:lnSpc>
              <a:defRPr/>
            </a:pPr>
            <a:r>
              <a:rPr lang="vi-VN" sz="1300" dirty="0">
                <a:latin typeface="UTM Avo" panose="02040603050506020204" pitchFamily="18" charset="0"/>
              </a:rPr>
              <a:t>          “Nhím trắng tốt bụng quá. Bạn ấy nói đúng, không có bạn bè thì thật buồn.”. Nghĩ thế, nhím nâu mạnh dạn hẳn lên. Chú nhận lời kết bạn với nhím trắng. Cả hai cùng thu dọn, </a:t>
            </a:r>
            <a:r>
              <a:rPr lang="vi-VN" sz="1300" b="1" dirty="0">
                <a:solidFill>
                  <a:srgbClr val="FF0000"/>
                </a:solidFill>
                <a:latin typeface="UTM Avo" panose="02040603050506020204" pitchFamily="18" charset="0"/>
              </a:rPr>
              <a:t>trang trí </a:t>
            </a:r>
            <a:r>
              <a:rPr lang="vi-VN" sz="1300" dirty="0">
                <a:latin typeface="UTM Avo" panose="02040603050506020204" pitchFamily="18" charset="0"/>
              </a:rPr>
              <a:t>chỗ ở cho đẹp. Chúng trải qua những ngày vui vẻ, ấm áp vì không phải song một mình giữa mùa đông lạnh giá.</a:t>
            </a:r>
          </a:p>
          <a:p>
            <a:pPr marL="26670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3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 Theo Minh Anh)</a:t>
            </a:r>
          </a:p>
        </p:txBody>
      </p:sp>
    </p:spTree>
    <p:extLst>
      <p:ext uri="{BB962C8B-B14F-4D97-AF65-F5344CB8AC3E}">
        <p14:creationId xmlns:p14="http://schemas.microsoft.com/office/powerpoint/2010/main" val="382888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xmlns=""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6" name="TextBox 5">
            <a:extLst>
              <a:ext uri="{FF2B5EF4-FFF2-40B4-BE49-F238E27FC236}">
                <a16:creationId xmlns:a16="http://schemas.microsoft.com/office/drawing/2014/main" xmlns="" id="{83C8FAFC-C1D0-49BB-A45E-D744951A028F}"/>
              </a:ext>
            </a:extLst>
          </p:cNvPr>
          <p:cNvSpPr txBox="1"/>
          <p:nvPr/>
        </p:nvSpPr>
        <p:spPr>
          <a:xfrm>
            <a:off x="765271" y="857090"/>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Từ ngữ</a:t>
            </a:r>
            <a:endParaRPr lang="en-US" sz="2400" b="1"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xmlns="" id="{2A05FE84-F3FF-423B-ADA4-6F77209D652D}"/>
              </a:ext>
            </a:extLst>
          </p:cNvPr>
          <p:cNvSpPr/>
          <p:nvPr/>
        </p:nvSpPr>
        <p:spPr>
          <a:xfrm>
            <a:off x="765270" y="1360491"/>
            <a:ext cx="5595465"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vồn vã</a:t>
            </a:r>
            <a:endParaRPr lang="vi-VN" sz="2400" b="1" dirty="0"/>
          </a:p>
        </p:txBody>
      </p:sp>
      <p:sp>
        <p:nvSpPr>
          <p:cNvPr id="8" name="Oval 7">
            <a:extLst>
              <a:ext uri="{FF2B5EF4-FFF2-40B4-BE49-F238E27FC236}">
                <a16:creationId xmlns:a16="http://schemas.microsoft.com/office/drawing/2014/main" xmlns="" id="{2C8AD751-7B5F-4219-A003-AE328012CD5C}"/>
              </a:ext>
            </a:extLst>
          </p:cNvPr>
          <p:cNvSpPr/>
          <p:nvPr/>
        </p:nvSpPr>
        <p:spPr>
          <a:xfrm>
            <a:off x="540686" y="155743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xmlns="" id="{3BCDD889-B037-48BC-924C-9A4CE9368C89}"/>
              </a:ext>
            </a:extLst>
          </p:cNvPr>
          <p:cNvSpPr txBox="1"/>
          <p:nvPr/>
        </p:nvSpPr>
        <p:spPr>
          <a:xfrm>
            <a:off x="1969462" y="1385105"/>
            <a:ext cx="4572957" cy="567848"/>
          </a:xfrm>
          <a:prstGeom prst="rect">
            <a:avLst/>
          </a:prstGeom>
          <a:noFill/>
        </p:spPr>
        <p:txBody>
          <a:bodyPr wrap="square" rtlCol="0">
            <a:spAutoFit/>
          </a:bodyPr>
          <a:lstStyle/>
          <a:p>
            <a:pPr>
              <a:lnSpc>
                <a:spcPct val="150000"/>
              </a:lnSpc>
            </a:pPr>
            <a:r>
              <a:rPr lang="vi-VN" sz="2400" dirty="0">
                <a:solidFill>
                  <a:schemeClr val="accent6">
                    <a:lumMod val="50000"/>
                  </a:schemeClr>
                </a:solidFill>
                <a:latin typeface="UTM Avo" panose="02040603050506020204" pitchFamily="18" charset="0"/>
              </a:rPr>
              <a:t>: niềm nở, nhiệt tình khi trò</a:t>
            </a:r>
            <a:endParaRPr lang="en-US" sz="2400" dirty="0">
              <a:solidFill>
                <a:schemeClr val="accent6">
                  <a:lumMod val="50000"/>
                </a:schemeClr>
              </a:solidFill>
              <a:latin typeface="UTM Avo" panose="02040603050506020204" pitchFamily="18" charset="0"/>
            </a:endParaRPr>
          </a:p>
        </p:txBody>
      </p:sp>
      <p:sp>
        <p:nvSpPr>
          <p:cNvPr id="10" name="Rectangle 9">
            <a:extLst>
              <a:ext uri="{FF2B5EF4-FFF2-40B4-BE49-F238E27FC236}">
                <a16:creationId xmlns:a16="http://schemas.microsoft.com/office/drawing/2014/main" xmlns="" id="{751247C1-6F34-FC4D-B310-4530610AC21F}"/>
              </a:ext>
            </a:extLst>
          </p:cNvPr>
          <p:cNvSpPr/>
          <p:nvPr/>
        </p:nvSpPr>
        <p:spPr>
          <a:xfrm>
            <a:off x="1969462" y="2730968"/>
            <a:ext cx="4583306" cy="461665"/>
          </a:xfrm>
          <a:prstGeom prst="rect">
            <a:avLst/>
          </a:prstGeom>
        </p:spPr>
        <p:txBody>
          <a:bodyPr wrap="none">
            <a:spAutoFit/>
          </a:bodyPr>
          <a:lstStyle/>
          <a:p>
            <a:r>
              <a:rPr lang="vi-VN" sz="2400" dirty="0">
                <a:solidFill>
                  <a:schemeClr val="accent6">
                    <a:lumMod val="50000"/>
                  </a:schemeClr>
                </a:solidFill>
                <a:latin typeface="UTM Avo" panose="02040603050506020204" pitchFamily="18" charset="0"/>
              </a:rPr>
              <a:t>: sinh sống tạm ở một nơi nào</a:t>
            </a:r>
            <a:endParaRPr lang="x-none" sz="1800" dirty="0"/>
          </a:p>
        </p:txBody>
      </p:sp>
      <p:sp>
        <p:nvSpPr>
          <p:cNvPr id="12" name="Rectangle 11">
            <a:extLst>
              <a:ext uri="{FF2B5EF4-FFF2-40B4-BE49-F238E27FC236}">
                <a16:creationId xmlns:a16="http://schemas.microsoft.com/office/drawing/2014/main" xmlns="" id="{EF00572A-79BD-EC42-8362-0265447F1B81}"/>
              </a:ext>
            </a:extLst>
          </p:cNvPr>
          <p:cNvSpPr/>
          <p:nvPr/>
        </p:nvSpPr>
        <p:spPr>
          <a:xfrm>
            <a:off x="765270" y="2616641"/>
            <a:ext cx="5595465"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trú ngụ </a:t>
            </a:r>
            <a:endParaRPr lang="vi-VN" sz="2400" b="1" dirty="0"/>
          </a:p>
        </p:txBody>
      </p:sp>
      <p:sp>
        <p:nvSpPr>
          <p:cNvPr id="13" name="Oval 12">
            <a:extLst>
              <a:ext uri="{FF2B5EF4-FFF2-40B4-BE49-F238E27FC236}">
                <a16:creationId xmlns:a16="http://schemas.microsoft.com/office/drawing/2014/main" xmlns="" id="{049D240A-30EF-4945-90DE-20683E4CD139}"/>
              </a:ext>
            </a:extLst>
          </p:cNvPr>
          <p:cNvSpPr/>
          <p:nvPr/>
        </p:nvSpPr>
        <p:spPr>
          <a:xfrm>
            <a:off x="540686" y="281358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a:extLst>
              <a:ext uri="{FF2B5EF4-FFF2-40B4-BE49-F238E27FC236}">
                <a16:creationId xmlns:a16="http://schemas.microsoft.com/office/drawing/2014/main" xmlns="" id="{B0DF5D26-365F-5E48-BC8F-68B63760B548}"/>
              </a:ext>
            </a:extLst>
          </p:cNvPr>
          <p:cNvSpPr/>
          <p:nvPr/>
        </p:nvSpPr>
        <p:spPr>
          <a:xfrm>
            <a:off x="890426" y="3192633"/>
            <a:ext cx="681597" cy="461665"/>
          </a:xfrm>
          <a:prstGeom prst="rect">
            <a:avLst/>
          </a:prstGeom>
        </p:spPr>
        <p:txBody>
          <a:bodyPr wrap="none">
            <a:spAutoFit/>
          </a:bodyPr>
          <a:lstStyle/>
          <a:p>
            <a:r>
              <a:rPr lang="vi-VN" sz="2400" dirty="0">
                <a:solidFill>
                  <a:schemeClr val="accent6">
                    <a:lumMod val="50000"/>
                  </a:schemeClr>
                </a:solidFill>
                <a:latin typeface="UTM Avo" panose="02040603050506020204" pitchFamily="18" charset="0"/>
              </a:rPr>
              <a:t>đó.</a:t>
            </a:r>
            <a:endParaRPr lang="x-none" dirty="0"/>
          </a:p>
        </p:txBody>
      </p:sp>
      <p:sp>
        <p:nvSpPr>
          <p:cNvPr id="11" name="Rectangle 10">
            <a:extLst>
              <a:ext uri="{FF2B5EF4-FFF2-40B4-BE49-F238E27FC236}">
                <a16:creationId xmlns:a16="http://schemas.microsoft.com/office/drawing/2014/main" xmlns="" id="{84B9866E-27E6-DD42-8986-B1E5CE9193AE}"/>
              </a:ext>
            </a:extLst>
          </p:cNvPr>
          <p:cNvSpPr/>
          <p:nvPr/>
        </p:nvSpPr>
        <p:spPr>
          <a:xfrm>
            <a:off x="841918" y="1835972"/>
            <a:ext cx="3679212" cy="567848"/>
          </a:xfrm>
          <a:prstGeom prst="rect">
            <a:avLst/>
          </a:prstGeom>
        </p:spPr>
        <p:txBody>
          <a:bodyPr wrap="none">
            <a:spAutoFit/>
          </a:bodyPr>
          <a:lstStyle/>
          <a:p>
            <a:pPr lvl="0">
              <a:lnSpc>
                <a:spcPct val="150000"/>
              </a:lnSpc>
            </a:pPr>
            <a:r>
              <a:rPr lang="vi-VN" sz="2400" dirty="0">
                <a:solidFill>
                  <a:srgbClr val="FC7D77">
                    <a:lumMod val="50000"/>
                  </a:srgbClr>
                </a:solidFill>
                <a:latin typeface="UTM Avo" panose="02040603050506020204" pitchFamily="18" charset="0"/>
              </a:rPr>
              <a:t>chuyện với người khác.</a:t>
            </a:r>
          </a:p>
        </p:txBody>
      </p:sp>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p:bldP spid="12" grpId="0"/>
      <p:bldP spid="13" grpId="0" animBg="1"/>
      <p:bldP spid="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xmlns=""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xmlns="" id="{2A05FE84-F3FF-423B-ADA4-6F77209D652D}"/>
              </a:ext>
            </a:extLst>
          </p:cNvPr>
          <p:cNvSpPr/>
          <p:nvPr/>
        </p:nvSpPr>
        <p:spPr>
          <a:xfrm>
            <a:off x="436477" y="1733828"/>
            <a:ext cx="5996762" cy="1675843"/>
          </a:xfrm>
          <a:prstGeom prst="rect">
            <a:avLst/>
          </a:prstGeom>
        </p:spPr>
        <p:txBody>
          <a:bodyPr wrap="square">
            <a:spAutoFit/>
          </a:bodyPr>
          <a:lstStyle/>
          <a:p>
            <a:pPr marL="44450" lvl="0" algn="just">
              <a:lnSpc>
                <a:spcPct val="150000"/>
              </a:lnSpc>
              <a:defRPr/>
            </a:pPr>
            <a:r>
              <a:rPr lang="vi-VN" sz="2400" dirty="0">
                <a:latin typeface="UTM Avo" panose="02040603050506020204" pitchFamily="18" charset="0"/>
              </a:rPr>
              <a:t>   Chúng trải qua những ngày vui vẻ, ấm áp vì không phải song một mình giữa mùa đông lạnh giá.</a:t>
            </a:r>
          </a:p>
        </p:txBody>
      </p:sp>
      <p:cxnSp>
        <p:nvCxnSpPr>
          <p:cNvPr id="7" name="Straight Connector 6">
            <a:extLst>
              <a:ext uri="{FF2B5EF4-FFF2-40B4-BE49-F238E27FC236}">
                <a16:creationId xmlns:a16="http://schemas.microsoft.com/office/drawing/2014/main" xmlns="" id="{DB68DD48-9047-4C0E-873F-F9EFE47EFA41}"/>
              </a:ext>
            </a:extLst>
          </p:cNvPr>
          <p:cNvCxnSpPr/>
          <p:nvPr/>
        </p:nvCxnSpPr>
        <p:spPr>
          <a:xfrm flipH="1">
            <a:off x="6320566" y="1788122"/>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19BA808F-D37E-46DF-8F52-B75EBB68AA23}"/>
              </a:ext>
            </a:extLst>
          </p:cNvPr>
          <p:cNvCxnSpPr/>
          <p:nvPr/>
        </p:nvCxnSpPr>
        <p:spPr>
          <a:xfrm flipH="1">
            <a:off x="3213278" y="1823453"/>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6CF37309-39F0-49A7-9D9E-CF356E402A8D}"/>
              </a:ext>
            </a:extLst>
          </p:cNvPr>
          <p:cNvCxnSpPr/>
          <p:nvPr/>
        </p:nvCxnSpPr>
        <p:spPr>
          <a:xfrm flipH="1">
            <a:off x="6402743" y="2427587"/>
            <a:ext cx="123882" cy="428012"/>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CDDF18D8-CC36-9A4B-976E-C5985B375E21}"/>
              </a:ext>
            </a:extLst>
          </p:cNvPr>
          <p:cNvGrpSpPr/>
          <p:nvPr/>
        </p:nvGrpSpPr>
        <p:grpSpPr>
          <a:xfrm>
            <a:off x="4199627" y="2938858"/>
            <a:ext cx="230207" cy="470813"/>
            <a:chOff x="4944388" y="3399410"/>
            <a:chExt cx="230207" cy="470813"/>
          </a:xfrm>
        </p:grpSpPr>
        <p:cxnSp>
          <p:nvCxnSpPr>
            <p:cNvPr id="24" name="Straight Connector 23">
              <a:extLst>
                <a:ext uri="{FF2B5EF4-FFF2-40B4-BE49-F238E27FC236}">
                  <a16:creationId xmlns:a16="http://schemas.microsoft.com/office/drawing/2014/main" xmlns="" id="{E87A9F03-DBB8-F04B-8867-7ADB7647897A}"/>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B7409A1B-2EE3-1F41-B2A3-49393F00D0C2}"/>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xmlns=""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xmlns="" id="{83C8FAFC-C1D0-49BB-A45E-D744951A028F}"/>
              </a:ext>
            </a:extLst>
          </p:cNvPr>
          <p:cNvSpPr txBox="1"/>
          <p:nvPr/>
        </p:nvSpPr>
        <p:spPr>
          <a:xfrm>
            <a:off x="746086" y="309728"/>
            <a:ext cx="5365827"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Nhím nâu kết bạn</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xmlns="" id="{7BF6BCDF-9F5D-43EF-8D2F-74DA0EBB0C5C}"/>
              </a:ext>
            </a:extLst>
          </p:cNvPr>
          <p:cNvSpPr txBox="1"/>
          <p:nvPr/>
        </p:nvSpPr>
        <p:spPr>
          <a:xfrm>
            <a:off x="184730" y="786002"/>
            <a:ext cx="6456219" cy="4250972"/>
          </a:xfrm>
          <a:prstGeom prst="rect">
            <a:avLst/>
          </a:prstGeom>
          <a:noFill/>
        </p:spPr>
        <p:txBody>
          <a:bodyPr wrap="square" rtlCol="0">
            <a:spAutoFit/>
          </a:bodyPr>
          <a:lstStyle/>
          <a:p>
            <a:pPr marL="44450" lvl="0" algn="just">
              <a:lnSpc>
                <a:spcPct val="150000"/>
              </a:lnSpc>
              <a:defRPr/>
            </a:pPr>
            <a:r>
              <a:rPr kumimoji="0" lang="vi-VN" sz="13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lang="vi-VN" sz="1300" dirty="0">
                <a:latin typeface="UTM Avo" panose="02040603050506020204" pitchFamily="18"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lvl="0" algn="just">
              <a:lnSpc>
                <a:spcPct val="150000"/>
              </a:lnSpc>
              <a:defRPr/>
            </a:pPr>
            <a:r>
              <a:rPr lang="vi-VN" sz="1300" dirty="0">
                <a:latin typeface="UTM Avo" panose="02040603050506020204" pitchFamily="18"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lvl="0" algn="just">
              <a:lnSpc>
                <a:spcPct val="150000"/>
              </a:lnSpc>
              <a:defRPr/>
            </a:pPr>
            <a:r>
              <a:rPr lang="vi-VN" sz="1300" dirty="0">
                <a:latin typeface="UTM Avo" panose="02040603050506020204" pitchFamily="18"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3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 Theo Minh Anh)</a:t>
            </a:r>
          </a:p>
        </p:txBody>
      </p:sp>
      <p:pic>
        <p:nvPicPr>
          <p:cNvPr id="8" name="Picture 7">
            <a:extLst>
              <a:ext uri="{FF2B5EF4-FFF2-40B4-BE49-F238E27FC236}">
                <a16:creationId xmlns:a16="http://schemas.microsoft.com/office/drawing/2014/main" xmlns="" id="{36BD7BCD-94CA-D343-AEAC-E9536830F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742" y="836336"/>
            <a:ext cx="304770" cy="288000"/>
          </a:xfrm>
          <a:prstGeom prst="rect">
            <a:avLst/>
          </a:prstGeom>
        </p:spPr>
      </p:pic>
      <p:pic>
        <p:nvPicPr>
          <p:cNvPr id="9" name="Picture 8">
            <a:extLst>
              <a:ext uri="{FF2B5EF4-FFF2-40B4-BE49-F238E27FC236}">
                <a16:creationId xmlns:a16="http://schemas.microsoft.com/office/drawing/2014/main" xmlns="" id="{8C029C62-412F-CD48-8690-F39AAE9A3BAC}"/>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8127" y="2026378"/>
            <a:ext cx="288000" cy="288000"/>
          </a:xfrm>
          <a:prstGeom prst="rect">
            <a:avLst/>
          </a:prstGeom>
        </p:spPr>
      </p:pic>
      <p:pic>
        <p:nvPicPr>
          <p:cNvPr id="10" name="Picture 9">
            <a:extLst>
              <a:ext uri="{FF2B5EF4-FFF2-40B4-BE49-F238E27FC236}">
                <a16:creationId xmlns:a16="http://schemas.microsoft.com/office/drawing/2014/main" xmlns="" id="{47842D01-2E06-8946-A357-A62E51EBF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086" y="3531676"/>
            <a:ext cx="288000" cy="288000"/>
          </a:xfrm>
          <a:prstGeom prst="rect">
            <a:avLst/>
          </a:prstGeom>
        </p:spPr>
      </p:pic>
    </p:spTree>
    <p:extLst>
      <p:ext uri="{BB962C8B-B14F-4D97-AF65-F5344CB8AC3E}">
        <p14:creationId xmlns:p14="http://schemas.microsoft.com/office/powerpoint/2010/main" val="2083132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600F577-F819-4602-BCEB-985221633540}"/>
              </a:ext>
            </a:extLst>
          </p:cNvPr>
          <p:cNvSpPr txBox="1"/>
          <p:nvPr/>
        </p:nvSpPr>
        <p:spPr>
          <a:xfrm>
            <a:off x="369087" y="2118741"/>
            <a:ext cx="6119826"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Chi tiết nào cho thấy nhím nâu rất nhút nhát?</a:t>
            </a:r>
          </a:p>
        </p:txBody>
      </p:sp>
      <p:sp>
        <p:nvSpPr>
          <p:cNvPr id="14" name="TextBox 13">
            <a:extLst>
              <a:ext uri="{FF2B5EF4-FFF2-40B4-BE49-F238E27FC236}">
                <a16:creationId xmlns:a16="http://schemas.microsoft.com/office/drawing/2014/main" xmlns="" id="{F3700BE8-37E7-464C-9E38-7AD2A3E286EA}"/>
              </a:ext>
            </a:extLst>
          </p:cNvPr>
          <p:cNvSpPr txBox="1"/>
          <p:nvPr/>
        </p:nvSpPr>
        <p:spPr>
          <a:xfrm>
            <a:off x="504870" y="2550975"/>
            <a:ext cx="6119826"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Nhím nâu lúng túng, nói lí nhí, nấp vào bụi cây, cuộn tròn người sợ hãi; run run khi bước vào nhà nhím trắng..</a:t>
            </a:r>
          </a:p>
        </p:txBody>
      </p:sp>
      <p:sp>
        <p:nvSpPr>
          <p:cNvPr id="15" name="TextBox 14">
            <a:extLst>
              <a:ext uri="{FF2B5EF4-FFF2-40B4-BE49-F238E27FC236}">
                <a16:creationId xmlns:a16="http://schemas.microsoft.com/office/drawing/2014/main" xmlns=""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11" name="Picture 10">
            <a:extLst>
              <a:ext uri="{FF2B5EF4-FFF2-40B4-BE49-F238E27FC236}">
                <a16:creationId xmlns:a16="http://schemas.microsoft.com/office/drawing/2014/main" xmlns="" id="{636845F3-B18F-CD42-85B2-4AECDF9D9E4A}"/>
              </a:ext>
            </a:extLst>
          </p:cNvPr>
          <p:cNvPicPr>
            <a:picLocks noChangeAspect="1"/>
          </p:cNvPicPr>
          <p:nvPr/>
        </p:nvPicPr>
        <p:blipFill rotWithShape="1">
          <a:blip r:embed="rId2"/>
          <a:srcRect l="2857" t="2903" r="1768" b="3018"/>
          <a:stretch/>
        </p:blipFill>
        <p:spPr>
          <a:xfrm>
            <a:off x="368058" y="358501"/>
            <a:ext cx="1320110" cy="1288987"/>
          </a:xfrm>
          <a:prstGeom prst="ellipse">
            <a:avLst/>
          </a:prstGeom>
        </p:spPr>
      </p:pic>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1224</TotalTime>
  <Words>1979</Words>
  <Application>Microsoft Office PowerPoint</Application>
  <PresentationFormat>Custom</PresentationFormat>
  <Paragraphs>170</Paragraphs>
  <Slides>29</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Calibri</vt:lpstr>
      <vt:lpstr>UTM Avo</vt:lpstr>
      <vt:lpstr>UTM Cookies</vt:lpstr>
      <vt:lpstr>Times New Roman</vt:lpstr>
      <vt:lpstr>Montserrat</vt:lpstr>
      <vt:lpstr>等线</vt:lpstr>
      <vt:lpstr>Wingdings</vt:lpstr>
      <vt:lpstr>Kalam</vt:lpstr>
      <vt:lpstr>Arial-Rounded</vt:lpstr>
      <vt:lpstr>HP001 4 hàng</vt:lpstr>
      <vt:lpstr>Arial</vt:lpstr>
      <vt:lpstr>Doodle Sketchbook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Mai</cp:lastModifiedBy>
  <cp:revision>139</cp:revision>
  <dcterms:modified xsi:type="dcterms:W3CDTF">2021-11-18T01:33:50Z</dcterms:modified>
</cp:coreProperties>
</file>