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4" r:id="rId2"/>
    <p:sldId id="258" r:id="rId3"/>
    <p:sldId id="284" r:id="rId4"/>
    <p:sldId id="275" r:id="rId5"/>
    <p:sldId id="276" r:id="rId6"/>
    <p:sldId id="285" r:id="rId7"/>
    <p:sldId id="292" r:id="rId8"/>
    <p:sldId id="294" r:id="rId9"/>
    <p:sldId id="299" r:id="rId10"/>
    <p:sldId id="305" r:id="rId11"/>
    <p:sldId id="300" r:id="rId12"/>
    <p:sldId id="306" r:id="rId13"/>
    <p:sldId id="301" r:id="rId14"/>
    <p:sldId id="302" r:id="rId15"/>
    <p:sldId id="307" r:id="rId16"/>
    <p:sldId id="304" r:id="rId17"/>
    <p:sldId id="308" r:id="rId18"/>
    <p:sldId id="309" r:id="rId19"/>
    <p:sldId id="290" r:id="rId20"/>
    <p:sldId id="298" r:id="rId21"/>
    <p:sldId id="297" r:id="rId22"/>
    <p:sldId id="289" r:id="rId23"/>
    <p:sldId id="310" r:id="rId24"/>
    <p:sldId id="320" r:id="rId25"/>
    <p:sldId id="262" r:id="rId26"/>
    <p:sldId id="263" r:id="rId27"/>
    <p:sldId id="311" r:id="rId28"/>
    <p:sldId id="312" r:id="rId29"/>
    <p:sldId id="315" r:id="rId30"/>
    <p:sldId id="313" r:id="rId31"/>
    <p:sldId id="316" r:id="rId32"/>
    <p:sldId id="31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008000"/>
    <a:srgbClr val="00CCFF"/>
    <a:srgbClr val="0000FF"/>
    <a:srgbClr val="FF00FF"/>
    <a:srgbClr val="5E4E08"/>
    <a:srgbClr val="66FFFF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1D27E0-4AFD-4742-ADA1-26FB1A26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2135-B8A4-4E5E-84F5-6925D496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3CCC-E06B-49EE-B930-49B3C9132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F691-88B3-4E70-BABE-5EE2DC6FB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F37C-CBA2-4FC0-B032-85C9E8C51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A98B-FEB7-4544-A0FF-5042C541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F86E-7B14-4D84-90B5-2F1B722D3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83BA-9D27-4301-980F-F0226E19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9058-3267-4A1D-ACD6-72345ACAB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DFC7-E941-4AF5-B0A8-CE13D7D2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6290-14E2-4E07-A32C-E333CB069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2342-D1D9-439C-A3A1-982DCB494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1370-F024-4628-8F8A-1C82FB7B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E1863D6-8602-49ED-9689-758D3BB0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89E8AC-5827-4871-86D6-CC22955190DB}" type="slidenum">
              <a:rPr lang="en-US" sz="1100" smtClean="0"/>
              <a:pPr/>
              <a:t>1</a:t>
            </a:fld>
            <a:endParaRPr lang="en-US" sz="1100" smtClean="0"/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772400" cy="1847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 chữ kì diệu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838200" y="2057400"/>
          <a:ext cx="7391400" cy="1219200"/>
        </p:xfrm>
        <a:graphic>
          <a:graphicData uri="http://schemas.openxmlformats.org/drawingml/2006/table">
            <a:tbl>
              <a:tblPr/>
              <a:tblGrid>
                <a:gridCol w="1057275"/>
                <a:gridCol w="1054100"/>
                <a:gridCol w="1057275"/>
                <a:gridCol w="1054100"/>
                <a:gridCol w="1057275"/>
                <a:gridCol w="1054100"/>
                <a:gridCol w="1057275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EÂ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33" name="Group 81"/>
          <p:cNvGraphicFramePr>
            <a:graphicFrameLocks noGrp="1"/>
          </p:cNvGraphicFramePr>
          <p:nvPr/>
        </p:nvGraphicFramePr>
        <p:xfrm>
          <a:off x="838200" y="2057400"/>
          <a:ext cx="7391400" cy="1219200"/>
        </p:xfrm>
        <a:graphic>
          <a:graphicData uri="http://schemas.openxmlformats.org/drawingml/2006/table">
            <a:tbl>
              <a:tblPr/>
              <a:tblGrid>
                <a:gridCol w="1057275"/>
                <a:gridCol w="1054100"/>
                <a:gridCol w="1057275"/>
                <a:gridCol w="1054100"/>
                <a:gridCol w="1057275"/>
                <a:gridCol w="1054100"/>
                <a:gridCol w="1057275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0" y="32766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Đây là việc làm cần tránh ở các công trình công cộng n</a:t>
            </a:r>
            <a:r>
              <a:rPr lang="vi-VN" sz="2000">
                <a:latin typeface="Arial" charset="0"/>
                <a:cs typeface="Arial" charset="0"/>
              </a:rPr>
              <a:t>ơ</a:t>
            </a:r>
            <a:r>
              <a:rPr lang="en-US" sz="2000">
                <a:latin typeface="Arial" charset="0"/>
                <a:cs typeface="Arial" charset="0"/>
              </a:rPr>
              <a:t>i hang </a:t>
            </a:r>
            <a:r>
              <a:rPr lang="vi-VN" sz="2000">
                <a:latin typeface="Arial" charset="0"/>
                <a:cs typeface="Arial" charset="0"/>
              </a:rPr>
              <a:t>đ</a:t>
            </a:r>
            <a:r>
              <a:rPr lang="en-US" sz="2000">
                <a:latin typeface="Arial" charset="0"/>
                <a:cs typeface="Arial" charset="0"/>
              </a:rPr>
              <a:t>á, gốc cây.( gồm 7 chữ cái)</a:t>
            </a:r>
          </a:p>
        </p:txBody>
      </p:sp>
      <p:graphicFrame>
        <p:nvGraphicFramePr>
          <p:cNvPr id="23592" name="Group 40"/>
          <p:cNvGraphicFramePr>
            <a:graphicFrameLocks noGrp="1"/>
          </p:cNvGraphicFramePr>
          <p:nvPr/>
        </p:nvGraphicFramePr>
        <p:xfrm>
          <a:off x="914400" y="4419600"/>
          <a:ext cx="7239000" cy="1066800"/>
        </p:xfrm>
        <a:graphic>
          <a:graphicData uri="http://schemas.openxmlformats.org/drawingml/2006/table">
            <a:tbl>
              <a:tblPr/>
              <a:tblGrid>
                <a:gridCol w="971550"/>
                <a:gridCol w="895350"/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OÏ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ÔØ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35" name="Group 83"/>
          <p:cNvGraphicFramePr>
            <a:graphicFrameLocks noGrp="1"/>
          </p:cNvGraphicFramePr>
          <p:nvPr/>
        </p:nvGraphicFramePr>
        <p:xfrm>
          <a:off x="914400" y="4419600"/>
          <a:ext cx="7239000" cy="1066800"/>
        </p:xfrm>
        <a:graphic>
          <a:graphicData uri="http://schemas.openxmlformats.org/drawingml/2006/table">
            <a:tbl>
              <a:tblPr/>
              <a:tblGrid>
                <a:gridCol w="971550"/>
                <a:gridCol w="895350"/>
                <a:gridCol w="895350"/>
                <a:gridCol w="819150"/>
                <a:gridCol w="971550"/>
                <a:gridCol w="895350"/>
                <a:gridCol w="895350"/>
                <a:gridCol w="8953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Swiss-Extrem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0" y="56388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Trách nhiệm giữ gìn , bảo vệ các công trình công cộng thuộc về </a:t>
            </a:r>
            <a:r>
              <a:rPr lang="vi-VN" sz="2400">
                <a:latin typeface="Arial" charset="0"/>
                <a:cs typeface="Arial" charset="0"/>
              </a:rPr>
              <a:t>đ</a:t>
            </a:r>
            <a:r>
              <a:rPr lang="en-US" sz="2400">
                <a:latin typeface="Arial" charset="0"/>
                <a:cs typeface="Arial" charset="0"/>
              </a:rPr>
              <a:t>ối t</a:t>
            </a:r>
            <a:r>
              <a:rPr lang="vi-VN" sz="2400">
                <a:latin typeface="Arial" charset="0"/>
                <a:cs typeface="Arial" charset="0"/>
              </a:rPr>
              <a:t>ư</a:t>
            </a:r>
            <a:r>
              <a:rPr lang="en-US" sz="2400">
                <a:latin typeface="Arial" charset="0"/>
                <a:cs typeface="Arial" charset="0"/>
              </a:rPr>
              <a:t>ợng này .(gồm 8 chữ cái )</a:t>
            </a:r>
            <a:endParaRPr lang="en-US" sz="1200"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5"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6AA6D-6D39-4EED-B92A-4B38B68722C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images804949_bao81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6858000"/>
          </a:xfrm>
          <a:noFill/>
        </p:spPr>
      </p:pic>
      <p:pic>
        <p:nvPicPr>
          <p:cNvPr id="11269" name="Picture 6" descr="images764156_images762937_HauL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0" y="5562600"/>
            <a:ext cx="1905000" cy="1066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FF3300"/>
                </a:solidFill>
                <a:latin typeface="Arial" charset="0"/>
              </a:rPr>
              <a:t>Bão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5F5101-393F-4E42-80D4-4B0F2A90C0D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3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D313B-E963-4256-B46C-7574C2E706C5}" type="slidenum">
              <a:rPr lang="en-US" sz="1100" smtClean="0"/>
              <a:pPr/>
              <a:t>12</a:t>
            </a:fld>
            <a:endParaRPr lang="en-US" sz="11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 smtClean="0"/>
          </a:p>
        </p:txBody>
      </p:sp>
      <p:pic>
        <p:nvPicPr>
          <p:cNvPr id="13316" name="Picture 4" descr="200862111829_dong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76800" cy="6858000"/>
          </a:xfrm>
          <a:noFill/>
        </p:spPr>
      </p:pic>
      <p:pic>
        <p:nvPicPr>
          <p:cNvPr id="13317" name="Picture 5" descr="earth13050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5943600"/>
            <a:ext cx="6705600" cy="6096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Cảnh hoang tàn sau một trận 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động đất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...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Arial" charset="0"/>
              </a:rPr>
            </a:b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61B8D-9C6A-4575-BC0A-67F74FFBD69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9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Imag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7432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kiss197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42767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5"/>
          <p:cNvSpPr>
            <a:spLocks noChangeArrowheads="1" noChangeShapeType="1" noTextEdit="1"/>
          </p:cNvSpPr>
          <p:nvPr/>
        </p:nvSpPr>
        <p:spPr bwMode="auto">
          <a:xfrm>
            <a:off x="2805113" y="3162300"/>
            <a:ext cx="3533775" cy="541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Tâm trạng người gặp nạn</a:t>
            </a:r>
            <a:endParaRPr lang="en-US" sz="28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2D4B05-F6A1-4665-8029-3F24BB48890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5" descr="45231848686af87d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1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TSUNA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phuket0037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images677729_songthan1107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11"/>
          <p:cNvSpPr>
            <a:spLocks noChangeArrowheads="1" noChangeShapeType="1" noTextEdit="1"/>
          </p:cNvSpPr>
          <p:nvPr/>
        </p:nvSpPr>
        <p:spPr bwMode="auto">
          <a:xfrm>
            <a:off x="2362200" y="2438400"/>
            <a:ext cx="3810000" cy="1347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Sóng thần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43D03-329B-4F0F-B7FA-B7027B1C6DB0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6387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7105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MỘT SỐ HOẠT ĐỘNG NHÂN ĐẠO</a:t>
            </a:r>
          </a:p>
        </p:txBody>
      </p:sp>
      <p:pic>
        <p:nvPicPr>
          <p:cNvPr id="16388" name="Picture 5" descr="1102269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258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4724400" y="5257800"/>
            <a:ext cx="1828800" cy="1219200"/>
          </a:xfrm>
          <a:prstGeom prst="cloudCallout">
            <a:avLst>
              <a:gd name="adj1" fmla="val -8593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Thả hàng cứu trợ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A5E6F-F84A-4939-8974-A19F7BE0A9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7" descr="1102008154709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200881221523_128kh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75167014-143230_cuudo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052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Lut_Mi-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5052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Imag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WordArt 19"/>
          <p:cNvSpPr>
            <a:spLocks noChangeArrowheads="1" noChangeShapeType="1" noTextEdit="1"/>
          </p:cNvSpPr>
          <p:nvPr/>
        </p:nvSpPr>
        <p:spPr bwMode="auto">
          <a:xfrm>
            <a:off x="0" y="3200400"/>
            <a:ext cx="3362325" cy="541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Cứu người trong bão lụt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8" name="WordArt 20"/>
          <p:cNvSpPr>
            <a:spLocks noChangeArrowheads="1" noChangeShapeType="1" noTextEdit="1"/>
          </p:cNvSpPr>
          <p:nvPr/>
        </p:nvSpPr>
        <p:spPr bwMode="auto">
          <a:xfrm>
            <a:off x="5181600" y="609600"/>
            <a:ext cx="32004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Phát hàng cứu trợ</a:t>
            </a:r>
          </a:p>
        </p:txBody>
      </p:sp>
      <p:sp>
        <p:nvSpPr>
          <p:cNvPr id="17419" name="WordArt 21"/>
          <p:cNvSpPr>
            <a:spLocks noChangeArrowheads="1" noChangeShapeType="1" noTextEdit="1"/>
          </p:cNvSpPr>
          <p:nvPr/>
        </p:nvSpPr>
        <p:spPr bwMode="auto">
          <a:xfrm>
            <a:off x="5867400" y="4495800"/>
            <a:ext cx="2638425" cy="541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Nhận hàng cứu trợ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BA6AB8-F5CB-435D-9D72-2E2A33CD2C65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5" name="Picture 7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Imag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images1112219_xangsane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14725"/>
            <a:ext cx="46482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dan%20va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17"/>
          <p:cNvSpPr>
            <a:spLocks noChangeArrowheads="1" noChangeShapeType="1" noTextEdit="1"/>
          </p:cNvSpPr>
          <p:nvPr/>
        </p:nvSpPr>
        <p:spPr bwMode="auto">
          <a:xfrm>
            <a:off x="2390775" y="3078163"/>
            <a:ext cx="43624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Bộ đội giúp dân sau bão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0E688-A343-4C91-BCAF-7927BB44F8D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4" descr="IMG_0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58248-F143-42EA-97DA-A619AB42A479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0483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IMG_0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charset="0"/>
              </a:rPr>
              <a:t>Ủng hộ đồng bào miền Trung lũ lụt.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3711E-503E-4662-998E-F1E48EFDE106}" type="slidenum">
              <a:rPr lang="en-US" sz="1100" smtClean="0"/>
              <a:pPr/>
              <a:t>2</a:t>
            </a:fld>
            <a:endParaRPr lang="en-US" sz="11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/>
              <a:t>Em hãy </a:t>
            </a:r>
            <a:r>
              <a:rPr lang="vi-VN" sz="2000" smtClean="0"/>
              <a:t>đ</a:t>
            </a:r>
            <a:r>
              <a:rPr lang="en-US" sz="2000" smtClean="0"/>
              <a:t>iền các từ ngữ: </a:t>
            </a:r>
            <a:r>
              <a:rPr lang="en-US" sz="2000" i="1" smtClean="0">
                <a:solidFill>
                  <a:srgbClr val="0000FF"/>
                </a:solidFill>
              </a:rPr>
              <a:t>trách nhiệm,tài sản,lợi ích</a:t>
            </a:r>
            <a:r>
              <a:rPr lang="en-US" sz="2000" smtClean="0"/>
              <a:t> vào chỗ trống trong các câu sau cho phù hợp.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sz="1800" smtClean="0"/>
              <a:t>Công trình công cộng là ……………………. chung của xã hội.</a:t>
            </a:r>
          </a:p>
          <a:p>
            <a:pPr eaLnBrk="1" hangingPunct="1"/>
            <a:r>
              <a:rPr lang="en-US" sz="1800" smtClean="0"/>
              <a:t>Các công trình </a:t>
            </a:r>
            <a:r>
              <a:rPr lang="vi-VN" sz="1800" smtClean="0"/>
              <a:t>đ</a:t>
            </a:r>
            <a:r>
              <a:rPr lang="en-US" sz="1800" smtClean="0"/>
              <a:t>ó phục vụ cho………………………của mọi ng</a:t>
            </a:r>
            <a:r>
              <a:rPr lang="vi-VN" sz="1800" smtClean="0"/>
              <a:t>ư</a:t>
            </a:r>
            <a:r>
              <a:rPr lang="en-US" sz="1800" smtClean="0"/>
              <a:t>ời. Mọi ng</a:t>
            </a:r>
            <a:r>
              <a:rPr lang="vi-VN" sz="1800" smtClean="0"/>
              <a:t>ư</a:t>
            </a:r>
            <a:r>
              <a:rPr lang="en-US" sz="1800" smtClean="0"/>
              <a:t>ời </a:t>
            </a:r>
            <a:r>
              <a:rPr lang="vi-VN" sz="1800" smtClean="0"/>
              <a:t>đ</a:t>
            </a:r>
            <a:r>
              <a:rPr lang="en-US" sz="1800" smtClean="0"/>
              <a:t>ều phải có……………………………..bảo vệ giữ gìn các công trình công cộng.</a:t>
            </a:r>
          </a:p>
        </p:txBody>
      </p:sp>
      <p:pic>
        <p:nvPicPr>
          <p:cNvPr id="7172" name="Picture 4" descr="xmascand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75263"/>
            <a:ext cx="16002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oan thi d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38500"/>
            <a:ext cx="66294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5814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>
                <a:solidFill>
                  <a:srgbClr val="0000FF"/>
                </a:solidFill>
                <a:latin typeface="Arial" charset="0"/>
              </a:rPr>
              <a:t>tài sản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95800" y="17526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>
                <a:solidFill>
                  <a:srgbClr val="0000FF"/>
                </a:solidFill>
                <a:latin typeface="Arial" charset="0"/>
              </a:rPr>
              <a:t>lợi ích</a:t>
            </a:r>
            <a:r>
              <a:rPr lang="en-US" sz="1400">
                <a:latin typeface="Arial" charset="0"/>
              </a:rPr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00400" y="22098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>
                <a:solidFill>
                  <a:srgbClr val="0000FF"/>
                </a:solidFill>
                <a:latin typeface="Arial" charset="0"/>
              </a:rPr>
              <a:t>trách nhiệm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CE513-DEDA-4499-8AD9-2F9F67E5E02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5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1AB9F-49A5-4B2D-9EE8-57BBDAF27B94}" type="slidenum">
              <a:rPr lang="en-US" sz="1200" smtClean="0"/>
              <a:pPr/>
              <a:t>21</a:t>
            </a:fld>
            <a:endParaRPr lang="en-US" sz="1200" smtClean="0"/>
          </a:p>
        </p:txBody>
      </p:sp>
      <p:pic>
        <p:nvPicPr>
          <p:cNvPr id="22531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IMG_0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Arial" charset="0"/>
              </a:rPr>
              <a:t>Sinh viên tham gia hiến máu nhân đạo.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CD8A1-9A2C-4AAB-B929-FA11629222B8}" type="slidenum">
              <a:rPr lang="en-US" sz="1200" smtClean="0"/>
              <a:pPr/>
              <a:t>22</a:t>
            </a:fld>
            <a:endParaRPr lang="en-US" sz="1200" smtClean="0"/>
          </a:p>
        </p:txBody>
      </p:sp>
      <p:pic>
        <p:nvPicPr>
          <p:cNvPr id="23555" name="Picture 5" descr="IMG_06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3556" name="WordArt 5"/>
          <p:cNvSpPr>
            <a:spLocks noChangeArrowheads="1" noChangeShapeType="1" noTextEdit="1"/>
          </p:cNvSpPr>
          <p:nvPr/>
        </p:nvSpPr>
        <p:spPr bwMode="auto">
          <a:xfrm>
            <a:off x="533400" y="6316663"/>
            <a:ext cx="8610600" cy="5413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Sinh viên tình nguyện dạy chữ cho các em nhỏ vùng miền núi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876BF-8C0D-49EF-8AF1-4BD4E3FEFEF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IMG_0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7696200" cy="457200"/>
          </a:xfrm>
          <a:noFill/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FF"/>
                </a:solidFill>
              </a:rPr>
              <a:t>Các em học sinh thăm hỏi người tàn tật.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815C0-0F45-42FD-96F0-0E408B0EE107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5603" name="Picture 5" descr="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4BB8B-3639-4BEC-9C0A-F99BF0D90556}" type="slidenum">
              <a:rPr lang="en-US" sz="1100" smtClean="0"/>
              <a:pPr/>
              <a:t>25</a:t>
            </a:fld>
            <a:endParaRPr lang="en-US" sz="110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381000"/>
            <a:ext cx="8153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Qua tranh và hình ảnh về các hoạt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nhân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ạo ,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 em hiểu thế nào là lòng nhân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ạo?Thế nào là hoạt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nhân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ạo?Hoạt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nhân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ạo th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ờng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gọi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chung bằng cụm từ gì?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" y="2709863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</a:rPr>
              <a:t>Nhân đạo là tình thương yêu, ý thức tôn trọng giá trị,</a:t>
            </a:r>
          </a:p>
          <a:p>
            <a:r>
              <a:rPr lang="en-US" sz="2000">
                <a:latin typeface="Arial" charset="0"/>
              </a:rPr>
              <a:t> phẩm chất của con người.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36576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Times New Roman" pitchFamily="18" charset="0"/>
              </a:rPr>
              <a:t>Hoạt động nhân đạo là </a:t>
            </a:r>
            <a:r>
              <a:rPr lang="en-US" sz="2000">
                <a:latin typeface="Arial" charset="0"/>
              </a:rPr>
              <a:t>giúp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ỡ,ủng hộ,t</a:t>
            </a:r>
            <a:r>
              <a:rPr lang="vi-VN" sz="2000">
                <a:latin typeface="Arial" charset="0"/>
              </a:rPr>
              <a:t>ươ</a:t>
            </a:r>
            <a:r>
              <a:rPr lang="en-US" sz="2000">
                <a:latin typeface="Arial" charset="0"/>
              </a:rPr>
              <a:t>ng trợ,cứu trợ</a:t>
            </a:r>
            <a:r>
              <a:rPr lang="en-US" sz="1400">
                <a:latin typeface="Arial" charset="0"/>
              </a:rPr>
              <a:t>  </a:t>
            </a:r>
          </a:p>
          <a:p>
            <a:r>
              <a:rPr lang="en-US" sz="2000">
                <a:latin typeface="Arial" charset="0"/>
              </a:rPr>
              <a:t>những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gặp khó kh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n,hoạn nạn.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8600" y="5105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nhân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ạo th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ờng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gọi chung bằng cụm từ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LÀM TỪ THIỆN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7E8F41-DFBD-4609-8BE4-30981C890116}" type="slidenum">
              <a:rPr lang="en-US" sz="1100" smtClean="0"/>
              <a:pPr/>
              <a:t>26</a:t>
            </a:fld>
            <a:endParaRPr lang="en-US" sz="11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1600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/>
            </a:r>
            <a:br>
              <a:rPr lang="en-US" sz="2400" smtClean="0">
                <a:solidFill>
                  <a:schemeClr val="tx2"/>
                </a:solidFill>
              </a:rPr>
            </a:br>
            <a:r>
              <a:rPr lang="en-US" sz="2400" u="sng" smtClean="0">
                <a:solidFill>
                  <a:srgbClr val="0000FF"/>
                </a:solidFill>
              </a:rPr>
              <a:t>Đạo </a:t>
            </a:r>
            <a:r>
              <a:rPr lang="vi-VN" sz="2400" u="sng" smtClean="0">
                <a:solidFill>
                  <a:srgbClr val="0000FF"/>
                </a:solidFill>
              </a:rPr>
              <a:t>đ</a:t>
            </a:r>
            <a:r>
              <a:rPr lang="en-US" sz="2400" u="sng" smtClean="0">
                <a:solidFill>
                  <a:srgbClr val="0000FF"/>
                </a:solidFill>
              </a:rPr>
              <a:t>ức</a:t>
            </a:r>
            <a:br>
              <a:rPr lang="en-US" sz="2400" u="sng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FF00FF"/>
                </a:solidFill>
              </a:rPr>
              <a:t>Tích cực tham gia các hoạt </a:t>
            </a:r>
            <a:r>
              <a:rPr lang="vi-VN" sz="2400" smtClean="0">
                <a:solidFill>
                  <a:srgbClr val="FF00FF"/>
                </a:solidFill>
              </a:rPr>
              <a:t>đ</a:t>
            </a:r>
            <a:r>
              <a:rPr lang="en-US" sz="2400" smtClean="0">
                <a:solidFill>
                  <a:srgbClr val="FF00FF"/>
                </a:solidFill>
              </a:rPr>
              <a:t>ộng nhân </a:t>
            </a:r>
            <a:r>
              <a:rPr lang="vi-VN" sz="2400" smtClean="0">
                <a:solidFill>
                  <a:srgbClr val="FF00FF"/>
                </a:solidFill>
              </a:rPr>
              <a:t>đ</a:t>
            </a:r>
            <a:r>
              <a:rPr lang="en-US" sz="2400" smtClean="0">
                <a:solidFill>
                  <a:srgbClr val="FF00FF"/>
                </a:solidFill>
              </a:rPr>
              <a:t>ạo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25908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Trong lớp mình ai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ã tham gia hoạt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ộng nhân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ạo?</a:t>
            </a:r>
          </a:p>
          <a:p>
            <a:r>
              <a:rPr lang="en-US" sz="2000">
                <a:latin typeface="Arial" charset="0"/>
              </a:rPr>
              <a:t>Ai tích cực, nhiệt tình?</a:t>
            </a:r>
          </a:p>
          <a:p>
            <a:r>
              <a:rPr lang="en-US" sz="2000">
                <a:latin typeface="Arial" charset="0"/>
              </a:rPr>
              <a:t>Kể tên những hoạt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ộng nhân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ạo mà  em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ã tham gia.</a:t>
            </a:r>
          </a:p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42C60-53AE-4C44-9545-044EAF93CC6E}" type="slidenum">
              <a:rPr lang="en-US" sz="1100" smtClean="0"/>
              <a:pPr/>
              <a:t>27</a:t>
            </a:fld>
            <a:endParaRPr lang="en-US" sz="110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7391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Thảo luận nhóm 6 em và cho biết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ong những việc làm d</a:t>
            </a:r>
            <a:r>
              <a:rPr lang="vi-VN" sz="2000" b="1">
                <a:solidFill>
                  <a:srgbClr val="FF0000"/>
                </a:solidFill>
                <a:latin typeface="Arial" charset="0"/>
                <a:cs typeface="Arial" charset="0"/>
              </a:rPr>
              <a:t>ư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ới </a:t>
            </a:r>
            <a:r>
              <a:rPr lang="vi-VN" sz="20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ây, việc làm nào thể hiện lòng nhân </a:t>
            </a:r>
            <a:r>
              <a:rPr lang="vi-VN" sz="20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ạo? Vì sao?</a:t>
            </a:r>
          </a:p>
          <a:p>
            <a:pPr marL="342900" indent="-342900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a) S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n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ã không mua truyện ,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ể dành tiền giúp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ỡ các bạn học sinhcác tỉnh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ang bị thiên tai .</a:t>
            </a:r>
          </a:p>
          <a:p>
            <a:pPr marL="342900" indent="-342900"/>
            <a:endParaRPr lang="en-US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b)Trong buổi quyên góp giúp các bạn nhỏ miền Trung bị bão lụt , L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ươ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ng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ã xin Tuấn nh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ờng cho một số sách vở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ể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óng góp , lấy thành tích .</a:t>
            </a:r>
          </a:p>
          <a:p>
            <a:pPr marL="342900" indent="-342900"/>
            <a:endParaRPr lang="en-US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c)Đọc báo thấy có những gia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ình sinh con bị tật nguyền do ảnh h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ởng chất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ọc màu da cam ,C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ờng dã bàn với bố mẹ dùng tiền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đư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ợc mừng tuổi của mình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ề giúp những nạn nhân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ó.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777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3400" y="6491288"/>
            <a:ext cx="830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40386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713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BÀY TỎ Ý KIẾN</a:t>
            </a:r>
          </a:p>
        </p:txBody>
      </p:sp>
      <p:pic>
        <p:nvPicPr>
          <p:cNvPr id="28679" name="Picture 7" descr="24F489BB06EA466597C7FCFFA32B8E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3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143000" y="152400"/>
            <a:ext cx="1828800" cy="838200"/>
          </a:xfrm>
          <a:prstGeom prst="cloudCallout">
            <a:avLst>
              <a:gd name="adj1" fmla="val -43750"/>
              <a:gd name="adj2" fmla="val 2632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charset="0"/>
              </a:rPr>
              <a:t>Bài tập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CD65B-0701-4839-9546-3E7B52128210}" type="slidenum">
              <a:rPr lang="en-US" sz="1100" smtClean="0"/>
              <a:pPr/>
              <a:t>28</a:t>
            </a:fld>
            <a:endParaRPr lang="en-US" sz="11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FF3300"/>
                </a:solidFill>
              </a:rPr>
              <a:t>KẾT LUẬN</a:t>
            </a:r>
            <a:r>
              <a:rPr lang="en-US" sz="3600" smtClean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69635" name="Text Box 3"/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  <a:noFill/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Việc làm ở tình huống (a), (c) thể hiện lòng nhân </a:t>
            </a:r>
            <a:r>
              <a:rPr lang="vi-VN" sz="2400" b="1" smtClean="0">
                <a:solidFill>
                  <a:srgbClr val="0000FF"/>
                </a:solidFill>
              </a:rPr>
              <a:t>đ</a:t>
            </a:r>
            <a:r>
              <a:rPr lang="en-US" sz="2400" b="1" smtClean="0">
                <a:solidFill>
                  <a:srgbClr val="0000FF"/>
                </a:solidFill>
              </a:rPr>
              <a:t>ạo.</a:t>
            </a:r>
          </a:p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- Việc làm trong tình huống (b) không thể hiện lòng nhân </a:t>
            </a:r>
            <a:r>
              <a:rPr lang="vi-VN" sz="2400" b="1" smtClean="0">
                <a:solidFill>
                  <a:srgbClr val="0000FF"/>
                </a:solidFill>
              </a:rPr>
              <a:t>đ</a:t>
            </a:r>
            <a:r>
              <a:rPr lang="en-US" sz="2400" b="1" smtClean="0">
                <a:solidFill>
                  <a:srgbClr val="0000FF"/>
                </a:solidFill>
              </a:rPr>
              <a:t>ạo vì không phải xuất phát từ lòng cảm thông, mong muốn chia sẻ với ng</a:t>
            </a:r>
            <a:r>
              <a:rPr lang="vi-VN" sz="2400" b="1" smtClean="0">
                <a:solidFill>
                  <a:srgbClr val="0000FF"/>
                </a:solidFill>
              </a:rPr>
              <a:t>ư</a:t>
            </a:r>
            <a:r>
              <a:rPr lang="en-US" sz="2400" b="1" smtClean="0">
                <a:solidFill>
                  <a:srgbClr val="0000FF"/>
                </a:solidFill>
              </a:rPr>
              <a:t>ời gặp khó kh</a:t>
            </a:r>
            <a:r>
              <a:rPr lang="vi-VN" sz="2400" b="1" smtClean="0">
                <a:solidFill>
                  <a:srgbClr val="0000FF"/>
                </a:solidFill>
              </a:rPr>
              <a:t>ă</a:t>
            </a:r>
            <a:r>
              <a:rPr lang="en-US" sz="2400" b="1" smtClean="0">
                <a:solidFill>
                  <a:srgbClr val="0000FF"/>
                </a:solidFill>
              </a:rPr>
              <a:t>n hoạn nạn.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8457B2-F6D1-4469-BC79-C1CD543DC09F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a)</a:t>
            </a:r>
            <a:r>
              <a:rPr lang="en-US" sz="2400" b="1"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Tham gia vào các hoạt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ộng nhân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ạo là việc làm cao cả.</a:t>
            </a: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3429000" y="21336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09600" y="2819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b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  <a:r>
              <a:rPr lang="en-US" sz="2400" b="1"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Chỉ cần tham gia vào những hoạt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ộng nhân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ạo do nhà tr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ờng tổ chức.</a:t>
            </a: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5029200" y="3276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  <a:cs typeface="Arial" charset="0"/>
              </a:rPr>
              <a:t>C</a:t>
            </a:r>
            <a:r>
              <a:rPr 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  <a:r>
              <a:rPr lang="en-US" sz="1400" b="1"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Điều quan trọng nhất khi tham gia vào các hoạt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ộng nhân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ạo là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ể mọi ng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ời khỏi chê mình ích kỉ.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1143000" y="4724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85800" y="52578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d)Cần giúp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ỡ nhân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oạ không chỉ với ng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ời ở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ịa ph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ươ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ng mà còn cả với ng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ời ở 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ịa ph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ươ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ng khác, n</a:t>
            </a:r>
            <a:r>
              <a:rPr lang="vi-VN" sz="2400" b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ớc khác.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3505200" y="6096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0" y="152400"/>
            <a:ext cx="1676400" cy="1066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FF"/>
                </a:solidFill>
                <a:latin typeface="Arial" charset="0"/>
              </a:rPr>
              <a:t>Bài tập 3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752600" y="3048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Arial" charset="0"/>
              </a:rPr>
              <a:t>Đúng chọn Đ,sai chọn S cho các ý kiến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animBg="1"/>
      <p:bldP spid="72708" grpId="0"/>
      <p:bldP spid="72709" grpId="0" animBg="1"/>
      <p:bldP spid="72710" grpId="0"/>
      <p:bldP spid="72711" grpId="0" animBg="1"/>
      <p:bldP spid="72712" grpId="0"/>
      <p:bldP spid="727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46449-F237-4584-9C91-9A9FCB42FEAD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991600" cy="2438400"/>
          </a:xfrm>
        </p:spPr>
        <p:txBody>
          <a:bodyPr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u="sng" smtClean="0">
                <a:solidFill>
                  <a:srgbClr val="0000FF"/>
                </a:solidFill>
              </a:rPr>
              <a:t>Đạo </a:t>
            </a:r>
            <a:r>
              <a:rPr lang="vi-VN" sz="2400" u="sng" smtClean="0">
                <a:solidFill>
                  <a:srgbClr val="0000FF"/>
                </a:solidFill>
              </a:rPr>
              <a:t>đ</a:t>
            </a:r>
            <a:r>
              <a:rPr lang="en-US" sz="2400" u="sng" smtClean="0">
                <a:solidFill>
                  <a:srgbClr val="0000FF"/>
                </a:solidFill>
              </a:rPr>
              <a:t>ức</a:t>
            </a:r>
            <a:br>
              <a:rPr lang="en-US" sz="2400" u="sng" smtClean="0">
                <a:solidFill>
                  <a:srgbClr val="0000FF"/>
                </a:solidFill>
              </a:rPr>
            </a:br>
            <a:endParaRPr lang="en-US" sz="2400" u="sng" smtClean="0">
              <a:solidFill>
                <a:srgbClr val="0000FF"/>
              </a:solidFill>
            </a:endParaRP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353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Tích cực tham gia các hoạt động nhân đạo.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43000" y="40386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>
                <a:solidFill>
                  <a:srgbClr val="FF00FF"/>
                </a:solidFill>
                <a:latin typeface="Arial" charset="0"/>
              </a:rPr>
              <a:t>TRAO ĐỔI THÔNG 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A44B5-8A1E-45A9-8DA0-CF148D7EC8BC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457200" y="152400"/>
            <a:ext cx="1981200" cy="990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Arial" charset="0"/>
              </a:rPr>
              <a:t>Bài tập 2</a:t>
            </a:r>
          </a:p>
        </p:txBody>
      </p:sp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4876800" cy="1003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XỬ LÍ TÌNH HUỐNG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57200" y="1371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Thảo luận nhóm bàn và nêu cách ứng xử  trong các</a:t>
            </a:r>
          </a:p>
          <a:p>
            <a:r>
              <a:rPr lang="en-US" sz="2400">
                <a:latin typeface="Arial" charset="0"/>
              </a:rPr>
              <a:t>tình huống sau:</a:t>
            </a: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/>
          </p:nvPr>
        </p:nvGraphicFramePr>
        <p:xfrm>
          <a:off x="228600" y="2362200"/>
          <a:ext cx="8686800" cy="4303713"/>
        </p:xfrm>
        <a:graphic>
          <a:graphicData uri="http://schemas.openxmlformats.org/drawingml/2006/table">
            <a:tbl>
              <a:tblPr/>
              <a:tblGrid>
                <a:gridCol w="3505200"/>
                <a:gridCol w="5181600"/>
              </a:tblGrid>
              <a:tr h="1060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TÌNH HUOÁNG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NHÖÕNG COÂNG VIEÄC CAÙC EM COÙ THEÅ GIUÙP ÑÔÕ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a,Neáu trong lôùp em coù baïn bò lieät chaân.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b,Neáu gaàn nhaø em coù moät cuï giaø soáng coâ ñôn,khoâng nôi nöông töïa.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3962400" y="35052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cõng bạn,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ẩy xe l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 cho bạn,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giúp bạn khi ch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i,khi học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 lấy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ồ dùng,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ồ ch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 cho bạn…</a:t>
            </a: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3962400" y="50292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ến ch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i,kể chuyện,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ọc th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hát cho bà nghe,giúp bà một 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số việc nhỏ vừa sức với em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quét nhà,rửa chén,…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0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0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0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0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A1E22-CCE2-4F04-8B36-34D052062051}" type="slidenum">
              <a:rPr lang="en-US" sz="1200" smtClean="0"/>
              <a:pPr/>
              <a:t>31</a:t>
            </a:fld>
            <a:endParaRPr lang="en-US" sz="1200" smtClean="0"/>
          </a:p>
        </p:txBody>
      </p:sp>
      <p:pic>
        <p:nvPicPr>
          <p:cNvPr id="32771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Trò chơi: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          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*</a:t>
            </a:r>
            <a:r>
              <a:rPr lang="en-US" sz="1600">
                <a:latin typeface="Arial" charset="0"/>
              </a:rPr>
              <a:t>  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Bầu ơi thương lấy bí cùng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Arial" charset="0"/>
              </a:rPr>
              <a:t>Tuy rằng khác giống nhưng chung một giàn.</a:t>
            </a:r>
            <a:r>
              <a:rPr lang="en-US" sz="2800">
                <a:latin typeface="Arial" charset="0"/>
              </a:rPr>
              <a:t>                  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38200" y="3962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charset="0"/>
              </a:rPr>
              <a:t>* Một con ngựa đau, cả tàu bỏ cỏ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charset="0"/>
              </a:rPr>
              <a:t>* Lá lành đùm lá rách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381000" y="1752600"/>
            <a:ext cx="8534400" cy="1371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1</a:t>
            </a:r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381000" y="3429000"/>
            <a:ext cx="8458200" cy="1295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pitchFamily="2" charset="-122"/>
              </a:rPr>
              <a:t>2</a:t>
            </a:r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457200" y="4953000"/>
            <a:ext cx="8382000" cy="1143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3</a:t>
            </a:r>
          </a:p>
        </p:txBody>
      </p:sp>
      <p:sp>
        <p:nvSpPr>
          <p:cNvPr id="74762" name="WordArt 10"/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Giải những ô chữ kì diệu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4755" grpId="0"/>
      <p:bldP spid="6198" grpId="0" animBg="1"/>
      <p:bldP spid="2" grpId="0" animBg="1"/>
      <p:bldP spid="3" grpId="0" animBg="1"/>
      <p:bldP spid="747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B1C95B-253E-46F9-B307-AB49504453ED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u="sng" smtClean="0">
                <a:solidFill>
                  <a:srgbClr val="0000FF"/>
                </a:solidFill>
              </a:rPr>
              <a:t>Đạo </a:t>
            </a:r>
            <a:r>
              <a:rPr lang="vi-VN" sz="2400" u="sng" smtClean="0">
                <a:solidFill>
                  <a:srgbClr val="0000FF"/>
                </a:solidFill>
              </a:rPr>
              <a:t>đ</a:t>
            </a:r>
            <a:r>
              <a:rPr lang="en-US" sz="2400" u="sng" smtClean="0">
                <a:solidFill>
                  <a:srgbClr val="0000FF"/>
                </a:solidFill>
              </a:rPr>
              <a:t>ức</a:t>
            </a:r>
            <a:br>
              <a:rPr lang="en-US" sz="2400" u="sng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FF3300"/>
                </a:solidFill>
              </a:rPr>
              <a:t>Tích cực tham gia các hoạt </a:t>
            </a:r>
            <a:r>
              <a:rPr lang="vi-VN" sz="3200" smtClean="0">
                <a:solidFill>
                  <a:srgbClr val="FF3300"/>
                </a:solidFill>
              </a:rPr>
              <a:t>đ</a:t>
            </a:r>
            <a:r>
              <a:rPr lang="en-US" sz="3200" smtClean="0">
                <a:solidFill>
                  <a:srgbClr val="FF3300"/>
                </a:solidFill>
              </a:rPr>
              <a:t>ộng nhân </a:t>
            </a:r>
            <a:r>
              <a:rPr lang="vi-VN" sz="3200" smtClean="0">
                <a:solidFill>
                  <a:srgbClr val="FF3300"/>
                </a:solidFill>
              </a:rPr>
              <a:t>đ</a:t>
            </a:r>
            <a:r>
              <a:rPr lang="en-US" sz="3200" smtClean="0">
                <a:solidFill>
                  <a:srgbClr val="FF3300"/>
                </a:solidFill>
              </a:rPr>
              <a:t>ạo</a:t>
            </a:r>
            <a:r>
              <a:rPr lang="en-US" sz="2400" smtClean="0">
                <a:solidFill>
                  <a:srgbClr val="FF3300"/>
                </a:solidFill>
              </a:rPr>
              <a:t/>
            </a:r>
            <a:br>
              <a:rPr lang="en-US" sz="2400" smtClean="0">
                <a:solidFill>
                  <a:srgbClr val="FF3300"/>
                </a:solidFill>
              </a:rPr>
            </a:br>
            <a:endParaRPr lang="en-US" sz="2400" smtClean="0">
              <a:solidFill>
                <a:srgbClr val="FF33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*S</a:t>
            </a:r>
            <a:r>
              <a:rPr lang="vi-VN" sz="2800" smtClean="0"/>
              <a:t>ư</a:t>
            </a:r>
            <a:r>
              <a:rPr lang="en-US" sz="2800" smtClean="0"/>
              <a:t>u tầm các thông tin,truyện,tấm g</a:t>
            </a:r>
            <a:r>
              <a:rPr lang="vi-VN" sz="2800" smtClean="0"/>
              <a:t>ươ</a:t>
            </a:r>
            <a:r>
              <a:rPr lang="en-US" sz="2800" smtClean="0"/>
              <a:t>ng,ca dao,tục ngữ…về các hoạt </a:t>
            </a:r>
            <a:r>
              <a:rPr lang="vi-VN" sz="2800" smtClean="0"/>
              <a:t>đ</a:t>
            </a:r>
            <a:r>
              <a:rPr lang="en-US" sz="2800" smtClean="0"/>
              <a:t>ộng nhân </a:t>
            </a:r>
            <a:r>
              <a:rPr lang="vi-VN" sz="2800" smtClean="0"/>
              <a:t>đ</a:t>
            </a:r>
            <a:r>
              <a:rPr lang="en-US" sz="2800" smtClean="0"/>
              <a:t>ạo.</a:t>
            </a:r>
          </a:p>
          <a:p>
            <a:pPr eaLnBrk="1" hangingPunct="1"/>
            <a:r>
              <a:rPr lang="en-US" sz="2800" smtClean="0"/>
              <a:t>*Tích cực tham gia vào các hoạt </a:t>
            </a:r>
            <a:r>
              <a:rPr lang="vi-VN" sz="2800" smtClean="0"/>
              <a:t>đ</a:t>
            </a:r>
            <a:r>
              <a:rPr lang="en-US" sz="2800" smtClean="0"/>
              <a:t>ộng nhân </a:t>
            </a:r>
            <a:r>
              <a:rPr lang="vi-VN" sz="2800" smtClean="0"/>
              <a:t>đ</a:t>
            </a:r>
            <a:r>
              <a:rPr lang="en-US" sz="2800" smtClean="0"/>
              <a:t>ạo ở tr</a:t>
            </a:r>
            <a:r>
              <a:rPr lang="vi-VN" sz="2800" smtClean="0"/>
              <a:t>ư</a:t>
            </a:r>
            <a:r>
              <a:rPr lang="en-US" sz="2800" smtClean="0"/>
              <a:t>ờng,ở cộng </a:t>
            </a:r>
            <a:r>
              <a:rPr lang="vi-VN" sz="2800" smtClean="0"/>
              <a:t>đ</a:t>
            </a:r>
            <a:r>
              <a:rPr lang="en-US" sz="2800" smtClean="0"/>
              <a:t>ồng.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748E85-CAEE-4A93-8BAB-73408D576342}" type="slidenum">
              <a:rPr lang="en-US" sz="1100" smtClean="0"/>
              <a:pPr/>
              <a:t>4</a:t>
            </a:fld>
            <a:endParaRPr lang="en-US" sz="110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382000" cy="944563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rgbClr val="0000FF"/>
                </a:solidFill>
              </a:rPr>
              <a:t>* </a:t>
            </a:r>
            <a:r>
              <a:rPr lang="en-US" sz="2000" smtClean="0">
                <a:solidFill>
                  <a:srgbClr val="0000FF"/>
                </a:solidFill>
              </a:rPr>
              <a:t>Nêu các thông tin do thiên tai, chiến tranh,…gây ra mà các em </a:t>
            </a:r>
            <a:r>
              <a:rPr lang="vi-VN" sz="2000" smtClean="0">
                <a:solidFill>
                  <a:srgbClr val="0000FF"/>
                </a:solidFill>
              </a:rPr>
              <a:t>đ</a:t>
            </a:r>
            <a:r>
              <a:rPr lang="en-US" sz="2000" smtClean="0">
                <a:solidFill>
                  <a:srgbClr val="0000FF"/>
                </a:solidFill>
              </a:rPr>
              <a:t>ã thu thập </a:t>
            </a:r>
            <a:r>
              <a:rPr lang="vi-VN" sz="2000" smtClean="0">
                <a:solidFill>
                  <a:srgbClr val="0000FF"/>
                </a:solidFill>
              </a:rPr>
              <a:t>đư</a:t>
            </a:r>
            <a:r>
              <a:rPr lang="en-US" sz="2000" smtClean="0">
                <a:solidFill>
                  <a:srgbClr val="0000FF"/>
                </a:solidFill>
              </a:rPr>
              <a:t>ợc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" charset="0"/>
                <a:cs typeface="Arial" charset="0"/>
              </a:rPr>
              <a:t>-Một số thông tin do thiên tai, chiến tranh gây ra (sgk):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883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	- Hằng n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m một số tỉnh n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ớc ta th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bị thiên tai, lũ lụt gây nên nhiều thiệt hại : hàng tr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m ng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ời bị chết , mất tích ; hàng nghìn ng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ời bị mất nhà cửa; nhiều ngôi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bị h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 hỏng..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4267200"/>
            <a:ext cx="861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	-Thảm hoạ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ộng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ất , sóng thần xảy ra tại châu Á ngày 26-12-2004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ã làm hàng tr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m  nghìn ng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ời của nhiều quốc gia bị chết và mất tích , rất nhiều nhà cửa và các công trình bị phá hủy. 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81000" y="5410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	- Trong cuộc chiến tranh do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ế quốc Mĩ gây ra ở Việt Nam  chất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ộc màu da cam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ã làm cho hàng tr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m nghìn ng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ời bị tật nguyền.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685800" y="1524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Arial" charset="0"/>
              </a:rPr>
            </a:br>
            <a:r>
              <a:rPr lang="en-US" sz="2000" u="sng">
                <a:solidFill>
                  <a:srgbClr val="0000FF"/>
                </a:solidFill>
                <a:latin typeface="Arial" charset="0"/>
              </a:rPr>
              <a:t>Đạo </a:t>
            </a:r>
            <a:r>
              <a:rPr lang="vi-VN" sz="2000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0000FF"/>
                </a:solidFill>
                <a:latin typeface="Arial" charset="0"/>
              </a:rPr>
              <a:t>ức</a:t>
            </a:r>
            <a:br>
              <a:rPr lang="en-US" sz="2000" u="sng">
                <a:solidFill>
                  <a:srgbClr val="0000FF"/>
                </a:solidFill>
                <a:latin typeface="Arial" charset="0"/>
              </a:rPr>
            </a:br>
            <a:r>
              <a:rPr lang="en-US" sz="2000">
                <a:solidFill>
                  <a:srgbClr val="FF00FF"/>
                </a:solidFill>
                <a:latin typeface="Arial" charset="0"/>
              </a:rPr>
              <a:t>Tích cực tham gia các hoạt </a:t>
            </a:r>
            <a:r>
              <a:rPr lang="vi-VN" sz="2000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FF"/>
                </a:solidFill>
                <a:latin typeface="Arial" charset="0"/>
              </a:rPr>
              <a:t>ộng nhân </a:t>
            </a:r>
            <a:r>
              <a:rPr lang="vi-VN" sz="2000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FF"/>
                </a:solidFill>
                <a:latin typeface="Arial" charset="0"/>
              </a:rPr>
              <a:t>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1CE0A-5608-4A51-B11B-9CD32562D568}" type="slidenum">
              <a:rPr lang="en-US" sz="1100" smtClean="0"/>
              <a:pPr/>
              <a:t>5</a:t>
            </a:fld>
            <a:endParaRPr lang="en-US" sz="1100" smtClean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2590800"/>
            <a:ext cx="8534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Cuộc sống của trẻ em và những ng</a:t>
            </a:r>
            <a:r>
              <a:rPr lang="vi-VN" sz="2000">
                <a:latin typeface="Arial" charset="0"/>
                <a:cs typeface="Arial" charset="0"/>
              </a:rPr>
              <a:t>ư</a:t>
            </a:r>
            <a:r>
              <a:rPr lang="en-US" sz="2000">
                <a:latin typeface="Arial" charset="0"/>
                <a:cs typeface="Arial" charset="0"/>
              </a:rPr>
              <a:t>ời dân ở vùng bị thiên hay chiến tranh tàn phá nh</a:t>
            </a:r>
            <a:r>
              <a:rPr lang="vi-VN" sz="2000">
                <a:latin typeface="Arial" charset="0"/>
                <a:cs typeface="Arial" charset="0"/>
              </a:rPr>
              <a:t>ư</a:t>
            </a:r>
            <a:r>
              <a:rPr lang="en-US" sz="2000">
                <a:latin typeface="Arial" charset="0"/>
                <a:cs typeface="Arial" charset="0"/>
              </a:rPr>
              <a:t> thế nào?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Em có thể làm gì </a:t>
            </a:r>
            <a:r>
              <a:rPr lang="vi-VN" sz="2000">
                <a:latin typeface="Arial" charset="0"/>
                <a:cs typeface="Arial" charset="0"/>
              </a:rPr>
              <a:t>đ</a:t>
            </a:r>
            <a:r>
              <a:rPr lang="en-US" sz="2000">
                <a:latin typeface="Arial" charset="0"/>
                <a:cs typeface="Arial" charset="0"/>
              </a:rPr>
              <a:t>ể giúp </a:t>
            </a:r>
            <a:r>
              <a:rPr lang="vi-VN" sz="2000">
                <a:latin typeface="Arial" charset="0"/>
                <a:cs typeface="Arial" charset="0"/>
              </a:rPr>
              <a:t>đ</a:t>
            </a:r>
            <a:r>
              <a:rPr lang="en-US" sz="2000">
                <a:latin typeface="Arial" charset="0"/>
                <a:cs typeface="Arial" charset="0"/>
              </a:rPr>
              <a:t>ỡ họ ?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057400" y="1752600"/>
            <a:ext cx="48006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Câu hỏi thảo luận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57200" y="4038600"/>
            <a:ext cx="792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Trẻ em và nhân dân ở các vùng bị thiên tai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hoặc có chiến tranh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phải chịu nhiều khó kh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n,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 thiệt thòi 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</a:t>
            </a:r>
            <a:r>
              <a:rPr lang="en-US" sz="2000" b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Chúng ta cần cảm thông, chia sẻ với họ 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Quyên góp tiền của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ể giúp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ỡ họ.   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096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20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Arial" charset="0"/>
              </a:rPr>
            </a:br>
            <a:r>
              <a:rPr lang="en-US" sz="2000" u="sng">
                <a:solidFill>
                  <a:srgbClr val="0000FF"/>
                </a:solidFill>
                <a:latin typeface="Arial" charset="0"/>
              </a:rPr>
              <a:t>Đạo </a:t>
            </a:r>
            <a:r>
              <a:rPr lang="vi-VN" sz="2000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0000FF"/>
                </a:solidFill>
                <a:latin typeface="Arial" charset="0"/>
              </a:rPr>
              <a:t>ức</a:t>
            </a:r>
            <a:br>
              <a:rPr lang="en-US" sz="2000" u="sng">
                <a:solidFill>
                  <a:srgbClr val="0000FF"/>
                </a:solidFill>
                <a:latin typeface="Arial" charset="0"/>
              </a:rPr>
            </a:br>
            <a:r>
              <a:rPr lang="en-US" sz="2000">
                <a:solidFill>
                  <a:srgbClr val="FF00FF"/>
                </a:solidFill>
                <a:latin typeface="Arial" charset="0"/>
              </a:rPr>
              <a:t>Tích cực tham gia các hoạt </a:t>
            </a:r>
            <a:r>
              <a:rPr lang="vi-VN" sz="2000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FF"/>
                </a:solidFill>
                <a:latin typeface="Arial" charset="0"/>
              </a:rPr>
              <a:t>ộng nhân </a:t>
            </a:r>
            <a:r>
              <a:rPr lang="vi-VN" sz="2000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00FF"/>
                </a:solidFill>
                <a:latin typeface="Arial" charset="0"/>
              </a:rPr>
              <a:t>ạo</a:t>
            </a:r>
          </a:p>
          <a:p>
            <a:pPr algn="ctr"/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FEEE3-6CA1-4CE9-A178-B3337782FE81}" type="slidenum">
              <a:rPr lang="en-US" sz="1100" smtClean="0"/>
              <a:pPr/>
              <a:t>6</a:t>
            </a:fld>
            <a:endParaRPr lang="en-US" sz="110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/>
              <a:t>*Thử t</a:t>
            </a:r>
            <a:r>
              <a:rPr lang="vi-VN" sz="2000" smtClean="0"/>
              <a:t>ư</a:t>
            </a:r>
            <a:r>
              <a:rPr lang="en-US" sz="2000" smtClean="0"/>
              <a:t>ởng t</a:t>
            </a:r>
            <a:r>
              <a:rPr lang="vi-VN" sz="2000" smtClean="0"/>
              <a:t>ư</a:t>
            </a:r>
            <a:r>
              <a:rPr lang="en-US" sz="2000" smtClean="0"/>
              <a:t>ợng em là một ng</a:t>
            </a:r>
            <a:r>
              <a:rPr lang="vi-VN" sz="2000" smtClean="0"/>
              <a:t>ư</a:t>
            </a:r>
            <a:r>
              <a:rPr lang="en-US" sz="2000" smtClean="0"/>
              <a:t>ời dân ở vùng bị bão và lũ tàn pha rất mạnh,lúc </a:t>
            </a:r>
            <a:r>
              <a:rPr lang="vi-VN" sz="2000" smtClean="0"/>
              <a:t>đ</a:t>
            </a:r>
            <a:r>
              <a:rPr lang="en-US" sz="2000" smtClean="0"/>
              <a:t>ó em sẽ r</a:t>
            </a:r>
            <a:r>
              <a:rPr lang="vi-VN" sz="2000" smtClean="0"/>
              <a:t>ơ</a:t>
            </a:r>
            <a:r>
              <a:rPr lang="en-US" sz="2000" smtClean="0"/>
              <a:t>i vào hoàn cảnh nh</a:t>
            </a:r>
            <a:r>
              <a:rPr lang="vi-VN" sz="2000" smtClean="0"/>
              <a:t>ư</a:t>
            </a:r>
            <a:r>
              <a:rPr lang="en-US" sz="2000" smtClean="0"/>
              <a:t> thế nào?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Lúc </a:t>
            </a:r>
            <a:r>
              <a:rPr lang="vi-VN" sz="2000" smtClean="0"/>
              <a:t>đ</a:t>
            </a:r>
            <a:r>
              <a:rPr lang="en-US" sz="2000" smtClean="0"/>
              <a:t>ó em khao khát </a:t>
            </a:r>
            <a:r>
              <a:rPr lang="vi-VN" sz="2000" smtClean="0"/>
              <a:t>đ</a:t>
            </a:r>
            <a:r>
              <a:rPr lang="en-US" sz="2000" smtClean="0"/>
              <a:t>iều gì 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505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* </a:t>
            </a:r>
            <a:r>
              <a:rPr lang="en-US" sz="2000">
                <a:latin typeface="Arial" charset="0"/>
              </a:rPr>
              <a:t>Nhân vật nào trong  những bài tập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ọc em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ã học biết</a:t>
            </a:r>
          </a:p>
          <a:p>
            <a:r>
              <a:rPr lang="en-US" sz="2000">
                <a:latin typeface="Arial" charset="0"/>
              </a:rPr>
              <a:t> cảm thông,chia sẻ với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khác khi họ gặp khó kh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n,</a:t>
            </a:r>
          </a:p>
          <a:p>
            <a:r>
              <a:rPr lang="en-US" sz="2000">
                <a:latin typeface="Arial" charset="0"/>
              </a:rPr>
              <a:t>hoạn nạn?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2286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*Nếu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thân của em gặp hoạn nạn em sẽ làm gì?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1000" y="5029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>
                <a:solidFill>
                  <a:srgbClr val="0000FF"/>
                </a:solidFill>
                <a:latin typeface="Arial" charset="0"/>
              </a:rPr>
              <a:t>Bầu </a:t>
            </a:r>
            <a:r>
              <a:rPr lang="vi-VN" sz="2000" i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i th</a:t>
            </a:r>
            <a:r>
              <a:rPr lang="vi-VN" sz="2000" i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ng lấy bí cùng</a:t>
            </a:r>
          </a:p>
          <a:p>
            <a:pPr algn="ctr"/>
            <a:r>
              <a:rPr lang="en-US" sz="2000" i="1">
                <a:solidFill>
                  <a:srgbClr val="0000FF"/>
                </a:solidFill>
                <a:latin typeface="Arial" charset="0"/>
              </a:rPr>
              <a:t>Tuy rằng khác giống nh</a:t>
            </a:r>
            <a:r>
              <a:rPr lang="vi-VN" sz="2000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ng chung một giàn.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E842E-7E4D-4792-A5B3-DDCA8FE42B83}" type="slidenum">
              <a:rPr lang="en-US" sz="1100" smtClean="0"/>
              <a:pPr/>
              <a:t>7</a:t>
            </a:fld>
            <a:endParaRPr lang="en-US" sz="110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/>
              <a:t>Tìm những câu tục ngữ khuyên ta nên yêu th</a:t>
            </a:r>
            <a:r>
              <a:rPr lang="vi-VN" sz="2000" smtClean="0"/>
              <a:t>ươ</a:t>
            </a:r>
            <a:r>
              <a:rPr lang="en-US" sz="2000" smtClean="0"/>
              <a:t>ng,</a:t>
            </a:r>
            <a:r>
              <a:rPr lang="vi-VN" sz="2000" smtClean="0"/>
              <a:t>đ</a:t>
            </a:r>
            <a:r>
              <a:rPr lang="en-US" sz="2000" smtClean="0"/>
              <a:t>ùm bọc mọi ng</a:t>
            </a:r>
            <a:r>
              <a:rPr lang="vi-VN" sz="2000" smtClean="0"/>
              <a:t>ư</a:t>
            </a:r>
            <a:r>
              <a:rPr lang="en-US" sz="2000" smtClean="0"/>
              <a:t>ời.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>
                <a:solidFill>
                  <a:srgbClr val="0000FF"/>
                </a:solidFill>
              </a:rPr>
              <a:t>-Th</a:t>
            </a:r>
            <a:r>
              <a:rPr lang="vi-VN" sz="2000" i="1" smtClean="0">
                <a:solidFill>
                  <a:srgbClr val="0000FF"/>
                </a:solidFill>
              </a:rPr>
              <a:t>ươ</a:t>
            </a:r>
            <a:r>
              <a:rPr lang="en-US" sz="2000" i="1" smtClean="0">
                <a:solidFill>
                  <a:srgbClr val="0000FF"/>
                </a:solidFill>
              </a:rPr>
              <a:t>ng ng</a:t>
            </a:r>
            <a:r>
              <a:rPr lang="vi-VN" sz="2000" i="1" smtClean="0">
                <a:solidFill>
                  <a:srgbClr val="0000FF"/>
                </a:solidFill>
              </a:rPr>
              <a:t>ư</a:t>
            </a:r>
            <a:r>
              <a:rPr lang="en-US" sz="2000" i="1" smtClean="0">
                <a:solidFill>
                  <a:srgbClr val="0000FF"/>
                </a:solidFill>
              </a:rPr>
              <a:t>ời nh</a:t>
            </a:r>
            <a:r>
              <a:rPr lang="vi-VN" sz="2000" i="1" smtClean="0">
                <a:solidFill>
                  <a:srgbClr val="0000FF"/>
                </a:solidFill>
              </a:rPr>
              <a:t>ư</a:t>
            </a:r>
            <a:r>
              <a:rPr lang="en-US" sz="2000" i="1" smtClean="0">
                <a:solidFill>
                  <a:srgbClr val="0000FF"/>
                </a:solidFill>
              </a:rPr>
              <a:t> thể th</a:t>
            </a:r>
            <a:r>
              <a:rPr lang="vi-VN" sz="2000" i="1" smtClean="0">
                <a:solidFill>
                  <a:srgbClr val="0000FF"/>
                </a:solidFill>
              </a:rPr>
              <a:t>ươ</a:t>
            </a:r>
            <a:r>
              <a:rPr lang="en-US" sz="2000" i="1" smtClean="0">
                <a:solidFill>
                  <a:srgbClr val="0000FF"/>
                </a:solidFill>
              </a:rPr>
              <a:t>ng thân.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smtClean="0">
                <a:solidFill>
                  <a:srgbClr val="0000FF"/>
                </a:solidFill>
              </a:rPr>
              <a:t>-Lá lành </a:t>
            </a:r>
            <a:r>
              <a:rPr lang="vi-VN" sz="2000" i="1" smtClean="0">
                <a:solidFill>
                  <a:srgbClr val="0000FF"/>
                </a:solidFill>
              </a:rPr>
              <a:t>đ</a:t>
            </a:r>
            <a:r>
              <a:rPr lang="en-US" sz="2000" i="1" smtClean="0">
                <a:solidFill>
                  <a:srgbClr val="0000FF"/>
                </a:solidFill>
              </a:rPr>
              <a:t>ùm lá rách.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38200" y="27432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Vậy giúp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ỡ những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có hoàn cảnh khó kh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n,</a:t>
            </a:r>
          </a:p>
          <a:p>
            <a:r>
              <a:rPr lang="en-US" sz="2000">
                <a:latin typeface="Arial" charset="0"/>
              </a:rPr>
              <a:t>hoạn nạn là việc nên làm hay không  nên làm?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38200" y="38862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Nên làm từ thiện với thái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ộ nh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F8FE2-A514-4401-A67F-FFD180113386}" type="slidenum">
              <a:rPr lang="en-US" sz="1100" smtClean="0"/>
              <a:pPr/>
              <a:t>8</a:t>
            </a:fld>
            <a:endParaRPr lang="en-US" sz="1100" smtClean="0"/>
          </a:p>
        </p:txBody>
      </p:sp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7286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Tích cực tham gia các hoạt động nhân đạo.</a:t>
            </a:r>
            <a:endParaRPr lang="en-US" sz="2400" kern="1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8534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Arial" charset="0"/>
                <a:cs typeface="Arial" charset="0"/>
              </a:rPr>
              <a:t>Ghi nhớ</a:t>
            </a:r>
            <a:r>
              <a:rPr lang="en-US" sz="1400">
                <a:latin typeface="Arial" charset="0"/>
                <a:cs typeface="Arial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  <a:cs typeface="Arial" charset="0"/>
              </a:rPr>
              <a:t>  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Giúp </a:t>
            </a:r>
            <a:r>
              <a:rPr lang="vi-VN" sz="2400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ỡ những ng</a:t>
            </a:r>
            <a:r>
              <a:rPr lang="vi-VN" sz="2400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ời gặp khó kh</a:t>
            </a:r>
            <a:r>
              <a:rPr lang="vi-VN" sz="2400">
                <a:solidFill>
                  <a:srgbClr val="0000FF"/>
                </a:solidFill>
                <a:latin typeface="Arial" charset="0"/>
                <a:cs typeface="Arial" charset="0"/>
              </a:rPr>
              <a:t>ă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n , hoạn nạn là việc làm nhân </a:t>
            </a:r>
            <a:r>
              <a:rPr lang="vi-VN" sz="2400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ạo mà mỗi ng</a:t>
            </a:r>
            <a:r>
              <a:rPr lang="vi-VN" sz="2400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ời cần thực hiện.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Th</a:t>
            </a:r>
            <a:r>
              <a:rPr lang="vi-VN" sz="2400" i="1">
                <a:solidFill>
                  <a:srgbClr val="0000FF"/>
                </a:solidFill>
                <a:latin typeface="Arial" charset="0"/>
                <a:cs typeface="Arial" charset="0"/>
              </a:rPr>
              <a:t>ươ</a:t>
            </a: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ng ng</a:t>
            </a:r>
            <a:r>
              <a:rPr lang="vi-VN" sz="2400" i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ời nh</a:t>
            </a:r>
            <a:r>
              <a:rPr lang="vi-VN" sz="2400" i="1">
                <a:solidFill>
                  <a:srgbClr val="0000FF"/>
                </a:solidFill>
                <a:latin typeface="Arial" charset="0"/>
                <a:cs typeface="Arial" charset="0"/>
              </a:rPr>
              <a:t>ư</a:t>
            </a: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 thể th</a:t>
            </a:r>
            <a:r>
              <a:rPr lang="vi-VN" sz="2400" i="1">
                <a:solidFill>
                  <a:srgbClr val="0000FF"/>
                </a:solidFill>
                <a:latin typeface="Arial" charset="0"/>
                <a:cs typeface="Arial" charset="0"/>
              </a:rPr>
              <a:t>ươ</a:t>
            </a: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ng thân.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            - Lá lành </a:t>
            </a:r>
            <a:r>
              <a:rPr lang="vi-VN" sz="2400" i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2400" i="1">
                <a:solidFill>
                  <a:srgbClr val="0000FF"/>
                </a:solidFill>
                <a:latin typeface="Arial" charset="0"/>
                <a:cs typeface="Arial" charset="0"/>
              </a:rPr>
              <a:t>ùm lá rách.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                 Tục ngữ</a:t>
            </a:r>
            <a:r>
              <a:rPr lang="en-US" sz="2000">
                <a:solidFill>
                  <a:srgbClr val="0000FF"/>
                </a:solidFill>
                <a:latin typeface="Arial" charset="0"/>
                <a:cs typeface="Arial" charset="0"/>
              </a:rPr>
              <a:t>           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2000" y="457200"/>
            <a:ext cx="739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Arial" charset="0"/>
              </a:rPr>
            </a:br>
            <a:r>
              <a:rPr lang="en-US" sz="2000" u="sng">
                <a:solidFill>
                  <a:srgbClr val="0000FF"/>
                </a:solidFill>
                <a:latin typeface="Arial" charset="0"/>
              </a:rPr>
              <a:t>Đạo </a:t>
            </a:r>
            <a:r>
              <a:rPr lang="vi-VN" sz="2000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0000FF"/>
                </a:solidFill>
                <a:latin typeface="Arial" charset="0"/>
              </a:rPr>
              <a:t>ức</a:t>
            </a:r>
            <a:br>
              <a:rPr lang="en-US" sz="2000" u="sng">
                <a:solidFill>
                  <a:srgbClr val="0000FF"/>
                </a:solidFill>
                <a:latin typeface="Arial" charset="0"/>
              </a:rPr>
            </a:br>
            <a:endParaRPr lang="en-US" sz="2000" u="sng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E18E8-297E-4426-8710-63607D4A8C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5" descr="u2_1626769570_91def6a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629400" y="6019800"/>
            <a:ext cx="2514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Arial" charset="0"/>
              </a:rPr>
              <a:t>Lũ lụt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1392</Words>
  <Application>Microsoft Office PowerPoint</Application>
  <PresentationFormat>On-screen Show (4:3)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VNI-Times</vt:lpstr>
      <vt:lpstr>Arial</vt:lpstr>
      <vt:lpstr>VNI-Swiss-Extreme</vt:lpstr>
      <vt:lpstr>Wingdings 2</vt:lpstr>
      <vt:lpstr>Times New Roman</vt:lpstr>
      <vt:lpstr>SimSun</vt:lpstr>
      <vt:lpstr>Default Design</vt:lpstr>
      <vt:lpstr>Slide 1</vt:lpstr>
      <vt:lpstr>Em hãy điền các từ ngữ: trách nhiệm,tài sản,lợi ích vào chỗ trống trong các câu sau cho phù hợp.</vt:lpstr>
      <vt:lpstr> Đạo đức </vt:lpstr>
      <vt:lpstr>* Nêu các thông tin do thiên tai, chiến tranh,…gây ra mà các em đã thu thập được</vt:lpstr>
      <vt:lpstr>Slide 5</vt:lpstr>
      <vt:lpstr>*Thử tưởng tượng em là một người dân ở vùng bị bão và lũ tàn pha rất mạnh,lúc đó em sẽ rơi vào hoàn cảnh như thế nào?</vt:lpstr>
      <vt:lpstr>Tìm những câu tục ngữ khuyên ta nên yêu thương,đùm bọc mọi người.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KẾT LUẬN:</vt:lpstr>
      <vt:lpstr>Slide 29</vt:lpstr>
      <vt:lpstr>Slide 30</vt:lpstr>
      <vt:lpstr>Slide 31</vt:lpstr>
      <vt:lpstr> Đạo đức Tích cực tham gia các hoạt động nhân đạo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</dc:creator>
  <cp:lastModifiedBy>CSTeam</cp:lastModifiedBy>
  <cp:revision>29</cp:revision>
  <dcterms:created xsi:type="dcterms:W3CDTF">2009-02-20T18:36:17Z</dcterms:created>
  <dcterms:modified xsi:type="dcterms:W3CDTF">2016-06-30T02:19:54Z</dcterms:modified>
</cp:coreProperties>
</file>