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2"/>
  </p:notesMasterIdLst>
  <p:sldIdLst>
    <p:sldId id="260" r:id="rId2"/>
    <p:sldId id="259" r:id="rId3"/>
    <p:sldId id="261" r:id="rId4"/>
    <p:sldId id="264" r:id="rId5"/>
    <p:sldId id="265" r:id="rId6"/>
    <p:sldId id="266" r:id="rId7"/>
    <p:sldId id="267" r:id="rId8"/>
    <p:sldId id="290" r:id="rId9"/>
    <p:sldId id="270" r:id="rId10"/>
    <p:sldId id="271" r:id="rId11"/>
    <p:sldId id="272" r:id="rId12"/>
    <p:sldId id="291" r:id="rId13"/>
    <p:sldId id="276" r:id="rId14"/>
    <p:sldId id="278" r:id="rId15"/>
    <p:sldId id="280" r:id="rId16"/>
    <p:sldId id="282" r:id="rId17"/>
    <p:sldId id="283" r:id="rId18"/>
    <p:sldId id="284" r:id="rId19"/>
    <p:sldId id="285" r:id="rId20"/>
    <p:sldId id="286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3300"/>
    <a:srgbClr val="33CC33"/>
    <a:srgbClr val="FF9900"/>
    <a:srgbClr val="66FFFF"/>
    <a:srgbClr val="FFFF00"/>
    <a:srgbClr val="00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2" autoAdjust="0"/>
    <p:restoredTop sz="92697" autoAdjust="0"/>
  </p:normalViewPr>
  <p:slideViewPr>
    <p:cSldViewPr>
      <p:cViewPr varScale="1">
        <p:scale>
          <a:sx n="40" d="100"/>
          <a:sy n="40" d="100"/>
        </p:scale>
        <p:origin x="-13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129183F-61B5-4FF6-970E-4FF27ED76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</p:grpSp>
      <p:sp>
        <p:nvSpPr>
          <p:cNvPr id="6452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A0F5B-A7B2-40FE-A5AB-8CF8527D7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EB10D-2C95-4F4D-9DED-CC0AEA3F89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84E01-99AA-4159-B95B-8525548CDF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B7B42-BCF3-4CF5-8B88-77B796DD2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00895-4E21-4750-96A1-803CFE1C3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4FEBB-4856-4A54-BF3B-16A138672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1CAE9-6727-4564-BEF8-AA50FA8C0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CE8B8-4C0B-47CC-9701-997731255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C6083-6797-44BE-8A4C-EF1CDBC19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2F92D-E966-41AB-8B2A-93D07743FC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1FF44-A309-4B81-9E3C-F82E3CEEA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F8D84-03E7-42CB-8F95-80E2DBAE2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F03B2-AD7D-4925-A610-59375C6F0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3972D66-DA01-44E9-AB35-744F63DE2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080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349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349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349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6349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</p:grpSp>
        <p:sp>
          <p:nvSpPr>
            <p:cNvPr id="6349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</p:grpSp>
      <p:sp>
        <p:nvSpPr>
          <p:cNvPr id="6350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350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5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4.xml"/><Relationship Id="rId7" Type="http://schemas.openxmlformats.org/officeDocument/2006/relationships/slide" Target="slide17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10" Type="http://schemas.openxmlformats.org/officeDocument/2006/relationships/slide" Target="slide20.xml"/><Relationship Id="rId4" Type="http://schemas.openxmlformats.org/officeDocument/2006/relationships/slide" Target="slide15.xml"/><Relationship Id="rId9" Type="http://schemas.openxmlformats.org/officeDocument/2006/relationships/slide" Target="slide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5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slide" Target="slide15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slide" Target="slide13.xml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5" Type="http://schemas.openxmlformats.org/officeDocument/2006/relationships/image" Target="../media/image12.gif"/><Relationship Id="rId4" Type="http://schemas.openxmlformats.org/officeDocument/2006/relationships/slide" Target="slide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8497888" cy="408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i="1">
                <a:latin typeface="Arial" pitchFamily="34" charset="0"/>
              </a:rPr>
              <a:t>KIỂM TRA BÀI CŨ :</a:t>
            </a:r>
            <a:r>
              <a:rPr lang="en-US">
                <a:latin typeface="Arial" pitchFamily="34" charset="0"/>
              </a:rPr>
              <a:t>                                                 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9900"/>
                </a:solidFill>
                <a:latin typeface="Arial" pitchFamily="34" charset="0"/>
              </a:rPr>
              <a:t>Viết phân số thích hợp vào chỗ chấm</a:t>
            </a:r>
          </a:p>
          <a:p>
            <a:pPr eaLnBrk="1" hangingPunct="1">
              <a:spcBef>
                <a:spcPct val="50000"/>
              </a:spcBef>
            </a:pPr>
            <a:endParaRPr lang="en-US" sz="2800"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1dm=……….m                                          3dm=…………m</a:t>
            </a:r>
          </a:p>
          <a:p>
            <a:pPr eaLnBrk="1" hangingPunct="1">
              <a:spcBef>
                <a:spcPct val="50000"/>
              </a:spcBef>
            </a:pPr>
            <a:endParaRPr lang="en-US" sz="2000"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1cm=……….m                                           4cm=…………m</a:t>
            </a:r>
          </a:p>
          <a:p>
            <a:pPr eaLnBrk="1" hangingPunct="1">
              <a:spcBef>
                <a:spcPct val="50000"/>
              </a:spcBef>
            </a:pPr>
            <a:endParaRPr lang="en-US" sz="2000"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1mm=………m                                            6mm=………..m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457325" y="2895600"/>
            <a:ext cx="255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1484313" y="33528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408113" y="3429000"/>
            <a:ext cx="431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484313" y="396240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1484313" y="43434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408113" y="441960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484313" y="487680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1408113" y="52578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331913" y="5334000"/>
            <a:ext cx="719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1000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477000" y="2971800"/>
            <a:ext cx="287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3</a:t>
            </a:r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6400800" y="3352800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6400800" y="3429000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6553200" y="3962400"/>
            <a:ext cx="287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4</a:t>
            </a:r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6400800" y="44196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477000" y="4419600"/>
            <a:ext cx="576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6477000" y="4876800"/>
            <a:ext cx="7191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6</a:t>
            </a:r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6400800" y="52578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324600" y="5334000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1000</a:t>
            </a:r>
          </a:p>
        </p:txBody>
      </p:sp>
      <p:sp>
        <p:nvSpPr>
          <p:cNvPr id="5141" name="Rectangle 24"/>
          <p:cNvSpPr>
            <a:spLocks noChangeArrowheads="1"/>
          </p:cNvSpPr>
          <p:nvPr/>
        </p:nvSpPr>
        <p:spPr bwMode="auto">
          <a:xfrm>
            <a:off x="1295400" y="76200"/>
            <a:ext cx="731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u="sng">
                <a:latin typeface="Arial" pitchFamily="34" charset="0"/>
              </a:rPr>
              <a:t>Toán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 animBg="1"/>
      <p:bldP spid="9224" grpId="0"/>
      <p:bldP spid="9225" grpId="0"/>
      <p:bldP spid="9226" grpId="0" animBg="1"/>
      <p:bldP spid="9227" grpId="0"/>
      <p:bldP spid="9228" grpId="0"/>
      <p:bldP spid="9229" grpId="0" animBg="1"/>
      <p:bldP spid="9230" grpId="0"/>
      <p:bldP spid="9231" grpId="0"/>
      <p:bldP spid="9232" grpId="0" animBg="1"/>
      <p:bldP spid="9233" grpId="0"/>
      <p:bldP spid="9234" grpId="0"/>
      <p:bldP spid="9235" grpId="0" animBg="1"/>
      <p:bldP spid="9236" grpId="0"/>
      <p:bldP spid="9237" grpId="0"/>
      <p:bldP spid="9238" grpId="0" animBg="1"/>
      <p:bldP spid="923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4"/>
          <p:cNvSpPr>
            <a:spLocks noChangeArrowheads="1"/>
          </p:cNvSpPr>
          <p:nvPr/>
        </p:nvSpPr>
        <p:spPr bwMode="auto">
          <a:xfrm>
            <a:off x="304800" y="6858000"/>
            <a:ext cx="76200" cy="762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2291" name="AutoShape 5"/>
          <p:cNvSpPr>
            <a:spLocks noChangeArrowheads="1"/>
          </p:cNvSpPr>
          <p:nvPr/>
        </p:nvSpPr>
        <p:spPr bwMode="auto">
          <a:xfrm>
            <a:off x="0" y="-228600"/>
            <a:ext cx="4038600" cy="2514600"/>
          </a:xfrm>
          <a:prstGeom prst="irregularSeal2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914400" y="762000"/>
            <a:ext cx="220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Thực hành</a:t>
            </a:r>
          </a:p>
        </p:txBody>
      </p:sp>
      <p:sp>
        <p:nvSpPr>
          <p:cNvPr id="12293" name="Text Box 8"/>
          <p:cNvSpPr txBox="1">
            <a:spLocks noChangeArrowheads="1"/>
          </p:cNvSpPr>
          <p:nvPr/>
        </p:nvSpPr>
        <p:spPr bwMode="auto">
          <a:xfrm>
            <a:off x="250825" y="1241425"/>
            <a:ext cx="8675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 </a:t>
            </a:r>
          </a:p>
        </p:txBody>
      </p:sp>
      <p:sp>
        <p:nvSpPr>
          <p:cNvPr id="28681" name="WordArt 9"/>
          <p:cNvSpPr>
            <a:spLocks noChangeArrowheads="1" noChangeShapeType="1" noTextEdit="1"/>
          </p:cNvSpPr>
          <p:nvPr/>
        </p:nvSpPr>
        <p:spPr bwMode="auto">
          <a:xfrm>
            <a:off x="2667000" y="1065213"/>
            <a:ext cx="2555875" cy="1414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468313" y="2393950"/>
            <a:ext cx="828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>
              <a:latin typeface="Arial" pitchFamily="34" charset="0"/>
            </a:endParaRPr>
          </a:p>
        </p:txBody>
      </p:sp>
      <p:sp>
        <p:nvSpPr>
          <p:cNvPr id="28711" name="Line 39"/>
          <p:cNvSpPr>
            <a:spLocks noChangeShapeType="1"/>
          </p:cNvSpPr>
          <p:nvPr/>
        </p:nvSpPr>
        <p:spPr bwMode="auto">
          <a:xfrm flipV="1">
            <a:off x="179388" y="4337050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12" name="Line 40"/>
          <p:cNvSpPr>
            <a:spLocks noChangeShapeType="1"/>
          </p:cNvSpPr>
          <p:nvPr/>
        </p:nvSpPr>
        <p:spPr bwMode="auto">
          <a:xfrm>
            <a:off x="1763713" y="37607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13" name="Line 41"/>
          <p:cNvSpPr>
            <a:spLocks noChangeShapeType="1"/>
          </p:cNvSpPr>
          <p:nvPr/>
        </p:nvSpPr>
        <p:spPr bwMode="auto">
          <a:xfrm>
            <a:off x="1763713" y="4265613"/>
            <a:ext cx="1587" cy="138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14" name="Line 42"/>
          <p:cNvSpPr>
            <a:spLocks noChangeShapeType="1"/>
          </p:cNvSpPr>
          <p:nvPr/>
        </p:nvSpPr>
        <p:spPr bwMode="auto">
          <a:xfrm>
            <a:off x="2627313" y="4265613"/>
            <a:ext cx="1587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15" name="Line 43"/>
          <p:cNvSpPr>
            <a:spLocks noChangeShapeType="1"/>
          </p:cNvSpPr>
          <p:nvPr/>
        </p:nvSpPr>
        <p:spPr bwMode="auto">
          <a:xfrm>
            <a:off x="3419475" y="4194175"/>
            <a:ext cx="1588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16" name="Line 44"/>
          <p:cNvSpPr>
            <a:spLocks noChangeShapeType="1"/>
          </p:cNvSpPr>
          <p:nvPr/>
        </p:nvSpPr>
        <p:spPr bwMode="auto">
          <a:xfrm>
            <a:off x="4284663" y="41941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17" name="Line 45"/>
          <p:cNvSpPr>
            <a:spLocks noChangeShapeType="1"/>
          </p:cNvSpPr>
          <p:nvPr/>
        </p:nvSpPr>
        <p:spPr bwMode="auto">
          <a:xfrm>
            <a:off x="5940425" y="41941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18" name="Line 46"/>
          <p:cNvSpPr>
            <a:spLocks noChangeShapeType="1"/>
          </p:cNvSpPr>
          <p:nvPr/>
        </p:nvSpPr>
        <p:spPr bwMode="auto">
          <a:xfrm flipH="1">
            <a:off x="6732588" y="41941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19" name="Line 47"/>
          <p:cNvSpPr>
            <a:spLocks noChangeShapeType="1"/>
          </p:cNvSpPr>
          <p:nvPr/>
        </p:nvSpPr>
        <p:spPr bwMode="auto">
          <a:xfrm>
            <a:off x="7596188" y="41941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20" name="Line 48"/>
          <p:cNvSpPr>
            <a:spLocks noChangeShapeType="1"/>
          </p:cNvSpPr>
          <p:nvPr/>
        </p:nvSpPr>
        <p:spPr bwMode="auto">
          <a:xfrm>
            <a:off x="8388350" y="41941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21" name="Line 49"/>
          <p:cNvSpPr>
            <a:spLocks noChangeShapeType="1"/>
          </p:cNvSpPr>
          <p:nvPr/>
        </p:nvSpPr>
        <p:spPr bwMode="auto">
          <a:xfrm flipH="1">
            <a:off x="179388" y="4049713"/>
            <a:ext cx="0" cy="488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22" name="Line 50"/>
          <p:cNvSpPr>
            <a:spLocks noChangeShapeType="1"/>
          </p:cNvSpPr>
          <p:nvPr/>
        </p:nvSpPr>
        <p:spPr bwMode="auto">
          <a:xfrm>
            <a:off x="971550" y="4194175"/>
            <a:ext cx="1588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23" name="Text Box 51"/>
          <p:cNvSpPr txBox="1">
            <a:spLocks noChangeArrowheads="1"/>
          </p:cNvSpPr>
          <p:nvPr/>
        </p:nvSpPr>
        <p:spPr bwMode="auto">
          <a:xfrm>
            <a:off x="0" y="4572000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o</a:t>
            </a:r>
          </a:p>
        </p:txBody>
      </p:sp>
      <p:sp>
        <p:nvSpPr>
          <p:cNvPr id="28724" name="Text Box 52"/>
          <p:cNvSpPr txBox="1">
            <a:spLocks noChangeArrowheads="1"/>
          </p:cNvSpPr>
          <p:nvPr/>
        </p:nvSpPr>
        <p:spPr bwMode="auto">
          <a:xfrm>
            <a:off x="609600" y="4495800"/>
            <a:ext cx="576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0,1</a:t>
            </a:r>
          </a:p>
        </p:txBody>
      </p:sp>
      <p:sp>
        <p:nvSpPr>
          <p:cNvPr id="28725" name="Text Box 53"/>
          <p:cNvSpPr txBox="1">
            <a:spLocks noChangeArrowheads="1"/>
          </p:cNvSpPr>
          <p:nvPr/>
        </p:nvSpPr>
        <p:spPr bwMode="auto">
          <a:xfrm>
            <a:off x="1403350" y="4481513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0,2</a:t>
            </a:r>
          </a:p>
        </p:txBody>
      </p:sp>
      <p:sp>
        <p:nvSpPr>
          <p:cNvPr id="28726" name="Text Box 54"/>
          <p:cNvSpPr txBox="1">
            <a:spLocks noChangeArrowheads="1"/>
          </p:cNvSpPr>
          <p:nvPr/>
        </p:nvSpPr>
        <p:spPr bwMode="auto">
          <a:xfrm>
            <a:off x="2268538" y="4481513"/>
            <a:ext cx="86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0,3</a:t>
            </a:r>
          </a:p>
        </p:txBody>
      </p:sp>
      <p:sp>
        <p:nvSpPr>
          <p:cNvPr id="28727" name="Text Box 55"/>
          <p:cNvSpPr txBox="1">
            <a:spLocks noChangeArrowheads="1"/>
          </p:cNvSpPr>
          <p:nvPr/>
        </p:nvSpPr>
        <p:spPr bwMode="auto">
          <a:xfrm>
            <a:off x="3059113" y="4481513"/>
            <a:ext cx="720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0,4</a:t>
            </a:r>
          </a:p>
        </p:txBody>
      </p:sp>
      <p:sp>
        <p:nvSpPr>
          <p:cNvPr id="28728" name="Text Box 56"/>
          <p:cNvSpPr txBox="1">
            <a:spLocks noChangeArrowheads="1"/>
          </p:cNvSpPr>
          <p:nvPr/>
        </p:nvSpPr>
        <p:spPr bwMode="auto">
          <a:xfrm>
            <a:off x="3924300" y="4481513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0,5</a:t>
            </a:r>
          </a:p>
        </p:txBody>
      </p:sp>
      <p:sp>
        <p:nvSpPr>
          <p:cNvPr id="28729" name="Text Box 57"/>
          <p:cNvSpPr txBox="1">
            <a:spLocks noChangeArrowheads="1"/>
          </p:cNvSpPr>
          <p:nvPr/>
        </p:nvSpPr>
        <p:spPr bwMode="auto">
          <a:xfrm>
            <a:off x="4716463" y="4481513"/>
            <a:ext cx="576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0,6</a:t>
            </a:r>
          </a:p>
        </p:txBody>
      </p:sp>
      <p:sp>
        <p:nvSpPr>
          <p:cNvPr id="28730" name="Text Box 58"/>
          <p:cNvSpPr txBox="1">
            <a:spLocks noChangeArrowheads="1"/>
          </p:cNvSpPr>
          <p:nvPr/>
        </p:nvSpPr>
        <p:spPr bwMode="auto">
          <a:xfrm>
            <a:off x="5580063" y="4481513"/>
            <a:ext cx="649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0,7</a:t>
            </a:r>
          </a:p>
        </p:txBody>
      </p:sp>
      <p:sp>
        <p:nvSpPr>
          <p:cNvPr id="28731" name="Text Box 59"/>
          <p:cNvSpPr txBox="1">
            <a:spLocks noChangeArrowheads="1"/>
          </p:cNvSpPr>
          <p:nvPr/>
        </p:nvSpPr>
        <p:spPr bwMode="auto">
          <a:xfrm>
            <a:off x="6372225" y="4481513"/>
            <a:ext cx="5762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0,8</a:t>
            </a:r>
          </a:p>
        </p:txBody>
      </p:sp>
      <p:sp>
        <p:nvSpPr>
          <p:cNvPr id="28732" name="Text Box 60"/>
          <p:cNvSpPr txBox="1">
            <a:spLocks noChangeArrowheads="1"/>
          </p:cNvSpPr>
          <p:nvPr/>
        </p:nvSpPr>
        <p:spPr bwMode="auto">
          <a:xfrm>
            <a:off x="7235825" y="44815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0,9</a:t>
            </a:r>
          </a:p>
        </p:txBody>
      </p:sp>
      <p:sp>
        <p:nvSpPr>
          <p:cNvPr id="28733" name="Text Box 61"/>
          <p:cNvSpPr txBox="1">
            <a:spLocks noChangeArrowheads="1"/>
          </p:cNvSpPr>
          <p:nvPr/>
        </p:nvSpPr>
        <p:spPr bwMode="auto">
          <a:xfrm>
            <a:off x="8172450" y="4552950"/>
            <a:ext cx="576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</a:t>
            </a:r>
          </a:p>
        </p:txBody>
      </p:sp>
      <p:sp>
        <p:nvSpPr>
          <p:cNvPr id="28734" name="Line 62"/>
          <p:cNvSpPr>
            <a:spLocks noChangeShapeType="1"/>
          </p:cNvSpPr>
          <p:nvPr/>
        </p:nvSpPr>
        <p:spPr bwMode="auto">
          <a:xfrm>
            <a:off x="8388350" y="433705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35" name="Oval 63"/>
          <p:cNvSpPr>
            <a:spLocks noChangeArrowheads="1"/>
          </p:cNvSpPr>
          <p:nvPr/>
        </p:nvSpPr>
        <p:spPr bwMode="auto">
          <a:xfrm>
            <a:off x="1116013" y="4841875"/>
            <a:ext cx="2498725" cy="2016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8736" name="Line 64"/>
          <p:cNvSpPr>
            <a:spLocks noChangeShapeType="1"/>
          </p:cNvSpPr>
          <p:nvPr/>
        </p:nvSpPr>
        <p:spPr bwMode="auto">
          <a:xfrm>
            <a:off x="3635375" y="5705475"/>
            <a:ext cx="24495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7" name="Line 65"/>
          <p:cNvSpPr>
            <a:spLocks noChangeShapeType="1"/>
          </p:cNvSpPr>
          <p:nvPr/>
        </p:nvSpPr>
        <p:spPr bwMode="auto">
          <a:xfrm>
            <a:off x="3492500" y="6137275"/>
            <a:ext cx="2592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8" name="Line 66"/>
          <p:cNvSpPr>
            <a:spLocks noChangeShapeType="1"/>
          </p:cNvSpPr>
          <p:nvPr/>
        </p:nvSpPr>
        <p:spPr bwMode="auto">
          <a:xfrm>
            <a:off x="6084888" y="56340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39" name="Line 67"/>
          <p:cNvSpPr>
            <a:spLocks noChangeShapeType="1"/>
          </p:cNvSpPr>
          <p:nvPr/>
        </p:nvSpPr>
        <p:spPr bwMode="auto">
          <a:xfrm>
            <a:off x="1273175" y="5861050"/>
            <a:ext cx="216058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0" name="Line 68"/>
          <p:cNvSpPr>
            <a:spLocks noChangeShapeType="1"/>
          </p:cNvSpPr>
          <p:nvPr/>
        </p:nvSpPr>
        <p:spPr bwMode="auto">
          <a:xfrm>
            <a:off x="5076825" y="42656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1" name="Text Box 69"/>
          <p:cNvSpPr txBox="1">
            <a:spLocks noChangeArrowheads="1"/>
          </p:cNvSpPr>
          <p:nvPr/>
        </p:nvSpPr>
        <p:spPr bwMode="auto">
          <a:xfrm>
            <a:off x="827088" y="3544888"/>
            <a:ext cx="3921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</a:t>
            </a:r>
          </a:p>
        </p:txBody>
      </p:sp>
      <p:sp>
        <p:nvSpPr>
          <p:cNvPr id="28742" name="Line 70"/>
          <p:cNvSpPr>
            <a:spLocks noChangeShapeType="1"/>
          </p:cNvSpPr>
          <p:nvPr/>
        </p:nvSpPr>
        <p:spPr bwMode="auto">
          <a:xfrm>
            <a:off x="755650" y="39052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3" name="Text Box 71"/>
          <p:cNvSpPr txBox="1">
            <a:spLocks noChangeArrowheads="1"/>
          </p:cNvSpPr>
          <p:nvPr/>
        </p:nvSpPr>
        <p:spPr bwMode="auto">
          <a:xfrm>
            <a:off x="755650" y="3905250"/>
            <a:ext cx="431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744" name="Text Box 72"/>
          <p:cNvSpPr txBox="1">
            <a:spLocks noChangeArrowheads="1"/>
          </p:cNvSpPr>
          <p:nvPr/>
        </p:nvSpPr>
        <p:spPr bwMode="auto">
          <a:xfrm>
            <a:off x="1619250" y="3544888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2</a:t>
            </a:r>
          </a:p>
        </p:txBody>
      </p:sp>
      <p:sp>
        <p:nvSpPr>
          <p:cNvPr id="28745" name="Line 73"/>
          <p:cNvSpPr>
            <a:spLocks noChangeShapeType="1"/>
          </p:cNvSpPr>
          <p:nvPr/>
        </p:nvSpPr>
        <p:spPr bwMode="auto">
          <a:xfrm>
            <a:off x="1476375" y="3905250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6" name="Text Box 74"/>
          <p:cNvSpPr txBox="1">
            <a:spLocks noChangeArrowheads="1"/>
          </p:cNvSpPr>
          <p:nvPr/>
        </p:nvSpPr>
        <p:spPr bwMode="auto">
          <a:xfrm>
            <a:off x="1524000" y="3978275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747" name="Text Box 75"/>
          <p:cNvSpPr txBox="1">
            <a:spLocks noChangeArrowheads="1"/>
          </p:cNvSpPr>
          <p:nvPr/>
        </p:nvSpPr>
        <p:spPr bwMode="auto">
          <a:xfrm>
            <a:off x="2411413" y="354488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3</a:t>
            </a:r>
          </a:p>
        </p:txBody>
      </p:sp>
      <p:sp>
        <p:nvSpPr>
          <p:cNvPr id="28748" name="Line 76"/>
          <p:cNvSpPr>
            <a:spLocks noChangeShapeType="1"/>
          </p:cNvSpPr>
          <p:nvPr/>
        </p:nvSpPr>
        <p:spPr bwMode="auto">
          <a:xfrm>
            <a:off x="2339975" y="39052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9" name="Text Box 77"/>
          <p:cNvSpPr txBox="1">
            <a:spLocks noChangeArrowheads="1"/>
          </p:cNvSpPr>
          <p:nvPr/>
        </p:nvSpPr>
        <p:spPr bwMode="auto">
          <a:xfrm>
            <a:off x="2339975" y="3905250"/>
            <a:ext cx="431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750" name="Text Box 78"/>
          <p:cNvSpPr txBox="1">
            <a:spLocks noChangeArrowheads="1"/>
          </p:cNvSpPr>
          <p:nvPr/>
        </p:nvSpPr>
        <p:spPr bwMode="auto">
          <a:xfrm>
            <a:off x="3276600" y="354488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4</a:t>
            </a:r>
          </a:p>
        </p:txBody>
      </p:sp>
      <p:sp>
        <p:nvSpPr>
          <p:cNvPr id="28751" name="Line 79"/>
          <p:cNvSpPr>
            <a:spLocks noChangeShapeType="1"/>
          </p:cNvSpPr>
          <p:nvPr/>
        </p:nvSpPr>
        <p:spPr bwMode="auto">
          <a:xfrm>
            <a:off x="3203575" y="390525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2" name="Text Box 80"/>
          <p:cNvSpPr txBox="1">
            <a:spLocks noChangeArrowheads="1"/>
          </p:cNvSpPr>
          <p:nvPr/>
        </p:nvSpPr>
        <p:spPr bwMode="auto">
          <a:xfrm>
            <a:off x="3203575" y="3905250"/>
            <a:ext cx="574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753" name="Text Box 81"/>
          <p:cNvSpPr txBox="1">
            <a:spLocks noChangeArrowheads="1"/>
          </p:cNvSpPr>
          <p:nvPr/>
        </p:nvSpPr>
        <p:spPr bwMode="auto">
          <a:xfrm>
            <a:off x="4067175" y="3544888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5</a:t>
            </a:r>
          </a:p>
        </p:txBody>
      </p:sp>
      <p:sp>
        <p:nvSpPr>
          <p:cNvPr id="28754" name="Line 82"/>
          <p:cNvSpPr>
            <a:spLocks noChangeShapeType="1"/>
          </p:cNvSpPr>
          <p:nvPr/>
        </p:nvSpPr>
        <p:spPr bwMode="auto">
          <a:xfrm>
            <a:off x="3995738" y="390525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5" name="Text Box 83"/>
          <p:cNvSpPr txBox="1">
            <a:spLocks noChangeArrowheads="1"/>
          </p:cNvSpPr>
          <p:nvPr/>
        </p:nvSpPr>
        <p:spPr bwMode="auto">
          <a:xfrm>
            <a:off x="3995738" y="3905250"/>
            <a:ext cx="576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756" name="Text Box 84"/>
          <p:cNvSpPr txBox="1">
            <a:spLocks noChangeArrowheads="1"/>
          </p:cNvSpPr>
          <p:nvPr/>
        </p:nvSpPr>
        <p:spPr bwMode="auto">
          <a:xfrm>
            <a:off x="5003800" y="3617913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>
              <a:latin typeface="Arial" pitchFamily="34" charset="0"/>
            </a:endParaRPr>
          </a:p>
        </p:txBody>
      </p:sp>
      <p:sp>
        <p:nvSpPr>
          <p:cNvPr id="28757" name="Text Box 85"/>
          <p:cNvSpPr txBox="1">
            <a:spLocks noChangeArrowheads="1"/>
          </p:cNvSpPr>
          <p:nvPr/>
        </p:nvSpPr>
        <p:spPr bwMode="auto">
          <a:xfrm>
            <a:off x="4932363" y="3544888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6</a:t>
            </a:r>
          </a:p>
        </p:txBody>
      </p:sp>
      <p:sp>
        <p:nvSpPr>
          <p:cNvPr id="28758" name="Line 86"/>
          <p:cNvSpPr>
            <a:spLocks noChangeShapeType="1"/>
          </p:cNvSpPr>
          <p:nvPr/>
        </p:nvSpPr>
        <p:spPr bwMode="auto">
          <a:xfrm>
            <a:off x="4859338" y="390525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9" name="Text Box 87"/>
          <p:cNvSpPr txBox="1">
            <a:spLocks noChangeArrowheads="1"/>
          </p:cNvSpPr>
          <p:nvPr/>
        </p:nvSpPr>
        <p:spPr bwMode="auto">
          <a:xfrm>
            <a:off x="4859338" y="390525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760" name="Text Box 88"/>
          <p:cNvSpPr txBox="1">
            <a:spLocks noChangeArrowheads="1"/>
          </p:cNvSpPr>
          <p:nvPr/>
        </p:nvSpPr>
        <p:spPr bwMode="auto">
          <a:xfrm>
            <a:off x="5724525" y="354488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7</a:t>
            </a:r>
          </a:p>
        </p:txBody>
      </p:sp>
      <p:sp>
        <p:nvSpPr>
          <p:cNvPr id="28761" name="Line 89"/>
          <p:cNvSpPr>
            <a:spLocks noChangeShapeType="1"/>
          </p:cNvSpPr>
          <p:nvPr/>
        </p:nvSpPr>
        <p:spPr bwMode="auto">
          <a:xfrm>
            <a:off x="5724525" y="3905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62" name="Text Box 90"/>
          <p:cNvSpPr txBox="1">
            <a:spLocks noChangeArrowheads="1"/>
          </p:cNvSpPr>
          <p:nvPr/>
        </p:nvSpPr>
        <p:spPr bwMode="auto">
          <a:xfrm>
            <a:off x="5651500" y="3833813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763" name="Text Box 91"/>
          <p:cNvSpPr txBox="1">
            <a:spLocks noChangeArrowheads="1"/>
          </p:cNvSpPr>
          <p:nvPr/>
        </p:nvSpPr>
        <p:spPr bwMode="auto">
          <a:xfrm>
            <a:off x="6588125" y="3544888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8</a:t>
            </a:r>
          </a:p>
        </p:txBody>
      </p:sp>
      <p:sp>
        <p:nvSpPr>
          <p:cNvPr id="28764" name="Line 92"/>
          <p:cNvSpPr>
            <a:spLocks noChangeShapeType="1"/>
          </p:cNvSpPr>
          <p:nvPr/>
        </p:nvSpPr>
        <p:spPr bwMode="auto">
          <a:xfrm>
            <a:off x="6372225" y="390525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65" name="Text Box 93"/>
          <p:cNvSpPr txBox="1">
            <a:spLocks noChangeArrowheads="1"/>
          </p:cNvSpPr>
          <p:nvPr/>
        </p:nvSpPr>
        <p:spPr bwMode="auto">
          <a:xfrm>
            <a:off x="6516688" y="390525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766" name="Text Box 94"/>
          <p:cNvSpPr txBox="1">
            <a:spLocks noChangeArrowheads="1"/>
          </p:cNvSpPr>
          <p:nvPr/>
        </p:nvSpPr>
        <p:spPr bwMode="auto">
          <a:xfrm>
            <a:off x="7451725" y="3544888"/>
            <a:ext cx="43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9</a:t>
            </a:r>
          </a:p>
        </p:txBody>
      </p:sp>
      <p:sp>
        <p:nvSpPr>
          <p:cNvPr id="28767" name="Line 95"/>
          <p:cNvSpPr>
            <a:spLocks noChangeShapeType="1"/>
          </p:cNvSpPr>
          <p:nvPr/>
        </p:nvSpPr>
        <p:spPr bwMode="auto">
          <a:xfrm>
            <a:off x="7380288" y="39052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68" name="Text Box 96"/>
          <p:cNvSpPr txBox="1">
            <a:spLocks noChangeArrowheads="1"/>
          </p:cNvSpPr>
          <p:nvPr/>
        </p:nvSpPr>
        <p:spPr bwMode="auto">
          <a:xfrm>
            <a:off x="7380288" y="390525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769" name="Line 97"/>
          <p:cNvSpPr>
            <a:spLocks noChangeShapeType="1"/>
          </p:cNvSpPr>
          <p:nvPr/>
        </p:nvSpPr>
        <p:spPr bwMode="auto">
          <a:xfrm>
            <a:off x="1273175" y="57165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70" name="Line 98"/>
          <p:cNvSpPr>
            <a:spLocks noChangeShapeType="1"/>
          </p:cNvSpPr>
          <p:nvPr/>
        </p:nvSpPr>
        <p:spPr bwMode="auto">
          <a:xfrm>
            <a:off x="1476375" y="57785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71" name="Line 99"/>
          <p:cNvSpPr>
            <a:spLocks noChangeShapeType="1"/>
          </p:cNvSpPr>
          <p:nvPr/>
        </p:nvSpPr>
        <p:spPr bwMode="auto">
          <a:xfrm>
            <a:off x="17065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72" name="Line 100"/>
          <p:cNvSpPr>
            <a:spLocks noChangeShapeType="1"/>
          </p:cNvSpPr>
          <p:nvPr/>
        </p:nvSpPr>
        <p:spPr bwMode="auto">
          <a:xfrm>
            <a:off x="19224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73" name="Line 101"/>
          <p:cNvSpPr>
            <a:spLocks noChangeShapeType="1"/>
          </p:cNvSpPr>
          <p:nvPr/>
        </p:nvSpPr>
        <p:spPr bwMode="auto">
          <a:xfrm>
            <a:off x="21383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74" name="Line 102"/>
          <p:cNvSpPr>
            <a:spLocks noChangeShapeType="1"/>
          </p:cNvSpPr>
          <p:nvPr/>
        </p:nvSpPr>
        <p:spPr bwMode="auto">
          <a:xfrm>
            <a:off x="23542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75" name="Line 103"/>
          <p:cNvSpPr>
            <a:spLocks noChangeShapeType="1"/>
          </p:cNvSpPr>
          <p:nvPr/>
        </p:nvSpPr>
        <p:spPr bwMode="auto">
          <a:xfrm>
            <a:off x="25701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76" name="Line 104"/>
          <p:cNvSpPr>
            <a:spLocks noChangeShapeType="1"/>
          </p:cNvSpPr>
          <p:nvPr/>
        </p:nvSpPr>
        <p:spPr bwMode="auto">
          <a:xfrm>
            <a:off x="27860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77" name="Line 105"/>
          <p:cNvSpPr>
            <a:spLocks noChangeShapeType="1"/>
          </p:cNvSpPr>
          <p:nvPr/>
        </p:nvSpPr>
        <p:spPr bwMode="auto">
          <a:xfrm>
            <a:off x="3001963" y="5705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78" name="Line 106"/>
          <p:cNvSpPr>
            <a:spLocks noChangeShapeType="1"/>
          </p:cNvSpPr>
          <p:nvPr/>
        </p:nvSpPr>
        <p:spPr bwMode="auto">
          <a:xfrm>
            <a:off x="32178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79" name="Line 107"/>
          <p:cNvSpPr>
            <a:spLocks noChangeShapeType="1"/>
          </p:cNvSpPr>
          <p:nvPr/>
        </p:nvSpPr>
        <p:spPr bwMode="auto">
          <a:xfrm>
            <a:off x="3419475" y="5705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80" name="Line 108"/>
          <p:cNvSpPr>
            <a:spLocks noChangeShapeType="1"/>
          </p:cNvSpPr>
          <p:nvPr/>
        </p:nvSpPr>
        <p:spPr bwMode="auto">
          <a:xfrm flipH="1">
            <a:off x="1476375" y="5418138"/>
            <a:ext cx="142875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81" name="Text Box 109"/>
          <p:cNvSpPr txBox="1">
            <a:spLocks noChangeArrowheads="1"/>
          </p:cNvSpPr>
          <p:nvPr/>
        </p:nvSpPr>
        <p:spPr bwMode="auto">
          <a:xfrm>
            <a:off x="1600200" y="5027613"/>
            <a:ext cx="431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pitchFamily="34" charset="0"/>
              </a:rPr>
              <a:t>0,01</a:t>
            </a:r>
          </a:p>
        </p:txBody>
      </p:sp>
      <p:sp>
        <p:nvSpPr>
          <p:cNvPr id="28782" name="Line 110"/>
          <p:cNvSpPr>
            <a:spLocks noChangeShapeType="1"/>
          </p:cNvSpPr>
          <p:nvPr/>
        </p:nvSpPr>
        <p:spPr bwMode="auto">
          <a:xfrm flipH="1">
            <a:off x="3433763" y="5273675"/>
            <a:ext cx="2889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83" name="Text Box 111"/>
          <p:cNvSpPr txBox="1">
            <a:spLocks noChangeArrowheads="1"/>
          </p:cNvSpPr>
          <p:nvPr/>
        </p:nvSpPr>
        <p:spPr bwMode="auto">
          <a:xfrm>
            <a:off x="3779838" y="4770438"/>
            <a:ext cx="649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</a:t>
            </a:r>
          </a:p>
        </p:txBody>
      </p:sp>
      <p:sp>
        <p:nvSpPr>
          <p:cNvPr id="28784" name="Line 112"/>
          <p:cNvSpPr>
            <a:spLocks noChangeShapeType="1"/>
          </p:cNvSpPr>
          <p:nvPr/>
        </p:nvSpPr>
        <p:spPr bwMode="auto">
          <a:xfrm>
            <a:off x="3779838" y="520223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85" name="Text Box 113"/>
          <p:cNvSpPr txBox="1">
            <a:spLocks noChangeArrowheads="1"/>
          </p:cNvSpPr>
          <p:nvPr/>
        </p:nvSpPr>
        <p:spPr bwMode="auto">
          <a:xfrm>
            <a:off x="3779838" y="5273675"/>
            <a:ext cx="4333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786" name="Text Box 114"/>
          <p:cNvSpPr txBox="1">
            <a:spLocks noChangeArrowheads="1"/>
          </p:cNvSpPr>
          <p:nvPr/>
        </p:nvSpPr>
        <p:spPr bwMode="auto">
          <a:xfrm>
            <a:off x="3290888" y="5994400"/>
            <a:ext cx="431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pitchFamily="34" charset="0"/>
              </a:rPr>
              <a:t>0,1</a:t>
            </a:r>
          </a:p>
        </p:txBody>
      </p:sp>
      <p:sp>
        <p:nvSpPr>
          <p:cNvPr id="28787" name="Text Box 115"/>
          <p:cNvSpPr txBox="1">
            <a:spLocks noChangeArrowheads="1"/>
          </p:cNvSpPr>
          <p:nvPr/>
        </p:nvSpPr>
        <p:spPr bwMode="auto">
          <a:xfrm>
            <a:off x="1130300" y="5994400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pitchFamily="34" charset="0"/>
              </a:rPr>
              <a:t>0</a:t>
            </a:r>
          </a:p>
        </p:txBody>
      </p:sp>
      <p:sp>
        <p:nvSpPr>
          <p:cNvPr id="12373" name="Text Box 116"/>
          <p:cNvSpPr txBox="1">
            <a:spLocks noChangeArrowheads="1"/>
          </p:cNvSpPr>
          <p:nvPr/>
        </p:nvSpPr>
        <p:spPr bwMode="auto">
          <a:xfrm>
            <a:off x="0" y="3689350"/>
            <a:ext cx="395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a)</a:t>
            </a:r>
          </a:p>
        </p:txBody>
      </p:sp>
      <p:sp>
        <p:nvSpPr>
          <p:cNvPr id="28789" name="Oval 117"/>
          <p:cNvSpPr>
            <a:spLocks noChangeArrowheads="1"/>
          </p:cNvSpPr>
          <p:nvPr/>
        </p:nvSpPr>
        <p:spPr bwMode="auto">
          <a:xfrm>
            <a:off x="1143000" y="4841875"/>
            <a:ext cx="2498725" cy="2016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8790" name="Line 118"/>
          <p:cNvSpPr>
            <a:spLocks noChangeShapeType="1"/>
          </p:cNvSpPr>
          <p:nvPr/>
        </p:nvSpPr>
        <p:spPr bwMode="auto">
          <a:xfrm>
            <a:off x="3662363" y="5705475"/>
            <a:ext cx="2449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91" name="Line 119"/>
          <p:cNvSpPr>
            <a:spLocks noChangeShapeType="1"/>
          </p:cNvSpPr>
          <p:nvPr/>
        </p:nvSpPr>
        <p:spPr bwMode="auto">
          <a:xfrm>
            <a:off x="3519488" y="6137275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92" name="Line 120"/>
          <p:cNvSpPr>
            <a:spLocks noChangeShapeType="1"/>
          </p:cNvSpPr>
          <p:nvPr/>
        </p:nvSpPr>
        <p:spPr bwMode="auto">
          <a:xfrm>
            <a:off x="6111875" y="56340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93" name="Line 121"/>
          <p:cNvSpPr>
            <a:spLocks noChangeShapeType="1"/>
          </p:cNvSpPr>
          <p:nvPr/>
        </p:nvSpPr>
        <p:spPr bwMode="auto">
          <a:xfrm>
            <a:off x="1300163" y="5861050"/>
            <a:ext cx="216058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94" name="Line 122"/>
          <p:cNvSpPr>
            <a:spLocks noChangeShapeType="1"/>
          </p:cNvSpPr>
          <p:nvPr/>
        </p:nvSpPr>
        <p:spPr bwMode="auto">
          <a:xfrm>
            <a:off x="1300163" y="57165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95" name="Line 123"/>
          <p:cNvSpPr>
            <a:spLocks noChangeShapeType="1"/>
          </p:cNvSpPr>
          <p:nvPr/>
        </p:nvSpPr>
        <p:spPr bwMode="auto">
          <a:xfrm>
            <a:off x="1503363" y="57785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96" name="Line 124"/>
          <p:cNvSpPr>
            <a:spLocks noChangeShapeType="1"/>
          </p:cNvSpPr>
          <p:nvPr/>
        </p:nvSpPr>
        <p:spPr bwMode="auto">
          <a:xfrm>
            <a:off x="17335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97" name="Line 125"/>
          <p:cNvSpPr>
            <a:spLocks noChangeShapeType="1"/>
          </p:cNvSpPr>
          <p:nvPr/>
        </p:nvSpPr>
        <p:spPr bwMode="auto">
          <a:xfrm>
            <a:off x="19494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98" name="Line 126"/>
          <p:cNvSpPr>
            <a:spLocks noChangeShapeType="1"/>
          </p:cNvSpPr>
          <p:nvPr/>
        </p:nvSpPr>
        <p:spPr bwMode="auto">
          <a:xfrm>
            <a:off x="21653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99" name="Line 127"/>
          <p:cNvSpPr>
            <a:spLocks noChangeShapeType="1"/>
          </p:cNvSpPr>
          <p:nvPr/>
        </p:nvSpPr>
        <p:spPr bwMode="auto">
          <a:xfrm>
            <a:off x="23812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00" name="Line 128"/>
          <p:cNvSpPr>
            <a:spLocks noChangeShapeType="1"/>
          </p:cNvSpPr>
          <p:nvPr/>
        </p:nvSpPr>
        <p:spPr bwMode="auto">
          <a:xfrm>
            <a:off x="25971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01" name="Line 129"/>
          <p:cNvSpPr>
            <a:spLocks noChangeShapeType="1"/>
          </p:cNvSpPr>
          <p:nvPr/>
        </p:nvSpPr>
        <p:spPr bwMode="auto">
          <a:xfrm>
            <a:off x="28130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02" name="Line 130"/>
          <p:cNvSpPr>
            <a:spLocks noChangeShapeType="1"/>
          </p:cNvSpPr>
          <p:nvPr/>
        </p:nvSpPr>
        <p:spPr bwMode="auto">
          <a:xfrm>
            <a:off x="3028950" y="5705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03" name="Line 131"/>
          <p:cNvSpPr>
            <a:spLocks noChangeShapeType="1"/>
          </p:cNvSpPr>
          <p:nvPr/>
        </p:nvSpPr>
        <p:spPr bwMode="auto">
          <a:xfrm>
            <a:off x="32448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04" name="Line 132"/>
          <p:cNvSpPr>
            <a:spLocks noChangeShapeType="1"/>
          </p:cNvSpPr>
          <p:nvPr/>
        </p:nvSpPr>
        <p:spPr bwMode="auto">
          <a:xfrm>
            <a:off x="3446463" y="5705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05" name="Line 133"/>
          <p:cNvSpPr>
            <a:spLocks noChangeShapeType="1"/>
          </p:cNvSpPr>
          <p:nvPr/>
        </p:nvSpPr>
        <p:spPr bwMode="auto">
          <a:xfrm flipH="1">
            <a:off x="1503363" y="5418138"/>
            <a:ext cx="142875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806" name="Text Box 134"/>
          <p:cNvSpPr txBox="1">
            <a:spLocks noChangeArrowheads="1"/>
          </p:cNvSpPr>
          <p:nvPr/>
        </p:nvSpPr>
        <p:spPr bwMode="auto">
          <a:xfrm>
            <a:off x="1627188" y="5027613"/>
            <a:ext cx="431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pitchFamily="34" charset="0"/>
              </a:rPr>
              <a:t>0,01</a:t>
            </a:r>
          </a:p>
        </p:txBody>
      </p:sp>
      <p:sp>
        <p:nvSpPr>
          <p:cNvPr id="28807" name="Line 135"/>
          <p:cNvSpPr>
            <a:spLocks noChangeShapeType="1"/>
          </p:cNvSpPr>
          <p:nvPr/>
        </p:nvSpPr>
        <p:spPr bwMode="auto">
          <a:xfrm flipH="1">
            <a:off x="3460750" y="5273675"/>
            <a:ext cx="2889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808" name="Line 136"/>
          <p:cNvSpPr>
            <a:spLocks noChangeShapeType="1"/>
          </p:cNvSpPr>
          <p:nvPr/>
        </p:nvSpPr>
        <p:spPr bwMode="auto">
          <a:xfrm>
            <a:off x="3806825" y="520223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09" name="Text Box 137"/>
          <p:cNvSpPr txBox="1">
            <a:spLocks noChangeArrowheads="1"/>
          </p:cNvSpPr>
          <p:nvPr/>
        </p:nvSpPr>
        <p:spPr bwMode="auto">
          <a:xfrm>
            <a:off x="3806825" y="5273675"/>
            <a:ext cx="433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810" name="Text Box 138"/>
          <p:cNvSpPr txBox="1">
            <a:spLocks noChangeArrowheads="1"/>
          </p:cNvSpPr>
          <p:nvPr/>
        </p:nvSpPr>
        <p:spPr bwMode="auto">
          <a:xfrm>
            <a:off x="3317875" y="5994400"/>
            <a:ext cx="431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pitchFamily="34" charset="0"/>
              </a:rPr>
              <a:t>0,1</a:t>
            </a:r>
          </a:p>
        </p:txBody>
      </p:sp>
      <p:sp>
        <p:nvSpPr>
          <p:cNvPr id="28811" name="Text Box 139"/>
          <p:cNvSpPr txBox="1">
            <a:spLocks noChangeArrowheads="1"/>
          </p:cNvSpPr>
          <p:nvPr/>
        </p:nvSpPr>
        <p:spPr bwMode="auto">
          <a:xfrm>
            <a:off x="1157288" y="5994400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pitchFamily="34" charset="0"/>
              </a:rPr>
              <a:t>0</a:t>
            </a:r>
          </a:p>
        </p:txBody>
      </p:sp>
      <p:sp>
        <p:nvSpPr>
          <p:cNvPr id="28812" name="Text Box 140"/>
          <p:cNvSpPr txBox="1">
            <a:spLocks noChangeArrowheads="1"/>
          </p:cNvSpPr>
          <p:nvPr/>
        </p:nvSpPr>
        <p:spPr bwMode="auto">
          <a:xfrm>
            <a:off x="609600" y="4495800"/>
            <a:ext cx="576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0,1</a:t>
            </a:r>
          </a:p>
        </p:txBody>
      </p:sp>
      <p:sp>
        <p:nvSpPr>
          <p:cNvPr id="28813" name="Oval 141"/>
          <p:cNvSpPr>
            <a:spLocks noChangeArrowheads="1"/>
          </p:cNvSpPr>
          <p:nvPr/>
        </p:nvSpPr>
        <p:spPr bwMode="auto">
          <a:xfrm>
            <a:off x="1116013" y="4841875"/>
            <a:ext cx="2498725" cy="2016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8814" name="Line 142"/>
          <p:cNvSpPr>
            <a:spLocks noChangeShapeType="1"/>
          </p:cNvSpPr>
          <p:nvPr/>
        </p:nvSpPr>
        <p:spPr bwMode="auto">
          <a:xfrm>
            <a:off x="3635375" y="5705475"/>
            <a:ext cx="24495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15" name="Line 143"/>
          <p:cNvSpPr>
            <a:spLocks noChangeShapeType="1"/>
          </p:cNvSpPr>
          <p:nvPr/>
        </p:nvSpPr>
        <p:spPr bwMode="auto">
          <a:xfrm>
            <a:off x="3492500" y="6137275"/>
            <a:ext cx="2592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16" name="Line 144"/>
          <p:cNvSpPr>
            <a:spLocks noChangeShapeType="1"/>
          </p:cNvSpPr>
          <p:nvPr/>
        </p:nvSpPr>
        <p:spPr bwMode="auto">
          <a:xfrm>
            <a:off x="6084888" y="56340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17" name="Line 145"/>
          <p:cNvSpPr>
            <a:spLocks noChangeShapeType="1"/>
          </p:cNvSpPr>
          <p:nvPr/>
        </p:nvSpPr>
        <p:spPr bwMode="auto">
          <a:xfrm>
            <a:off x="1273175" y="5861050"/>
            <a:ext cx="216058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18" name="Line 146"/>
          <p:cNvSpPr>
            <a:spLocks noChangeShapeType="1"/>
          </p:cNvSpPr>
          <p:nvPr/>
        </p:nvSpPr>
        <p:spPr bwMode="auto">
          <a:xfrm>
            <a:off x="1273175" y="57165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19" name="Line 147"/>
          <p:cNvSpPr>
            <a:spLocks noChangeShapeType="1"/>
          </p:cNvSpPr>
          <p:nvPr/>
        </p:nvSpPr>
        <p:spPr bwMode="auto">
          <a:xfrm>
            <a:off x="1476375" y="57785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20" name="Line 148"/>
          <p:cNvSpPr>
            <a:spLocks noChangeShapeType="1"/>
          </p:cNvSpPr>
          <p:nvPr/>
        </p:nvSpPr>
        <p:spPr bwMode="auto">
          <a:xfrm>
            <a:off x="17065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21" name="Line 149"/>
          <p:cNvSpPr>
            <a:spLocks noChangeShapeType="1"/>
          </p:cNvSpPr>
          <p:nvPr/>
        </p:nvSpPr>
        <p:spPr bwMode="auto">
          <a:xfrm>
            <a:off x="19224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22" name="Line 150"/>
          <p:cNvSpPr>
            <a:spLocks noChangeShapeType="1"/>
          </p:cNvSpPr>
          <p:nvPr/>
        </p:nvSpPr>
        <p:spPr bwMode="auto">
          <a:xfrm>
            <a:off x="21383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23" name="Line 151"/>
          <p:cNvSpPr>
            <a:spLocks noChangeShapeType="1"/>
          </p:cNvSpPr>
          <p:nvPr/>
        </p:nvSpPr>
        <p:spPr bwMode="auto">
          <a:xfrm>
            <a:off x="23542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24" name="Line 152"/>
          <p:cNvSpPr>
            <a:spLocks noChangeShapeType="1"/>
          </p:cNvSpPr>
          <p:nvPr/>
        </p:nvSpPr>
        <p:spPr bwMode="auto">
          <a:xfrm>
            <a:off x="25701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25" name="Line 153"/>
          <p:cNvSpPr>
            <a:spLocks noChangeShapeType="1"/>
          </p:cNvSpPr>
          <p:nvPr/>
        </p:nvSpPr>
        <p:spPr bwMode="auto">
          <a:xfrm>
            <a:off x="27860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26" name="Line 154"/>
          <p:cNvSpPr>
            <a:spLocks noChangeShapeType="1"/>
          </p:cNvSpPr>
          <p:nvPr/>
        </p:nvSpPr>
        <p:spPr bwMode="auto">
          <a:xfrm>
            <a:off x="3001963" y="5705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27" name="Line 155"/>
          <p:cNvSpPr>
            <a:spLocks noChangeShapeType="1"/>
          </p:cNvSpPr>
          <p:nvPr/>
        </p:nvSpPr>
        <p:spPr bwMode="auto">
          <a:xfrm>
            <a:off x="3217863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28" name="Line 156"/>
          <p:cNvSpPr>
            <a:spLocks noChangeShapeType="1"/>
          </p:cNvSpPr>
          <p:nvPr/>
        </p:nvSpPr>
        <p:spPr bwMode="auto">
          <a:xfrm>
            <a:off x="3419475" y="5705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29" name="Line 157"/>
          <p:cNvSpPr>
            <a:spLocks noChangeShapeType="1"/>
          </p:cNvSpPr>
          <p:nvPr/>
        </p:nvSpPr>
        <p:spPr bwMode="auto">
          <a:xfrm flipH="1">
            <a:off x="1476375" y="5418138"/>
            <a:ext cx="142875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830" name="Text Box 158"/>
          <p:cNvSpPr txBox="1">
            <a:spLocks noChangeArrowheads="1"/>
          </p:cNvSpPr>
          <p:nvPr/>
        </p:nvSpPr>
        <p:spPr bwMode="auto">
          <a:xfrm>
            <a:off x="1600200" y="5027613"/>
            <a:ext cx="431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pitchFamily="34" charset="0"/>
              </a:rPr>
              <a:t>0,01</a:t>
            </a:r>
          </a:p>
        </p:txBody>
      </p:sp>
      <p:sp>
        <p:nvSpPr>
          <p:cNvPr id="28831" name="Line 159"/>
          <p:cNvSpPr>
            <a:spLocks noChangeShapeType="1"/>
          </p:cNvSpPr>
          <p:nvPr/>
        </p:nvSpPr>
        <p:spPr bwMode="auto">
          <a:xfrm flipH="1">
            <a:off x="3433763" y="5273675"/>
            <a:ext cx="2889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832" name="Line 160"/>
          <p:cNvSpPr>
            <a:spLocks noChangeShapeType="1"/>
          </p:cNvSpPr>
          <p:nvPr/>
        </p:nvSpPr>
        <p:spPr bwMode="auto">
          <a:xfrm>
            <a:off x="3779838" y="520223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33" name="Text Box 161"/>
          <p:cNvSpPr txBox="1">
            <a:spLocks noChangeArrowheads="1"/>
          </p:cNvSpPr>
          <p:nvPr/>
        </p:nvSpPr>
        <p:spPr bwMode="auto">
          <a:xfrm>
            <a:off x="3779838" y="5273675"/>
            <a:ext cx="4333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834" name="Text Box 162"/>
          <p:cNvSpPr txBox="1">
            <a:spLocks noChangeArrowheads="1"/>
          </p:cNvSpPr>
          <p:nvPr/>
        </p:nvSpPr>
        <p:spPr bwMode="auto">
          <a:xfrm>
            <a:off x="3290888" y="5994400"/>
            <a:ext cx="431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pitchFamily="34" charset="0"/>
              </a:rPr>
              <a:t>0,1</a:t>
            </a:r>
          </a:p>
        </p:txBody>
      </p:sp>
      <p:sp>
        <p:nvSpPr>
          <p:cNvPr id="28835" name="Text Box 163"/>
          <p:cNvSpPr txBox="1">
            <a:spLocks noChangeArrowheads="1"/>
          </p:cNvSpPr>
          <p:nvPr/>
        </p:nvSpPr>
        <p:spPr bwMode="auto">
          <a:xfrm>
            <a:off x="1130300" y="5994400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pitchFamily="34" charset="0"/>
              </a:rPr>
              <a:t>0</a:t>
            </a:r>
          </a:p>
        </p:txBody>
      </p:sp>
      <p:sp>
        <p:nvSpPr>
          <p:cNvPr id="28836" name="Oval 164"/>
          <p:cNvSpPr>
            <a:spLocks noChangeArrowheads="1"/>
          </p:cNvSpPr>
          <p:nvPr/>
        </p:nvSpPr>
        <p:spPr bwMode="auto">
          <a:xfrm>
            <a:off x="1143000" y="4841875"/>
            <a:ext cx="2498725" cy="2016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8837" name="Line 165"/>
          <p:cNvSpPr>
            <a:spLocks noChangeShapeType="1"/>
          </p:cNvSpPr>
          <p:nvPr/>
        </p:nvSpPr>
        <p:spPr bwMode="auto">
          <a:xfrm>
            <a:off x="3662363" y="5705475"/>
            <a:ext cx="2449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38" name="Line 166"/>
          <p:cNvSpPr>
            <a:spLocks noChangeShapeType="1"/>
          </p:cNvSpPr>
          <p:nvPr/>
        </p:nvSpPr>
        <p:spPr bwMode="auto">
          <a:xfrm>
            <a:off x="3519488" y="6137275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39" name="Line 167"/>
          <p:cNvSpPr>
            <a:spLocks noChangeShapeType="1"/>
          </p:cNvSpPr>
          <p:nvPr/>
        </p:nvSpPr>
        <p:spPr bwMode="auto">
          <a:xfrm>
            <a:off x="6111875" y="56340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40" name="Line 168"/>
          <p:cNvSpPr>
            <a:spLocks noChangeShapeType="1"/>
          </p:cNvSpPr>
          <p:nvPr/>
        </p:nvSpPr>
        <p:spPr bwMode="auto">
          <a:xfrm>
            <a:off x="1300163" y="5861050"/>
            <a:ext cx="216058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41" name="Line 169"/>
          <p:cNvSpPr>
            <a:spLocks noChangeShapeType="1"/>
          </p:cNvSpPr>
          <p:nvPr/>
        </p:nvSpPr>
        <p:spPr bwMode="auto">
          <a:xfrm>
            <a:off x="1300163" y="57165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42" name="Line 170"/>
          <p:cNvSpPr>
            <a:spLocks noChangeShapeType="1"/>
          </p:cNvSpPr>
          <p:nvPr/>
        </p:nvSpPr>
        <p:spPr bwMode="auto">
          <a:xfrm>
            <a:off x="1503363" y="57785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43" name="Line 171"/>
          <p:cNvSpPr>
            <a:spLocks noChangeShapeType="1"/>
          </p:cNvSpPr>
          <p:nvPr/>
        </p:nvSpPr>
        <p:spPr bwMode="auto">
          <a:xfrm>
            <a:off x="17335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44" name="Line 172"/>
          <p:cNvSpPr>
            <a:spLocks noChangeShapeType="1"/>
          </p:cNvSpPr>
          <p:nvPr/>
        </p:nvSpPr>
        <p:spPr bwMode="auto">
          <a:xfrm>
            <a:off x="19494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45" name="Line 173"/>
          <p:cNvSpPr>
            <a:spLocks noChangeShapeType="1"/>
          </p:cNvSpPr>
          <p:nvPr/>
        </p:nvSpPr>
        <p:spPr bwMode="auto">
          <a:xfrm>
            <a:off x="21653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46" name="Line 174"/>
          <p:cNvSpPr>
            <a:spLocks noChangeShapeType="1"/>
          </p:cNvSpPr>
          <p:nvPr/>
        </p:nvSpPr>
        <p:spPr bwMode="auto">
          <a:xfrm>
            <a:off x="23812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47" name="Line 175"/>
          <p:cNvSpPr>
            <a:spLocks noChangeShapeType="1"/>
          </p:cNvSpPr>
          <p:nvPr/>
        </p:nvSpPr>
        <p:spPr bwMode="auto">
          <a:xfrm>
            <a:off x="25971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48" name="Line 176"/>
          <p:cNvSpPr>
            <a:spLocks noChangeShapeType="1"/>
          </p:cNvSpPr>
          <p:nvPr/>
        </p:nvSpPr>
        <p:spPr bwMode="auto">
          <a:xfrm>
            <a:off x="28130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49" name="Line 177"/>
          <p:cNvSpPr>
            <a:spLocks noChangeShapeType="1"/>
          </p:cNvSpPr>
          <p:nvPr/>
        </p:nvSpPr>
        <p:spPr bwMode="auto">
          <a:xfrm>
            <a:off x="3028950" y="5705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50" name="Line 178"/>
          <p:cNvSpPr>
            <a:spLocks noChangeShapeType="1"/>
          </p:cNvSpPr>
          <p:nvPr/>
        </p:nvSpPr>
        <p:spPr bwMode="auto">
          <a:xfrm>
            <a:off x="3244850" y="577850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51" name="Line 179"/>
          <p:cNvSpPr>
            <a:spLocks noChangeShapeType="1"/>
          </p:cNvSpPr>
          <p:nvPr/>
        </p:nvSpPr>
        <p:spPr bwMode="auto">
          <a:xfrm>
            <a:off x="3446463" y="5705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52" name="Line 180"/>
          <p:cNvSpPr>
            <a:spLocks noChangeShapeType="1"/>
          </p:cNvSpPr>
          <p:nvPr/>
        </p:nvSpPr>
        <p:spPr bwMode="auto">
          <a:xfrm flipH="1">
            <a:off x="1503363" y="5418138"/>
            <a:ext cx="142875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853" name="Text Box 181"/>
          <p:cNvSpPr txBox="1">
            <a:spLocks noChangeArrowheads="1"/>
          </p:cNvSpPr>
          <p:nvPr/>
        </p:nvSpPr>
        <p:spPr bwMode="auto">
          <a:xfrm>
            <a:off x="1627188" y="5027613"/>
            <a:ext cx="431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000">
                <a:solidFill>
                  <a:srgbClr val="000000"/>
                </a:solidFill>
                <a:latin typeface="Arial" pitchFamily="34" charset="0"/>
              </a:rPr>
              <a:t>0,01</a:t>
            </a:r>
          </a:p>
        </p:txBody>
      </p:sp>
      <p:sp>
        <p:nvSpPr>
          <p:cNvPr id="28854" name="Line 182"/>
          <p:cNvSpPr>
            <a:spLocks noChangeShapeType="1"/>
          </p:cNvSpPr>
          <p:nvPr/>
        </p:nvSpPr>
        <p:spPr bwMode="auto">
          <a:xfrm flipH="1">
            <a:off x="3460750" y="5273675"/>
            <a:ext cx="2889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855" name="Line 183"/>
          <p:cNvSpPr>
            <a:spLocks noChangeShapeType="1"/>
          </p:cNvSpPr>
          <p:nvPr/>
        </p:nvSpPr>
        <p:spPr bwMode="auto">
          <a:xfrm>
            <a:off x="3806825" y="520223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56" name="Text Box 184"/>
          <p:cNvSpPr txBox="1">
            <a:spLocks noChangeArrowheads="1"/>
          </p:cNvSpPr>
          <p:nvPr/>
        </p:nvSpPr>
        <p:spPr bwMode="auto">
          <a:xfrm>
            <a:off x="3806825" y="5273675"/>
            <a:ext cx="433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8857" name="Text Box 185"/>
          <p:cNvSpPr txBox="1">
            <a:spLocks noChangeArrowheads="1"/>
          </p:cNvSpPr>
          <p:nvPr/>
        </p:nvSpPr>
        <p:spPr bwMode="auto">
          <a:xfrm>
            <a:off x="3317875" y="5994400"/>
            <a:ext cx="431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000">
                <a:solidFill>
                  <a:srgbClr val="000000"/>
                </a:solidFill>
                <a:latin typeface="Arial" pitchFamily="34" charset="0"/>
              </a:rPr>
              <a:t>0,1</a:t>
            </a:r>
          </a:p>
        </p:txBody>
      </p:sp>
      <p:sp>
        <p:nvSpPr>
          <p:cNvPr id="28858" name="Text Box 186"/>
          <p:cNvSpPr txBox="1">
            <a:spLocks noChangeArrowheads="1"/>
          </p:cNvSpPr>
          <p:nvPr/>
        </p:nvSpPr>
        <p:spPr bwMode="auto">
          <a:xfrm>
            <a:off x="1157288" y="5994400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000">
                <a:solidFill>
                  <a:srgbClr val="000000"/>
                </a:solidFill>
                <a:latin typeface="Arial" pitchFamily="34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8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8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8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8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8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2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8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28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2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8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8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2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8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2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2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2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2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28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2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2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2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28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28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28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2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2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28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28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2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2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2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2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2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28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28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28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1" dur="500"/>
                                        <p:tgtEl>
                                          <p:spTgt spid="2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28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2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2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2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6" dur="500"/>
                                        <p:tgtEl>
                                          <p:spTgt spid="2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9" dur="500"/>
                                        <p:tgtEl>
                                          <p:spTgt spid="2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2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5" dur="500"/>
                                        <p:tgtEl>
                                          <p:spTgt spid="2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2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1" dur="500"/>
                                        <p:tgtEl>
                                          <p:spTgt spid="2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2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7" dur="500"/>
                                        <p:tgtEl>
                                          <p:spTgt spid="2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0" dur="500"/>
                                        <p:tgtEl>
                                          <p:spTgt spid="2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3" dur="500"/>
                                        <p:tgtEl>
                                          <p:spTgt spid="2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6" dur="500"/>
                                        <p:tgtEl>
                                          <p:spTgt spid="28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9" dur="500"/>
                                        <p:tgtEl>
                                          <p:spTgt spid="2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2" dur="500"/>
                                        <p:tgtEl>
                                          <p:spTgt spid="28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5" dur="500"/>
                                        <p:tgtEl>
                                          <p:spTgt spid="2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8" dur="500"/>
                                        <p:tgtEl>
                                          <p:spTgt spid="2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1" dur="500"/>
                                        <p:tgtEl>
                                          <p:spTgt spid="28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4" dur="500"/>
                                        <p:tgtEl>
                                          <p:spTgt spid="28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7" dur="500"/>
                                        <p:tgtEl>
                                          <p:spTgt spid="28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0" dur="500"/>
                                        <p:tgtEl>
                                          <p:spTgt spid="28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3" dur="500"/>
                                        <p:tgtEl>
                                          <p:spTgt spid="28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6" dur="500"/>
                                        <p:tgtEl>
                                          <p:spTgt spid="28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9" dur="500"/>
                                        <p:tgtEl>
                                          <p:spTgt spid="28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2" dur="500"/>
                                        <p:tgtEl>
                                          <p:spTgt spid="2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5" dur="500"/>
                                        <p:tgtEl>
                                          <p:spTgt spid="28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8" dur="500"/>
                                        <p:tgtEl>
                                          <p:spTgt spid="28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1" dur="500"/>
                                        <p:tgtEl>
                                          <p:spTgt spid="28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4" dur="500"/>
                                        <p:tgtEl>
                                          <p:spTgt spid="28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7" dur="500"/>
                                        <p:tgtEl>
                                          <p:spTgt spid="28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0" dur="500"/>
                                        <p:tgtEl>
                                          <p:spTgt spid="28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3" dur="500"/>
                                        <p:tgtEl>
                                          <p:spTgt spid="28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6" dur="500"/>
                                        <p:tgtEl>
                                          <p:spTgt spid="28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9" dur="500"/>
                                        <p:tgtEl>
                                          <p:spTgt spid="28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2" dur="500"/>
                                        <p:tgtEl>
                                          <p:spTgt spid="28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5" dur="500"/>
                                        <p:tgtEl>
                                          <p:spTgt spid="28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8" dur="500"/>
                                        <p:tgtEl>
                                          <p:spTgt spid="28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1" dur="500"/>
                                        <p:tgtEl>
                                          <p:spTgt spid="28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4" dur="500"/>
                                        <p:tgtEl>
                                          <p:spTgt spid="28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7" dur="500"/>
                                        <p:tgtEl>
                                          <p:spTgt spid="28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0" dur="500"/>
                                        <p:tgtEl>
                                          <p:spTgt spid="28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3" dur="500"/>
                                        <p:tgtEl>
                                          <p:spTgt spid="28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6" dur="500"/>
                                        <p:tgtEl>
                                          <p:spTgt spid="28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9" dur="500"/>
                                        <p:tgtEl>
                                          <p:spTgt spid="28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2" dur="500"/>
                                        <p:tgtEl>
                                          <p:spTgt spid="28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5" dur="500"/>
                                        <p:tgtEl>
                                          <p:spTgt spid="28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8" dur="500"/>
                                        <p:tgtEl>
                                          <p:spTgt spid="28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1" dur="500"/>
                                        <p:tgtEl>
                                          <p:spTgt spid="28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4" dur="500"/>
                                        <p:tgtEl>
                                          <p:spTgt spid="28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7" dur="500"/>
                                        <p:tgtEl>
                                          <p:spTgt spid="28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0" dur="500"/>
                                        <p:tgtEl>
                                          <p:spTgt spid="28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3" dur="500"/>
                                        <p:tgtEl>
                                          <p:spTgt spid="28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6" dur="500"/>
                                        <p:tgtEl>
                                          <p:spTgt spid="28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9" dur="500"/>
                                        <p:tgtEl>
                                          <p:spTgt spid="28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2" dur="500"/>
                                        <p:tgtEl>
                                          <p:spTgt spid="28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5" dur="500"/>
                                        <p:tgtEl>
                                          <p:spTgt spid="28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8" dur="500"/>
                                        <p:tgtEl>
                                          <p:spTgt spid="28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1" dur="500"/>
                                        <p:tgtEl>
                                          <p:spTgt spid="28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4" dur="500"/>
                                        <p:tgtEl>
                                          <p:spTgt spid="28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7" dur="500"/>
                                        <p:tgtEl>
                                          <p:spTgt spid="2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0" dur="500"/>
                                        <p:tgtEl>
                                          <p:spTgt spid="2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3" dur="500"/>
                                        <p:tgtEl>
                                          <p:spTgt spid="2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6" dur="500"/>
                                        <p:tgtEl>
                                          <p:spTgt spid="2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9" dur="500"/>
                                        <p:tgtEl>
                                          <p:spTgt spid="2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2" dur="500"/>
                                        <p:tgtEl>
                                          <p:spTgt spid="2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5" dur="500"/>
                                        <p:tgtEl>
                                          <p:spTgt spid="2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8" dur="500"/>
                                        <p:tgtEl>
                                          <p:spTgt spid="2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1" dur="500"/>
                                        <p:tgtEl>
                                          <p:spTgt spid="2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681" grpId="0" animBg="1"/>
      <p:bldP spid="28682" grpId="0"/>
      <p:bldP spid="28711" grpId="0" animBg="1"/>
      <p:bldP spid="28712" grpId="0" animBg="1"/>
      <p:bldP spid="28713" grpId="0" animBg="1"/>
      <p:bldP spid="28714" grpId="0" animBg="1"/>
      <p:bldP spid="28715" grpId="0" animBg="1"/>
      <p:bldP spid="28716" grpId="0" animBg="1"/>
      <p:bldP spid="28717" grpId="0" animBg="1"/>
      <p:bldP spid="28718" grpId="0" animBg="1"/>
      <p:bldP spid="28719" grpId="0" animBg="1"/>
      <p:bldP spid="28720" grpId="0" animBg="1"/>
      <p:bldP spid="28721" grpId="0" animBg="1"/>
      <p:bldP spid="28722" grpId="0" animBg="1"/>
      <p:bldP spid="28723" grpId="0"/>
      <p:bldP spid="28724" grpId="0"/>
      <p:bldP spid="28725" grpId="0"/>
      <p:bldP spid="28726" grpId="0"/>
      <p:bldP spid="28727" grpId="0"/>
      <p:bldP spid="28728" grpId="0"/>
      <p:bldP spid="28729" grpId="0"/>
      <p:bldP spid="28730" grpId="0"/>
      <p:bldP spid="28731" grpId="0"/>
      <p:bldP spid="28732" grpId="0"/>
      <p:bldP spid="28733" grpId="0"/>
      <p:bldP spid="28734" grpId="0" animBg="1"/>
      <p:bldP spid="28735" grpId="0" animBg="1"/>
      <p:bldP spid="28736" grpId="0" animBg="1"/>
      <p:bldP spid="28737" grpId="0" animBg="1"/>
      <p:bldP spid="28738" grpId="0" animBg="1"/>
      <p:bldP spid="28739" grpId="0" animBg="1"/>
      <p:bldP spid="28740" grpId="0" animBg="1"/>
      <p:bldP spid="28741" grpId="0"/>
      <p:bldP spid="28742" grpId="0" animBg="1"/>
      <p:bldP spid="28743" grpId="0"/>
      <p:bldP spid="28744" grpId="0"/>
      <p:bldP spid="28745" grpId="0" animBg="1"/>
      <p:bldP spid="28746" grpId="0"/>
      <p:bldP spid="28747" grpId="0"/>
      <p:bldP spid="28748" grpId="0" animBg="1"/>
      <p:bldP spid="28749" grpId="0"/>
      <p:bldP spid="28750" grpId="0"/>
      <p:bldP spid="28751" grpId="0" animBg="1"/>
      <p:bldP spid="28752" grpId="0"/>
      <p:bldP spid="28753" grpId="0"/>
      <p:bldP spid="28754" grpId="0" animBg="1"/>
      <p:bldP spid="28755" grpId="0"/>
      <p:bldP spid="28756" grpId="0"/>
      <p:bldP spid="28757" grpId="0"/>
      <p:bldP spid="28758" grpId="0" animBg="1"/>
      <p:bldP spid="28759" grpId="0"/>
      <p:bldP spid="28760" grpId="0"/>
      <p:bldP spid="28761" grpId="0" animBg="1"/>
      <p:bldP spid="28762" grpId="0"/>
      <p:bldP spid="28763" grpId="0"/>
      <p:bldP spid="28764" grpId="0" animBg="1"/>
      <p:bldP spid="28765" grpId="0"/>
      <p:bldP spid="28766" grpId="0"/>
      <p:bldP spid="28767" grpId="0" animBg="1"/>
      <p:bldP spid="28768" grpId="0"/>
      <p:bldP spid="28769" grpId="0" animBg="1"/>
      <p:bldP spid="28770" grpId="0" animBg="1"/>
      <p:bldP spid="28771" grpId="0" animBg="1"/>
      <p:bldP spid="28772" grpId="0" animBg="1"/>
      <p:bldP spid="28773" grpId="0" animBg="1"/>
      <p:bldP spid="28774" grpId="0" animBg="1"/>
      <p:bldP spid="28775" grpId="0" animBg="1"/>
      <p:bldP spid="28776" grpId="0" animBg="1"/>
      <p:bldP spid="28777" grpId="0" animBg="1"/>
      <p:bldP spid="28778" grpId="0" animBg="1"/>
      <p:bldP spid="28779" grpId="0" animBg="1"/>
      <p:bldP spid="28780" grpId="0" animBg="1"/>
      <p:bldP spid="28781" grpId="0"/>
      <p:bldP spid="28782" grpId="0" animBg="1"/>
      <p:bldP spid="28783" grpId="0"/>
      <p:bldP spid="28784" grpId="0" animBg="1"/>
      <p:bldP spid="28785" grpId="0"/>
      <p:bldP spid="28786" grpId="0"/>
      <p:bldP spid="28787" grpId="0"/>
      <p:bldP spid="28789" grpId="0" animBg="1"/>
      <p:bldP spid="28790" grpId="0" animBg="1"/>
      <p:bldP spid="28791" grpId="0" animBg="1"/>
      <p:bldP spid="28792" grpId="0" animBg="1"/>
      <p:bldP spid="28793" grpId="0" animBg="1"/>
      <p:bldP spid="28794" grpId="0" animBg="1"/>
      <p:bldP spid="28795" grpId="0" animBg="1"/>
      <p:bldP spid="28796" grpId="0" animBg="1"/>
      <p:bldP spid="28797" grpId="0" animBg="1"/>
      <p:bldP spid="28798" grpId="0" animBg="1"/>
      <p:bldP spid="28799" grpId="0" animBg="1"/>
      <p:bldP spid="28800" grpId="0" animBg="1"/>
      <p:bldP spid="28801" grpId="0" animBg="1"/>
      <p:bldP spid="28802" grpId="0" animBg="1"/>
      <p:bldP spid="28803" grpId="0" animBg="1"/>
      <p:bldP spid="28804" grpId="0" animBg="1"/>
      <p:bldP spid="28805" grpId="0" animBg="1"/>
      <p:bldP spid="28806" grpId="0"/>
      <p:bldP spid="28807" grpId="0" animBg="1"/>
      <p:bldP spid="28808" grpId="0" animBg="1"/>
      <p:bldP spid="28809" grpId="0"/>
      <p:bldP spid="28810" grpId="0"/>
      <p:bldP spid="28811" grpId="0"/>
      <p:bldP spid="28812" grpId="0"/>
      <p:bldP spid="28813" grpId="0" animBg="1"/>
      <p:bldP spid="28814" grpId="0" animBg="1"/>
      <p:bldP spid="28815" grpId="0" animBg="1"/>
      <p:bldP spid="28816" grpId="0" animBg="1"/>
      <p:bldP spid="28817" grpId="0" animBg="1"/>
      <p:bldP spid="28818" grpId="0" animBg="1"/>
      <p:bldP spid="28819" grpId="0" animBg="1"/>
      <p:bldP spid="28820" grpId="0" animBg="1"/>
      <p:bldP spid="28821" grpId="0" animBg="1"/>
      <p:bldP spid="28822" grpId="0" animBg="1"/>
      <p:bldP spid="28823" grpId="0" animBg="1"/>
      <p:bldP spid="28824" grpId="0" animBg="1"/>
      <p:bldP spid="28825" grpId="0" animBg="1"/>
      <p:bldP spid="28826" grpId="0" animBg="1"/>
      <p:bldP spid="28827" grpId="0" animBg="1"/>
      <p:bldP spid="28828" grpId="0" animBg="1"/>
      <p:bldP spid="28829" grpId="0" animBg="1"/>
      <p:bldP spid="28830" grpId="0"/>
      <p:bldP spid="28831" grpId="0" animBg="1"/>
      <p:bldP spid="28832" grpId="0" animBg="1"/>
      <p:bldP spid="28833" grpId="0"/>
      <p:bldP spid="28834" grpId="0"/>
      <p:bldP spid="28835" grpId="0"/>
      <p:bldP spid="28836" grpId="0" animBg="1"/>
      <p:bldP spid="28837" grpId="0" animBg="1"/>
      <p:bldP spid="28838" grpId="0" animBg="1"/>
      <p:bldP spid="28839" grpId="0" animBg="1"/>
      <p:bldP spid="28840" grpId="0" animBg="1"/>
      <p:bldP spid="28841" grpId="0" animBg="1"/>
      <p:bldP spid="28842" grpId="0" animBg="1"/>
      <p:bldP spid="28843" grpId="0" animBg="1"/>
      <p:bldP spid="28844" grpId="0" animBg="1"/>
      <p:bldP spid="28845" grpId="0" animBg="1"/>
      <p:bldP spid="28846" grpId="0" animBg="1"/>
      <p:bldP spid="28847" grpId="0" animBg="1"/>
      <p:bldP spid="28848" grpId="0" animBg="1"/>
      <p:bldP spid="28849" grpId="0" animBg="1"/>
      <p:bldP spid="28850" grpId="0" animBg="1"/>
      <p:bldP spid="28851" grpId="0" animBg="1"/>
      <p:bldP spid="28852" grpId="0" animBg="1"/>
      <p:bldP spid="28853" grpId="0"/>
      <p:bldP spid="28854" grpId="0" animBg="1"/>
      <p:bldP spid="28855" grpId="0" animBg="1"/>
      <p:bldP spid="28856" grpId="0"/>
      <p:bldP spid="28857" grpId="0"/>
      <p:bldP spid="288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0" y="27813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827088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1692275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2484438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3348038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4140200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4932363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5651500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6443663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7235825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31750" y="263683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>
            <a:off x="8101013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0" y="2924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</a:t>
            </a: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885113" y="2997200"/>
            <a:ext cx="574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0,1</a:t>
            </a: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684213" y="1700213"/>
            <a:ext cx="358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</a:t>
            </a:r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>
            <a:off x="539750" y="21336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539750" y="2133600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</a:t>
            </a:r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1547813" y="1700213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2</a:t>
            </a:r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>
            <a:off x="1476375" y="2133600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1403350" y="2133600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2339975" y="1700213"/>
            <a:ext cx="574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3</a:t>
            </a:r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>
            <a:off x="2268538" y="21336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2195513" y="2133600"/>
            <a:ext cx="576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</a:t>
            </a: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3132138" y="1700213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4</a:t>
            </a:r>
          </a:p>
        </p:txBody>
      </p:sp>
      <p:sp>
        <p:nvSpPr>
          <p:cNvPr id="32795" name="Line 27"/>
          <p:cNvSpPr>
            <a:spLocks noChangeShapeType="1"/>
          </p:cNvSpPr>
          <p:nvPr/>
        </p:nvSpPr>
        <p:spPr bwMode="auto">
          <a:xfrm>
            <a:off x="2987675" y="21336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3059113" y="213360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3924300" y="17002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5</a:t>
            </a:r>
          </a:p>
        </p:txBody>
      </p:sp>
      <p:sp>
        <p:nvSpPr>
          <p:cNvPr id="32798" name="Line 30"/>
          <p:cNvSpPr>
            <a:spLocks noChangeShapeType="1"/>
          </p:cNvSpPr>
          <p:nvPr/>
        </p:nvSpPr>
        <p:spPr bwMode="auto">
          <a:xfrm>
            <a:off x="3779838" y="21336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3779838" y="2133600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</a:t>
            </a: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4716463" y="1700213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6</a:t>
            </a:r>
          </a:p>
        </p:txBody>
      </p:sp>
      <p:sp>
        <p:nvSpPr>
          <p:cNvPr id="32801" name="Line 33"/>
          <p:cNvSpPr>
            <a:spLocks noChangeShapeType="1"/>
          </p:cNvSpPr>
          <p:nvPr/>
        </p:nvSpPr>
        <p:spPr bwMode="auto">
          <a:xfrm>
            <a:off x="4572000" y="21336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4572000" y="2133600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</a:t>
            </a:r>
          </a:p>
        </p:txBody>
      </p:sp>
      <p:sp>
        <p:nvSpPr>
          <p:cNvPr id="32803" name="Text Box 35"/>
          <p:cNvSpPr txBox="1">
            <a:spLocks noChangeArrowheads="1"/>
          </p:cNvSpPr>
          <p:nvPr/>
        </p:nvSpPr>
        <p:spPr bwMode="auto">
          <a:xfrm>
            <a:off x="5508625" y="17002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7</a:t>
            </a:r>
          </a:p>
        </p:txBody>
      </p:sp>
      <p:sp>
        <p:nvSpPr>
          <p:cNvPr id="32804" name="Line 36"/>
          <p:cNvSpPr>
            <a:spLocks noChangeShapeType="1"/>
          </p:cNvSpPr>
          <p:nvPr/>
        </p:nvSpPr>
        <p:spPr bwMode="auto">
          <a:xfrm>
            <a:off x="5364163" y="21336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05" name="Text Box 37"/>
          <p:cNvSpPr txBox="1">
            <a:spLocks noChangeArrowheads="1"/>
          </p:cNvSpPr>
          <p:nvPr/>
        </p:nvSpPr>
        <p:spPr bwMode="auto">
          <a:xfrm>
            <a:off x="5364163" y="2133600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</a:t>
            </a:r>
          </a:p>
        </p:txBody>
      </p:sp>
      <p:sp>
        <p:nvSpPr>
          <p:cNvPr id="32806" name="Text Box 38"/>
          <p:cNvSpPr txBox="1">
            <a:spLocks noChangeArrowheads="1"/>
          </p:cNvSpPr>
          <p:nvPr/>
        </p:nvSpPr>
        <p:spPr bwMode="auto">
          <a:xfrm>
            <a:off x="6227763" y="1700213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8</a:t>
            </a:r>
          </a:p>
        </p:txBody>
      </p:sp>
      <p:sp>
        <p:nvSpPr>
          <p:cNvPr id="32807" name="Line 39"/>
          <p:cNvSpPr>
            <a:spLocks noChangeShapeType="1"/>
          </p:cNvSpPr>
          <p:nvPr/>
        </p:nvSpPr>
        <p:spPr bwMode="auto">
          <a:xfrm>
            <a:off x="6227763" y="21336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08" name="Text Box 40"/>
          <p:cNvSpPr txBox="1">
            <a:spLocks noChangeArrowheads="1"/>
          </p:cNvSpPr>
          <p:nvPr/>
        </p:nvSpPr>
        <p:spPr bwMode="auto">
          <a:xfrm>
            <a:off x="6156325" y="2133600"/>
            <a:ext cx="649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</a:t>
            </a:r>
          </a:p>
        </p:txBody>
      </p:sp>
      <p:sp>
        <p:nvSpPr>
          <p:cNvPr id="32809" name="Text Box 41"/>
          <p:cNvSpPr txBox="1">
            <a:spLocks noChangeArrowheads="1"/>
          </p:cNvSpPr>
          <p:nvPr/>
        </p:nvSpPr>
        <p:spPr bwMode="auto">
          <a:xfrm>
            <a:off x="7019925" y="16287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9</a:t>
            </a:r>
          </a:p>
        </p:txBody>
      </p:sp>
      <p:sp>
        <p:nvSpPr>
          <p:cNvPr id="32810" name="Line 42"/>
          <p:cNvSpPr>
            <a:spLocks noChangeShapeType="1"/>
          </p:cNvSpPr>
          <p:nvPr/>
        </p:nvSpPr>
        <p:spPr bwMode="auto">
          <a:xfrm>
            <a:off x="6948488" y="21336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11" name="Text Box 43"/>
          <p:cNvSpPr txBox="1">
            <a:spLocks noChangeArrowheads="1"/>
          </p:cNvSpPr>
          <p:nvPr/>
        </p:nvSpPr>
        <p:spPr bwMode="auto">
          <a:xfrm>
            <a:off x="6948488" y="2133600"/>
            <a:ext cx="719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100</a:t>
            </a:r>
          </a:p>
        </p:txBody>
      </p:sp>
      <p:sp>
        <p:nvSpPr>
          <p:cNvPr id="32812" name="Text Box 44"/>
          <p:cNvSpPr txBox="1">
            <a:spLocks noChangeArrowheads="1"/>
          </p:cNvSpPr>
          <p:nvPr/>
        </p:nvSpPr>
        <p:spPr bwMode="auto">
          <a:xfrm>
            <a:off x="539750" y="29241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0,01</a:t>
            </a:r>
          </a:p>
        </p:txBody>
      </p:sp>
      <p:sp>
        <p:nvSpPr>
          <p:cNvPr id="32813" name="Text Box 45"/>
          <p:cNvSpPr txBox="1">
            <a:spLocks noChangeArrowheads="1"/>
          </p:cNvSpPr>
          <p:nvPr/>
        </p:nvSpPr>
        <p:spPr bwMode="auto">
          <a:xfrm>
            <a:off x="1331913" y="29241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0,02</a:t>
            </a:r>
          </a:p>
        </p:txBody>
      </p:sp>
      <p:sp>
        <p:nvSpPr>
          <p:cNvPr id="32814" name="Text Box 46"/>
          <p:cNvSpPr txBox="1">
            <a:spLocks noChangeArrowheads="1"/>
          </p:cNvSpPr>
          <p:nvPr/>
        </p:nvSpPr>
        <p:spPr bwMode="auto">
          <a:xfrm>
            <a:off x="2051050" y="2924175"/>
            <a:ext cx="649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0,03</a:t>
            </a:r>
          </a:p>
        </p:txBody>
      </p:sp>
      <p:sp>
        <p:nvSpPr>
          <p:cNvPr id="32815" name="Text Box 47"/>
          <p:cNvSpPr txBox="1">
            <a:spLocks noChangeArrowheads="1"/>
          </p:cNvSpPr>
          <p:nvPr/>
        </p:nvSpPr>
        <p:spPr bwMode="auto">
          <a:xfrm>
            <a:off x="2916238" y="2924175"/>
            <a:ext cx="719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0,04</a:t>
            </a:r>
          </a:p>
        </p:txBody>
      </p:sp>
      <p:sp>
        <p:nvSpPr>
          <p:cNvPr id="32816" name="Text Box 48"/>
          <p:cNvSpPr txBox="1">
            <a:spLocks noChangeArrowheads="1"/>
          </p:cNvSpPr>
          <p:nvPr/>
        </p:nvSpPr>
        <p:spPr bwMode="auto">
          <a:xfrm>
            <a:off x="3779838" y="29241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0,05</a:t>
            </a:r>
          </a:p>
        </p:txBody>
      </p:sp>
      <p:sp>
        <p:nvSpPr>
          <p:cNvPr id="32817" name="Text Box 49"/>
          <p:cNvSpPr txBox="1">
            <a:spLocks noChangeArrowheads="1"/>
          </p:cNvSpPr>
          <p:nvPr/>
        </p:nvSpPr>
        <p:spPr bwMode="auto">
          <a:xfrm>
            <a:off x="4572000" y="292417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0,06</a:t>
            </a:r>
          </a:p>
        </p:txBody>
      </p:sp>
      <p:sp>
        <p:nvSpPr>
          <p:cNvPr id="32818" name="Text Box 50"/>
          <p:cNvSpPr txBox="1">
            <a:spLocks noChangeArrowheads="1"/>
          </p:cNvSpPr>
          <p:nvPr/>
        </p:nvSpPr>
        <p:spPr bwMode="auto">
          <a:xfrm>
            <a:off x="5292725" y="2924175"/>
            <a:ext cx="7191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0,07</a:t>
            </a:r>
          </a:p>
        </p:txBody>
      </p:sp>
      <p:sp>
        <p:nvSpPr>
          <p:cNvPr id="32819" name="Text Box 51"/>
          <p:cNvSpPr txBox="1">
            <a:spLocks noChangeArrowheads="1"/>
          </p:cNvSpPr>
          <p:nvPr/>
        </p:nvSpPr>
        <p:spPr bwMode="auto">
          <a:xfrm>
            <a:off x="6084888" y="292417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0,08</a:t>
            </a:r>
          </a:p>
        </p:txBody>
      </p:sp>
      <p:sp>
        <p:nvSpPr>
          <p:cNvPr id="32820" name="Text Box 52"/>
          <p:cNvSpPr txBox="1">
            <a:spLocks noChangeArrowheads="1"/>
          </p:cNvSpPr>
          <p:nvPr/>
        </p:nvSpPr>
        <p:spPr bwMode="auto">
          <a:xfrm>
            <a:off x="6877050" y="29241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0,09</a:t>
            </a:r>
          </a:p>
        </p:txBody>
      </p:sp>
      <p:sp>
        <p:nvSpPr>
          <p:cNvPr id="13364" name="Text Box 53"/>
          <p:cNvSpPr txBox="1">
            <a:spLocks noChangeArrowheads="1"/>
          </p:cNvSpPr>
          <p:nvPr/>
        </p:nvSpPr>
        <p:spPr bwMode="auto">
          <a:xfrm>
            <a:off x="468313" y="7651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b)</a:t>
            </a:r>
          </a:p>
        </p:txBody>
      </p:sp>
      <p:sp>
        <p:nvSpPr>
          <p:cNvPr id="32823" name="Text Box 55"/>
          <p:cNvSpPr txBox="1">
            <a:spLocks noChangeArrowheads="1"/>
          </p:cNvSpPr>
          <p:nvPr/>
        </p:nvSpPr>
        <p:spPr bwMode="auto">
          <a:xfrm>
            <a:off x="665163" y="4300538"/>
            <a:ext cx="8208962" cy="11969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Hai s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ố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ập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ph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â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 li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ê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 ti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ếp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nhau c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ó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s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ố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ập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ph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â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 li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ề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 tr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ước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</a:t>
            </a:r>
          </a:p>
          <a:p>
            <a:pPr algn="ctr"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ho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ặc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s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ố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ập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ph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â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 li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ền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sau c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ủa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m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ột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s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ố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ập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ph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â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 </a:t>
            </a:r>
          </a:p>
          <a:p>
            <a:pPr algn="ctr"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cho tr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ước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hay kh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ô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ng?</a:t>
            </a:r>
            <a:endParaRPr lang="vi-VN" sz="2400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2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2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2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2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32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3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32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2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nimBg="1"/>
      <p:bldP spid="32771" grpId="1" animBg="1"/>
      <p:bldP spid="32772" grpId="0" animBg="1"/>
      <p:bldP spid="32773" grpId="0" animBg="1"/>
      <p:bldP spid="32774" grpId="0" animBg="1"/>
      <p:bldP spid="32775" grpId="0" animBg="1"/>
      <p:bldP spid="32776" grpId="0" animBg="1"/>
      <p:bldP spid="32777" grpId="0" animBg="1"/>
      <p:bldP spid="32778" grpId="0" animBg="1"/>
      <p:bldP spid="32779" grpId="0" animBg="1"/>
      <p:bldP spid="32780" grpId="0" animBg="1"/>
      <p:bldP spid="32781" grpId="0" animBg="1"/>
      <p:bldP spid="32782" grpId="0" animBg="1"/>
      <p:bldP spid="32783" grpId="0"/>
      <p:bldP spid="32784" grpId="0"/>
      <p:bldP spid="32785" grpId="0"/>
      <p:bldP spid="32786" grpId="0" animBg="1"/>
      <p:bldP spid="32787" grpId="0"/>
      <p:bldP spid="32788" grpId="0"/>
      <p:bldP spid="32789" grpId="0" animBg="1"/>
      <p:bldP spid="32790" grpId="0"/>
      <p:bldP spid="32791" grpId="0"/>
      <p:bldP spid="32792" grpId="0" animBg="1"/>
      <p:bldP spid="32793" grpId="0"/>
      <p:bldP spid="32794" grpId="0"/>
      <p:bldP spid="32795" grpId="0" animBg="1"/>
      <p:bldP spid="32796" grpId="0"/>
      <p:bldP spid="32797" grpId="0"/>
      <p:bldP spid="32798" grpId="0" animBg="1"/>
      <p:bldP spid="32799" grpId="0"/>
      <p:bldP spid="32800" grpId="0"/>
      <p:bldP spid="32801" grpId="0" animBg="1"/>
      <p:bldP spid="32802" grpId="0"/>
      <p:bldP spid="32803" grpId="0"/>
      <p:bldP spid="32804" grpId="0" animBg="1"/>
      <p:bldP spid="32805" grpId="0"/>
      <p:bldP spid="32806" grpId="0"/>
      <p:bldP spid="32807" grpId="0" animBg="1"/>
      <p:bldP spid="32808" grpId="0"/>
      <p:bldP spid="32809" grpId="0"/>
      <p:bldP spid="32810" grpId="0" animBg="1"/>
      <p:bldP spid="32811" grpId="0"/>
      <p:bldP spid="32812" grpId="0"/>
      <p:bldP spid="32813" grpId="0"/>
      <p:bldP spid="32814" grpId="0"/>
      <p:bldP spid="32815" grpId="0"/>
      <p:bldP spid="32816" grpId="0"/>
      <p:bldP spid="32817" grpId="0"/>
      <p:bldP spid="32818" grpId="0"/>
      <p:bldP spid="32819" grpId="0"/>
      <p:bldP spid="32820" grpId="0"/>
      <p:bldP spid="328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8280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pitchFamily="34" charset="0"/>
              </a:rPr>
              <a:t>Bài 2) Viết số thập phân thích hợp vào chỗ chấm ( theo mẫu)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23850" y="14462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a)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85800" y="1447800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7 dm =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524000" y="129540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1476375" y="1662113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476375" y="1735138"/>
            <a:ext cx="431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10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979613" y="1446213"/>
            <a:ext cx="86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m  =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555875" y="1446213"/>
            <a:ext cx="1008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0,7 m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611188" y="2022475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5 dm =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476375" y="195103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5</a:t>
            </a:r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1476375" y="22383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1476375" y="22383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10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1908175" y="2022475"/>
            <a:ext cx="1584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m =…          m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684213" y="2743200"/>
            <a:ext cx="2879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2 mm=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1547813" y="2525713"/>
            <a:ext cx="576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2</a:t>
            </a:r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1476375" y="2959100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476375" y="3030538"/>
            <a:ext cx="647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1000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2051050" y="2743200"/>
            <a:ext cx="1873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m  = …       m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685800" y="3505200"/>
            <a:ext cx="2808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4 g  =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1619250" y="3317875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4</a:t>
            </a:r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1476375" y="37512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1476375" y="3822700"/>
            <a:ext cx="792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1000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2268538" y="3533775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kg  =  …          kg</a:t>
            </a:r>
          </a:p>
        </p:txBody>
      </p:sp>
      <p:sp>
        <p:nvSpPr>
          <p:cNvPr id="14361" name="Text Box 28"/>
          <p:cNvSpPr txBox="1">
            <a:spLocks noChangeArrowheads="1"/>
          </p:cNvSpPr>
          <p:nvPr/>
        </p:nvSpPr>
        <p:spPr bwMode="auto">
          <a:xfrm>
            <a:off x="1095375" y="51466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vi-VN" b="1">
              <a:latin typeface="Arial" pitchFamily="34" charset="0"/>
            </a:endParaRPr>
          </a:p>
        </p:txBody>
      </p:sp>
      <p:sp>
        <p:nvSpPr>
          <p:cNvPr id="14362" name="Text Box 29"/>
          <p:cNvSpPr txBox="1">
            <a:spLocks noChangeArrowheads="1"/>
          </p:cNvSpPr>
          <p:nvPr/>
        </p:nvSpPr>
        <p:spPr bwMode="auto">
          <a:xfrm>
            <a:off x="4211638" y="137477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b)</a:t>
            </a:r>
          </a:p>
        </p:txBody>
      </p:sp>
      <p:sp>
        <p:nvSpPr>
          <p:cNvPr id="14363" name="Text Box 30"/>
          <p:cNvSpPr txBox="1">
            <a:spLocks noChangeArrowheads="1"/>
          </p:cNvSpPr>
          <p:nvPr/>
        </p:nvSpPr>
        <p:spPr bwMode="auto">
          <a:xfrm>
            <a:off x="4716463" y="1517650"/>
            <a:ext cx="4176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9cm=    </a:t>
            </a:r>
          </a:p>
        </p:txBody>
      </p:sp>
      <p:sp>
        <p:nvSpPr>
          <p:cNvPr id="14364" name="Text Box 31"/>
          <p:cNvSpPr txBox="1">
            <a:spLocks noChangeArrowheads="1"/>
          </p:cNvSpPr>
          <p:nvPr/>
        </p:nvSpPr>
        <p:spPr bwMode="auto">
          <a:xfrm>
            <a:off x="5486400" y="137160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9</a:t>
            </a:r>
          </a:p>
        </p:txBody>
      </p:sp>
      <p:sp>
        <p:nvSpPr>
          <p:cNvPr id="14365" name="Line 32"/>
          <p:cNvSpPr>
            <a:spLocks noChangeShapeType="1"/>
          </p:cNvSpPr>
          <p:nvPr/>
        </p:nvSpPr>
        <p:spPr bwMode="auto">
          <a:xfrm>
            <a:off x="5435600" y="1735138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66" name="Text Box 33"/>
          <p:cNvSpPr txBox="1">
            <a:spLocks noChangeArrowheads="1"/>
          </p:cNvSpPr>
          <p:nvPr/>
        </p:nvSpPr>
        <p:spPr bwMode="auto">
          <a:xfrm>
            <a:off x="5508625" y="1806575"/>
            <a:ext cx="792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100</a:t>
            </a:r>
          </a:p>
        </p:txBody>
      </p:sp>
      <p:sp>
        <p:nvSpPr>
          <p:cNvPr id="14367" name="Text Box 34"/>
          <p:cNvSpPr txBox="1">
            <a:spLocks noChangeArrowheads="1"/>
          </p:cNvSpPr>
          <p:nvPr/>
        </p:nvSpPr>
        <p:spPr bwMode="auto">
          <a:xfrm>
            <a:off x="6300788" y="1517650"/>
            <a:ext cx="1511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m  =  0,09 m</a:t>
            </a:r>
          </a:p>
        </p:txBody>
      </p:sp>
      <p:sp>
        <p:nvSpPr>
          <p:cNvPr id="14368" name="Text Box 35"/>
          <p:cNvSpPr txBox="1">
            <a:spLocks noChangeArrowheads="1"/>
          </p:cNvSpPr>
          <p:nvPr/>
        </p:nvSpPr>
        <p:spPr bwMode="auto">
          <a:xfrm>
            <a:off x="4716463" y="2309813"/>
            <a:ext cx="3600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3 cm =</a:t>
            </a:r>
          </a:p>
        </p:txBody>
      </p:sp>
      <p:sp>
        <p:nvSpPr>
          <p:cNvPr id="14369" name="Text Box 36"/>
          <p:cNvSpPr txBox="1">
            <a:spLocks noChangeArrowheads="1"/>
          </p:cNvSpPr>
          <p:nvPr/>
        </p:nvSpPr>
        <p:spPr bwMode="auto">
          <a:xfrm>
            <a:off x="5580063" y="2093913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14370" name="Line 37"/>
          <p:cNvSpPr>
            <a:spLocks noChangeShapeType="1"/>
          </p:cNvSpPr>
          <p:nvPr/>
        </p:nvSpPr>
        <p:spPr bwMode="auto">
          <a:xfrm>
            <a:off x="5508625" y="252571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71" name="Text Box 38"/>
          <p:cNvSpPr txBox="1">
            <a:spLocks noChangeArrowheads="1"/>
          </p:cNvSpPr>
          <p:nvPr/>
        </p:nvSpPr>
        <p:spPr bwMode="auto">
          <a:xfrm>
            <a:off x="5508625" y="2598738"/>
            <a:ext cx="5762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100</a:t>
            </a:r>
          </a:p>
        </p:txBody>
      </p:sp>
      <p:sp>
        <p:nvSpPr>
          <p:cNvPr id="14372" name="Text Box 39"/>
          <p:cNvSpPr txBox="1">
            <a:spLocks noChangeArrowheads="1"/>
          </p:cNvSpPr>
          <p:nvPr/>
        </p:nvSpPr>
        <p:spPr bwMode="auto">
          <a:xfrm>
            <a:off x="6156325" y="2309813"/>
            <a:ext cx="18716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m =…              m</a:t>
            </a:r>
          </a:p>
        </p:txBody>
      </p:sp>
      <p:sp>
        <p:nvSpPr>
          <p:cNvPr id="14373" name="Text Box 40"/>
          <p:cNvSpPr txBox="1">
            <a:spLocks noChangeArrowheads="1"/>
          </p:cNvSpPr>
          <p:nvPr/>
        </p:nvSpPr>
        <p:spPr bwMode="auto">
          <a:xfrm>
            <a:off x="4643438" y="3246438"/>
            <a:ext cx="403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8 mm=</a:t>
            </a:r>
          </a:p>
        </p:txBody>
      </p:sp>
      <p:sp>
        <p:nvSpPr>
          <p:cNvPr id="14374" name="Text Box 41"/>
          <p:cNvSpPr txBox="1">
            <a:spLocks noChangeArrowheads="1"/>
          </p:cNvSpPr>
          <p:nvPr/>
        </p:nvSpPr>
        <p:spPr bwMode="auto">
          <a:xfrm>
            <a:off x="5580063" y="3030538"/>
            <a:ext cx="576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8</a:t>
            </a:r>
          </a:p>
        </p:txBody>
      </p:sp>
      <p:sp>
        <p:nvSpPr>
          <p:cNvPr id="14375" name="Line 42"/>
          <p:cNvSpPr>
            <a:spLocks noChangeShapeType="1"/>
          </p:cNvSpPr>
          <p:nvPr/>
        </p:nvSpPr>
        <p:spPr bwMode="auto">
          <a:xfrm>
            <a:off x="5508625" y="3462338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76" name="Text Box 43"/>
          <p:cNvSpPr txBox="1">
            <a:spLocks noChangeArrowheads="1"/>
          </p:cNvSpPr>
          <p:nvPr/>
        </p:nvSpPr>
        <p:spPr bwMode="auto">
          <a:xfrm>
            <a:off x="5435600" y="353377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1000</a:t>
            </a:r>
          </a:p>
        </p:txBody>
      </p:sp>
      <p:sp>
        <p:nvSpPr>
          <p:cNvPr id="14377" name="Text Box 44"/>
          <p:cNvSpPr txBox="1">
            <a:spLocks noChangeArrowheads="1"/>
          </p:cNvSpPr>
          <p:nvPr/>
        </p:nvSpPr>
        <p:spPr bwMode="auto">
          <a:xfrm>
            <a:off x="6227763" y="3246438"/>
            <a:ext cx="2016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m =  …           m</a:t>
            </a:r>
          </a:p>
        </p:txBody>
      </p:sp>
      <p:sp>
        <p:nvSpPr>
          <p:cNvPr id="14378" name="Text Box 45"/>
          <p:cNvSpPr txBox="1">
            <a:spLocks noChangeArrowheads="1"/>
          </p:cNvSpPr>
          <p:nvPr/>
        </p:nvSpPr>
        <p:spPr bwMode="auto">
          <a:xfrm>
            <a:off x="4716463" y="4038600"/>
            <a:ext cx="3887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6g   =   </a:t>
            </a:r>
          </a:p>
        </p:txBody>
      </p:sp>
      <p:sp>
        <p:nvSpPr>
          <p:cNvPr id="14379" name="Text Box 46"/>
          <p:cNvSpPr txBox="1">
            <a:spLocks noChangeArrowheads="1"/>
          </p:cNvSpPr>
          <p:nvPr/>
        </p:nvSpPr>
        <p:spPr bwMode="auto">
          <a:xfrm>
            <a:off x="5580063" y="389413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6</a:t>
            </a:r>
          </a:p>
        </p:txBody>
      </p:sp>
      <p:sp>
        <p:nvSpPr>
          <p:cNvPr id="14380" name="Line 47"/>
          <p:cNvSpPr>
            <a:spLocks noChangeShapeType="1"/>
          </p:cNvSpPr>
          <p:nvPr/>
        </p:nvSpPr>
        <p:spPr bwMode="auto">
          <a:xfrm>
            <a:off x="5508625" y="42545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81" name="Text Box 48"/>
          <p:cNvSpPr txBox="1">
            <a:spLocks noChangeArrowheads="1"/>
          </p:cNvSpPr>
          <p:nvPr/>
        </p:nvSpPr>
        <p:spPr bwMode="auto">
          <a:xfrm>
            <a:off x="5435600" y="4325938"/>
            <a:ext cx="865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1000</a:t>
            </a:r>
          </a:p>
        </p:txBody>
      </p:sp>
      <p:sp>
        <p:nvSpPr>
          <p:cNvPr id="14382" name="Text Box 49"/>
          <p:cNvSpPr txBox="1">
            <a:spLocks noChangeArrowheads="1"/>
          </p:cNvSpPr>
          <p:nvPr/>
        </p:nvSpPr>
        <p:spPr bwMode="auto">
          <a:xfrm>
            <a:off x="6011863" y="4038600"/>
            <a:ext cx="3132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kg   =   …          kg</a:t>
            </a:r>
          </a:p>
        </p:txBody>
      </p:sp>
      <p:sp>
        <p:nvSpPr>
          <p:cNvPr id="61493" name="Text Box 53"/>
          <p:cNvSpPr txBox="1">
            <a:spLocks noChangeArrowheads="1"/>
          </p:cNvSpPr>
          <p:nvPr/>
        </p:nvSpPr>
        <p:spPr bwMode="auto">
          <a:xfrm>
            <a:off x="406400" y="228600"/>
            <a:ext cx="8280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pitchFamily="34" charset="0"/>
              </a:rPr>
              <a:t>Bài 2) </a:t>
            </a: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Viết số thập phân</a:t>
            </a:r>
            <a:r>
              <a:rPr lang="en-US" sz="2400" b="1">
                <a:latin typeface="Arial" pitchFamily="34" charset="0"/>
              </a:rPr>
              <a:t> thích hợp vào chỗ chấm ( theo mẫu)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395288" y="260350"/>
            <a:ext cx="8280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pitchFamily="34" charset="0"/>
              </a:rPr>
              <a:t>Bài 2) Viết số thập phân thích hợp vào chỗ chấm ( theo mẫu)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23850" y="14462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a)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685800" y="1447800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7 dm =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1524000" y="129540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1476375" y="1662113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476375" y="1735138"/>
            <a:ext cx="431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10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1979613" y="1446213"/>
            <a:ext cx="86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m  =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2555875" y="1446213"/>
            <a:ext cx="1008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0,7 m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611188" y="2022475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5 dm =</a:t>
            </a: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1476375" y="195103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5</a:t>
            </a:r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1476375" y="22383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1476375" y="22383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10</a:t>
            </a: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1908175" y="2022475"/>
            <a:ext cx="1584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m =…          m</a:t>
            </a:r>
          </a:p>
        </p:txBody>
      </p:sp>
      <p:sp>
        <p:nvSpPr>
          <p:cNvPr id="39952" name="Text Box 16"/>
          <p:cNvSpPr txBox="1">
            <a:spLocks noChangeArrowheads="1"/>
          </p:cNvSpPr>
          <p:nvPr/>
        </p:nvSpPr>
        <p:spPr bwMode="auto">
          <a:xfrm>
            <a:off x="684213" y="2743200"/>
            <a:ext cx="2879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2 mm=</a:t>
            </a:r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1547813" y="2525713"/>
            <a:ext cx="576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2</a:t>
            </a:r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1476375" y="2959100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1476375" y="3030538"/>
            <a:ext cx="647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1000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2051050" y="2743200"/>
            <a:ext cx="1873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m  = …       m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685800" y="3505200"/>
            <a:ext cx="2808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4 g  =</a:t>
            </a: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1619250" y="3317875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4</a:t>
            </a:r>
          </a:p>
        </p:txBody>
      </p:sp>
      <p:sp>
        <p:nvSpPr>
          <p:cNvPr id="39959" name="Line 23"/>
          <p:cNvSpPr>
            <a:spLocks noChangeShapeType="1"/>
          </p:cNvSpPr>
          <p:nvPr/>
        </p:nvSpPr>
        <p:spPr bwMode="auto">
          <a:xfrm>
            <a:off x="1476375" y="37512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1476375" y="3822700"/>
            <a:ext cx="792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1000</a:t>
            </a:r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2268538" y="3533775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kg  =  …          kg</a:t>
            </a: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2438400" y="1981200"/>
            <a:ext cx="647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900" b="1">
                <a:solidFill>
                  <a:srgbClr val="FF0000"/>
                </a:solidFill>
                <a:latin typeface="Arial" pitchFamily="34" charset="0"/>
              </a:rPr>
              <a:t>0,5</a:t>
            </a: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2590800" y="2743200"/>
            <a:ext cx="8651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900" b="1">
                <a:solidFill>
                  <a:srgbClr val="FF0000"/>
                </a:solidFill>
                <a:latin typeface="Arial" pitchFamily="34" charset="0"/>
              </a:rPr>
              <a:t>0,002</a:t>
            </a:r>
            <a:r>
              <a:rPr lang="en-US" sz="1900" b="1">
                <a:latin typeface="Arial" pitchFamily="34" charset="0"/>
              </a:rPr>
              <a:t>  </a:t>
            </a: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2819400" y="3505200"/>
            <a:ext cx="8651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900" b="1">
                <a:solidFill>
                  <a:srgbClr val="FF0000"/>
                </a:solidFill>
                <a:latin typeface="Arial" pitchFamily="34" charset="0"/>
              </a:rPr>
              <a:t>0,004</a:t>
            </a:r>
          </a:p>
        </p:txBody>
      </p:sp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1095375" y="51466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vi-VN" b="1">
              <a:latin typeface="Arial" pitchFamily="34" charset="0"/>
            </a:endParaRPr>
          </a:p>
        </p:txBody>
      </p:sp>
      <p:sp>
        <p:nvSpPr>
          <p:cNvPr id="39966" name="Text Box 30"/>
          <p:cNvSpPr txBox="1">
            <a:spLocks noChangeArrowheads="1"/>
          </p:cNvSpPr>
          <p:nvPr/>
        </p:nvSpPr>
        <p:spPr bwMode="auto">
          <a:xfrm>
            <a:off x="4211638" y="137477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b)</a:t>
            </a:r>
          </a:p>
        </p:txBody>
      </p:sp>
      <p:sp>
        <p:nvSpPr>
          <p:cNvPr id="39967" name="Text Box 31"/>
          <p:cNvSpPr txBox="1">
            <a:spLocks noChangeArrowheads="1"/>
          </p:cNvSpPr>
          <p:nvPr/>
        </p:nvSpPr>
        <p:spPr bwMode="auto">
          <a:xfrm>
            <a:off x="4716463" y="1517650"/>
            <a:ext cx="4176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9cm=    </a:t>
            </a:r>
          </a:p>
        </p:txBody>
      </p: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5486400" y="137160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9</a:t>
            </a:r>
          </a:p>
        </p:txBody>
      </p:sp>
      <p:sp>
        <p:nvSpPr>
          <p:cNvPr id="39969" name="Line 33"/>
          <p:cNvSpPr>
            <a:spLocks noChangeShapeType="1"/>
          </p:cNvSpPr>
          <p:nvPr/>
        </p:nvSpPr>
        <p:spPr bwMode="auto">
          <a:xfrm>
            <a:off x="5435600" y="1735138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70" name="Text Box 34"/>
          <p:cNvSpPr txBox="1">
            <a:spLocks noChangeArrowheads="1"/>
          </p:cNvSpPr>
          <p:nvPr/>
        </p:nvSpPr>
        <p:spPr bwMode="auto">
          <a:xfrm>
            <a:off x="5508625" y="1806575"/>
            <a:ext cx="792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100</a:t>
            </a:r>
          </a:p>
        </p:txBody>
      </p:sp>
      <p:sp>
        <p:nvSpPr>
          <p:cNvPr id="39971" name="Text Box 35"/>
          <p:cNvSpPr txBox="1">
            <a:spLocks noChangeArrowheads="1"/>
          </p:cNvSpPr>
          <p:nvPr/>
        </p:nvSpPr>
        <p:spPr bwMode="auto">
          <a:xfrm>
            <a:off x="6300788" y="1517650"/>
            <a:ext cx="1511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m  =  0,09 m</a:t>
            </a:r>
          </a:p>
        </p:txBody>
      </p:sp>
      <p:sp>
        <p:nvSpPr>
          <p:cNvPr id="39972" name="Text Box 36"/>
          <p:cNvSpPr txBox="1">
            <a:spLocks noChangeArrowheads="1"/>
          </p:cNvSpPr>
          <p:nvPr/>
        </p:nvSpPr>
        <p:spPr bwMode="auto">
          <a:xfrm>
            <a:off x="4716463" y="2309813"/>
            <a:ext cx="3600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3 cm =</a:t>
            </a:r>
          </a:p>
        </p:txBody>
      </p:sp>
      <p:sp>
        <p:nvSpPr>
          <p:cNvPr id="39973" name="Text Box 37"/>
          <p:cNvSpPr txBox="1">
            <a:spLocks noChangeArrowheads="1"/>
          </p:cNvSpPr>
          <p:nvPr/>
        </p:nvSpPr>
        <p:spPr bwMode="auto">
          <a:xfrm>
            <a:off x="5580063" y="2093913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39974" name="Line 38"/>
          <p:cNvSpPr>
            <a:spLocks noChangeShapeType="1"/>
          </p:cNvSpPr>
          <p:nvPr/>
        </p:nvSpPr>
        <p:spPr bwMode="auto">
          <a:xfrm>
            <a:off x="5508625" y="252571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75" name="Text Box 39"/>
          <p:cNvSpPr txBox="1">
            <a:spLocks noChangeArrowheads="1"/>
          </p:cNvSpPr>
          <p:nvPr/>
        </p:nvSpPr>
        <p:spPr bwMode="auto">
          <a:xfrm>
            <a:off x="5508625" y="2598738"/>
            <a:ext cx="5762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100</a:t>
            </a:r>
          </a:p>
        </p:txBody>
      </p:sp>
      <p:sp>
        <p:nvSpPr>
          <p:cNvPr id="39976" name="Text Box 40"/>
          <p:cNvSpPr txBox="1">
            <a:spLocks noChangeArrowheads="1"/>
          </p:cNvSpPr>
          <p:nvPr/>
        </p:nvSpPr>
        <p:spPr bwMode="auto">
          <a:xfrm>
            <a:off x="6156325" y="2309813"/>
            <a:ext cx="18716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m =…              m</a:t>
            </a:r>
          </a:p>
        </p:txBody>
      </p:sp>
      <p:sp>
        <p:nvSpPr>
          <p:cNvPr id="39977" name="Text Box 41"/>
          <p:cNvSpPr txBox="1">
            <a:spLocks noChangeArrowheads="1"/>
          </p:cNvSpPr>
          <p:nvPr/>
        </p:nvSpPr>
        <p:spPr bwMode="auto">
          <a:xfrm>
            <a:off x="4643438" y="3246438"/>
            <a:ext cx="403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8 mm=</a:t>
            </a:r>
          </a:p>
        </p:txBody>
      </p:sp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5580063" y="3030538"/>
            <a:ext cx="576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8</a:t>
            </a:r>
          </a:p>
        </p:txBody>
      </p:sp>
      <p:sp>
        <p:nvSpPr>
          <p:cNvPr id="39979" name="Line 43"/>
          <p:cNvSpPr>
            <a:spLocks noChangeShapeType="1"/>
          </p:cNvSpPr>
          <p:nvPr/>
        </p:nvSpPr>
        <p:spPr bwMode="auto">
          <a:xfrm>
            <a:off x="5508625" y="3462338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5435600" y="353377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1000</a:t>
            </a:r>
          </a:p>
        </p:txBody>
      </p:sp>
      <p:sp>
        <p:nvSpPr>
          <p:cNvPr id="39981" name="Text Box 45"/>
          <p:cNvSpPr txBox="1">
            <a:spLocks noChangeArrowheads="1"/>
          </p:cNvSpPr>
          <p:nvPr/>
        </p:nvSpPr>
        <p:spPr bwMode="auto">
          <a:xfrm>
            <a:off x="6227763" y="3246438"/>
            <a:ext cx="2016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m =  …           m</a:t>
            </a:r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4716463" y="4038600"/>
            <a:ext cx="3887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6g   =   </a:t>
            </a:r>
          </a:p>
        </p:txBody>
      </p:sp>
      <p:sp>
        <p:nvSpPr>
          <p:cNvPr id="39983" name="Text Box 47"/>
          <p:cNvSpPr txBox="1">
            <a:spLocks noChangeArrowheads="1"/>
          </p:cNvSpPr>
          <p:nvPr/>
        </p:nvSpPr>
        <p:spPr bwMode="auto">
          <a:xfrm>
            <a:off x="5580063" y="389413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6</a:t>
            </a:r>
          </a:p>
        </p:txBody>
      </p:sp>
      <p:sp>
        <p:nvSpPr>
          <p:cNvPr id="39984" name="Line 48"/>
          <p:cNvSpPr>
            <a:spLocks noChangeShapeType="1"/>
          </p:cNvSpPr>
          <p:nvPr/>
        </p:nvSpPr>
        <p:spPr bwMode="auto">
          <a:xfrm>
            <a:off x="5508625" y="42545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5" name="Text Box 49"/>
          <p:cNvSpPr txBox="1">
            <a:spLocks noChangeArrowheads="1"/>
          </p:cNvSpPr>
          <p:nvPr/>
        </p:nvSpPr>
        <p:spPr bwMode="auto">
          <a:xfrm>
            <a:off x="5435600" y="4325938"/>
            <a:ext cx="865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1000</a:t>
            </a:r>
          </a:p>
        </p:txBody>
      </p:sp>
      <p:sp>
        <p:nvSpPr>
          <p:cNvPr id="39986" name="Text Box 50"/>
          <p:cNvSpPr txBox="1">
            <a:spLocks noChangeArrowheads="1"/>
          </p:cNvSpPr>
          <p:nvPr/>
        </p:nvSpPr>
        <p:spPr bwMode="auto">
          <a:xfrm>
            <a:off x="6011863" y="4038600"/>
            <a:ext cx="3132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kg   =   …          kg</a:t>
            </a:r>
          </a:p>
        </p:txBody>
      </p:sp>
      <p:sp>
        <p:nvSpPr>
          <p:cNvPr id="39987" name="Text Box 51"/>
          <p:cNvSpPr txBox="1">
            <a:spLocks noChangeArrowheads="1"/>
          </p:cNvSpPr>
          <p:nvPr/>
        </p:nvSpPr>
        <p:spPr bwMode="auto">
          <a:xfrm>
            <a:off x="6629400" y="2209800"/>
            <a:ext cx="7207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900" b="1">
                <a:solidFill>
                  <a:srgbClr val="FF0000"/>
                </a:solidFill>
                <a:latin typeface="Arial" pitchFamily="34" charset="0"/>
              </a:rPr>
              <a:t>0,03</a:t>
            </a:r>
          </a:p>
        </p:txBody>
      </p:sp>
      <p:sp>
        <p:nvSpPr>
          <p:cNvPr id="39988" name="Text Box 52"/>
          <p:cNvSpPr txBox="1">
            <a:spLocks noChangeArrowheads="1"/>
          </p:cNvSpPr>
          <p:nvPr/>
        </p:nvSpPr>
        <p:spPr bwMode="auto">
          <a:xfrm>
            <a:off x="6781800" y="3200400"/>
            <a:ext cx="7921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900" b="1">
                <a:solidFill>
                  <a:srgbClr val="FF0000"/>
                </a:solidFill>
                <a:latin typeface="Arial" pitchFamily="34" charset="0"/>
              </a:rPr>
              <a:t>0,008</a:t>
            </a:r>
          </a:p>
        </p:txBody>
      </p:sp>
      <p:sp>
        <p:nvSpPr>
          <p:cNvPr id="39989" name="Text Box 53"/>
          <p:cNvSpPr txBox="1">
            <a:spLocks noChangeArrowheads="1"/>
          </p:cNvSpPr>
          <p:nvPr/>
        </p:nvSpPr>
        <p:spPr bwMode="auto">
          <a:xfrm>
            <a:off x="6629400" y="3962400"/>
            <a:ext cx="7921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900" b="1">
                <a:solidFill>
                  <a:srgbClr val="FF0000"/>
                </a:solidFill>
                <a:latin typeface="Arial" pitchFamily="34" charset="0"/>
              </a:rPr>
              <a:t>0,006</a:t>
            </a:r>
          </a:p>
        </p:txBody>
      </p:sp>
      <p:sp>
        <p:nvSpPr>
          <p:cNvPr id="15413" name="Text Box 54"/>
          <p:cNvSpPr txBox="1">
            <a:spLocks noChangeArrowheads="1"/>
          </p:cNvSpPr>
          <p:nvPr/>
        </p:nvSpPr>
        <p:spPr bwMode="auto">
          <a:xfrm>
            <a:off x="406400" y="228600"/>
            <a:ext cx="8280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pitchFamily="34" charset="0"/>
              </a:rPr>
              <a:t>Bài 2) </a:t>
            </a: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Viết số thập phân</a:t>
            </a:r>
            <a:r>
              <a:rPr lang="en-US" sz="2400" b="1">
                <a:latin typeface="Arial" pitchFamily="34" charset="0"/>
              </a:rPr>
              <a:t> thích hợp vào chỗ chấm ( theo mẫu)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9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9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9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9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9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9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9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9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9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9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9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9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9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9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  <p:bldP spid="39941" grpId="0"/>
      <p:bldP spid="39942" grpId="0"/>
      <p:bldP spid="39943" grpId="0" animBg="1"/>
      <p:bldP spid="39944" grpId="0"/>
      <p:bldP spid="39945" grpId="0"/>
      <p:bldP spid="39946" grpId="0"/>
      <p:bldP spid="39947" grpId="0"/>
      <p:bldP spid="39948" grpId="0"/>
      <p:bldP spid="39949" grpId="0" animBg="1"/>
      <p:bldP spid="39950" grpId="0"/>
      <p:bldP spid="39951" grpId="0"/>
      <p:bldP spid="39952" grpId="0"/>
      <p:bldP spid="39953" grpId="0"/>
      <p:bldP spid="39954" grpId="0" animBg="1"/>
      <p:bldP spid="39955" grpId="0"/>
      <p:bldP spid="39956" grpId="0"/>
      <p:bldP spid="39957" grpId="0"/>
      <p:bldP spid="39958" grpId="0"/>
      <p:bldP spid="39959" grpId="0" animBg="1"/>
      <p:bldP spid="39960" grpId="0"/>
      <p:bldP spid="39961" grpId="0"/>
      <p:bldP spid="39962" grpId="0"/>
      <p:bldP spid="39963" grpId="0"/>
      <p:bldP spid="39964" grpId="0"/>
      <p:bldP spid="39965" grpId="0"/>
      <p:bldP spid="39966" grpId="0"/>
      <p:bldP spid="39967" grpId="0"/>
      <p:bldP spid="39968" grpId="0"/>
      <p:bldP spid="39969" grpId="0" animBg="1"/>
      <p:bldP spid="39970" grpId="0"/>
      <p:bldP spid="39971" grpId="0"/>
      <p:bldP spid="39972" grpId="0"/>
      <p:bldP spid="39973" grpId="0"/>
      <p:bldP spid="39974" grpId="0" animBg="1"/>
      <p:bldP spid="39975" grpId="0"/>
      <p:bldP spid="39976" grpId="0"/>
      <p:bldP spid="39977" grpId="0"/>
      <p:bldP spid="39978" grpId="0"/>
      <p:bldP spid="39979" grpId="0" animBg="1"/>
      <p:bldP spid="39980" grpId="0"/>
      <p:bldP spid="39981" grpId="0"/>
      <p:bldP spid="39982" grpId="0"/>
      <p:bldP spid="39983" grpId="0"/>
      <p:bldP spid="39984" grpId="0" animBg="1"/>
      <p:bldP spid="39985" grpId="0"/>
      <p:bldP spid="39986" grpId="0"/>
      <p:bldP spid="39987" grpId="0"/>
      <p:bldP spid="39988" grpId="0"/>
      <p:bldP spid="3998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1273175" y="923925"/>
            <a:ext cx="74136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 charset="0"/>
              </a:rPr>
              <a:t>Viết phân số thập phân và số thập phân thích hợp vào chỗ chấm (theo mẫu):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1781175" y="-23813"/>
            <a:ext cx="6183313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i="1" u="sng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 charset="0"/>
              </a:rPr>
              <a:t>To</a:t>
            </a:r>
            <a:r>
              <a:rPr lang="en-US" i="1" u="sng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 charset="0"/>
              </a:rPr>
              <a:t>án</a:t>
            </a:r>
            <a:endParaRPr lang="en-US" i="1" u="sng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cs typeface="Arial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713163" y="673100"/>
            <a:ext cx="29940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400" b="1">
                <a:solidFill>
                  <a:srgbClr val="FF3300"/>
                </a:solidFill>
                <a:latin typeface="Arial" pitchFamily="34" charset="0"/>
              </a:rPr>
              <a:t>KHÁI NIỆM SỐ THẬP PHÂN</a:t>
            </a: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180975" y="900113"/>
            <a:ext cx="866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solidFill>
                  <a:srgbClr val="008080"/>
                </a:solidFill>
                <a:latin typeface="Arial" pitchFamily="34" charset="0"/>
              </a:rPr>
              <a:t>Bài 3.</a:t>
            </a:r>
          </a:p>
        </p:txBody>
      </p:sp>
      <p:graphicFrame>
        <p:nvGraphicFramePr>
          <p:cNvPr id="43110" name="Group 102"/>
          <p:cNvGraphicFramePr>
            <a:graphicFrameLocks noGrp="1"/>
          </p:cNvGraphicFramePr>
          <p:nvPr>
            <p:ph/>
          </p:nvPr>
        </p:nvGraphicFramePr>
        <p:xfrm>
          <a:off x="180975" y="1658938"/>
          <a:ext cx="8759825" cy="4421187"/>
        </p:xfrm>
        <a:graphic>
          <a:graphicData uri="http://schemas.openxmlformats.org/drawingml/2006/table">
            <a:tbl>
              <a:tblPr/>
              <a:tblGrid>
                <a:gridCol w="588963"/>
                <a:gridCol w="623887"/>
                <a:gridCol w="595313"/>
                <a:gridCol w="754062"/>
                <a:gridCol w="3265488"/>
                <a:gridCol w="2932112"/>
              </a:tblGrid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Viết phân số thập phân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Viết số thập phân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             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0,5m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                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0,12m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3886200" y="2209800"/>
            <a:ext cx="703263" cy="693738"/>
            <a:chOff x="2447" y="1401"/>
            <a:chExt cx="443" cy="437"/>
          </a:xfrm>
        </p:grpSpPr>
        <p:sp>
          <p:nvSpPr>
            <p:cNvPr id="16471" name="Text Box 72"/>
            <p:cNvSpPr txBox="1">
              <a:spLocks noChangeArrowheads="1"/>
            </p:cNvSpPr>
            <p:nvPr/>
          </p:nvSpPr>
          <p:spPr bwMode="auto">
            <a:xfrm>
              <a:off x="2505" y="1401"/>
              <a:ext cx="38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  <a:latin typeface="Arial" pitchFamily="34" charset="0"/>
                </a:rPr>
                <a:t>5</a:t>
              </a:r>
            </a:p>
          </p:txBody>
        </p:sp>
        <p:sp>
          <p:nvSpPr>
            <p:cNvPr id="16472" name="Text Box 73"/>
            <p:cNvSpPr txBox="1">
              <a:spLocks noChangeArrowheads="1"/>
            </p:cNvSpPr>
            <p:nvPr/>
          </p:nvSpPr>
          <p:spPr bwMode="auto">
            <a:xfrm>
              <a:off x="2447" y="1605"/>
              <a:ext cx="38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  <a:latin typeface="Arial" pitchFamily="34" charset="0"/>
                </a:rPr>
                <a:t>10</a:t>
              </a:r>
            </a:p>
          </p:txBody>
        </p:sp>
        <p:sp>
          <p:nvSpPr>
            <p:cNvPr id="16473" name="Line 74"/>
            <p:cNvSpPr>
              <a:spLocks noChangeShapeType="1"/>
            </p:cNvSpPr>
            <p:nvPr/>
          </p:nvSpPr>
          <p:spPr bwMode="auto">
            <a:xfrm>
              <a:off x="2458" y="1600"/>
              <a:ext cx="29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75"/>
          <p:cNvGrpSpPr>
            <a:grpSpLocks/>
          </p:cNvGrpSpPr>
          <p:nvPr/>
        </p:nvGrpSpPr>
        <p:grpSpPr bwMode="auto">
          <a:xfrm>
            <a:off x="4108450" y="2870200"/>
            <a:ext cx="703263" cy="693738"/>
            <a:chOff x="2588" y="1808"/>
            <a:chExt cx="443" cy="437"/>
          </a:xfrm>
        </p:grpSpPr>
        <p:sp>
          <p:nvSpPr>
            <p:cNvPr id="16468" name="Text Box 76"/>
            <p:cNvSpPr txBox="1">
              <a:spLocks noChangeArrowheads="1"/>
            </p:cNvSpPr>
            <p:nvPr/>
          </p:nvSpPr>
          <p:spPr bwMode="auto">
            <a:xfrm>
              <a:off x="2646" y="1808"/>
              <a:ext cx="38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  <a:latin typeface="Arial" pitchFamily="34" charset="0"/>
                </a:rPr>
                <a:t>12</a:t>
              </a:r>
            </a:p>
          </p:txBody>
        </p:sp>
        <p:sp>
          <p:nvSpPr>
            <p:cNvPr id="16469" name="Text Box 77"/>
            <p:cNvSpPr txBox="1">
              <a:spLocks noChangeArrowheads="1"/>
            </p:cNvSpPr>
            <p:nvPr/>
          </p:nvSpPr>
          <p:spPr bwMode="auto">
            <a:xfrm>
              <a:off x="2588" y="2012"/>
              <a:ext cx="38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  <a:latin typeface="Arial" pitchFamily="34" charset="0"/>
                </a:rPr>
                <a:t>100</a:t>
              </a:r>
            </a:p>
          </p:txBody>
        </p:sp>
        <p:sp>
          <p:nvSpPr>
            <p:cNvPr id="16470" name="Line 78"/>
            <p:cNvSpPr>
              <a:spLocks noChangeShapeType="1"/>
            </p:cNvSpPr>
            <p:nvPr/>
          </p:nvSpPr>
          <p:spPr bwMode="auto">
            <a:xfrm>
              <a:off x="2671" y="2025"/>
              <a:ext cx="29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87" name="Text Box 79"/>
          <p:cNvSpPr txBox="1">
            <a:spLocks noChangeArrowheads="1"/>
          </p:cNvSpPr>
          <p:nvPr/>
        </p:nvSpPr>
        <p:spPr bwMode="auto">
          <a:xfrm>
            <a:off x="3886200" y="3505200"/>
            <a:ext cx="4127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latin typeface="Arial" pitchFamily="34" charset="0"/>
              </a:rPr>
              <a:t>35</a:t>
            </a:r>
            <a:endParaRPr lang="vi-VN" sz="1600">
              <a:latin typeface="Arial" pitchFamily="34" charset="0"/>
            </a:endParaRPr>
          </a:p>
        </p:txBody>
      </p:sp>
      <p:sp>
        <p:nvSpPr>
          <p:cNvPr id="43088" name="Line 80"/>
          <p:cNvSpPr>
            <a:spLocks noChangeShapeType="1"/>
          </p:cNvSpPr>
          <p:nvPr/>
        </p:nvSpPr>
        <p:spPr bwMode="auto">
          <a:xfrm>
            <a:off x="3886200" y="3886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89" name="Text Box 81"/>
          <p:cNvSpPr txBox="1">
            <a:spLocks noChangeArrowheads="1"/>
          </p:cNvSpPr>
          <p:nvPr/>
        </p:nvSpPr>
        <p:spPr bwMode="auto">
          <a:xfrm>
            <a:off x="3810000" y="3886200"/>
            <a:ext cx="525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latin typeface="Arial" pitchFamily="34" charset="0"/>
              </a:rPr>
              <a:t>100</a:t>
            </a:r>
            <a:endParaRPr lang="vi-VN" sz="1600">
              <a:latin typeface="Arial" pitchFamily="34" charset="0"/>
            </a:endParaRPr>
          </a:p>
        </p:txBody>
      </p:sp>
      <p:sp>
        <p:nvSpPr>
          <p:cNvPr id="43090" name="Text Box 82"/>
          <p:cNvSpPr txBox="1">
            <a:spLocks noChangeArrowheads="1"/>
          </p:cNvSpPr>
          <p:nvPr/>
        </p:nvSpPr>
        <p:spPr bwMode="auto">
          <a:xfrm>
            <a:off x="6934200" y="3657600"/>
            <a:ext cx="584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latin typeface="Arial" pitchFamily="34" charset="0"/>
              </a:rPr>
              <a:t>0,35</a:t>
            </a:r>
            <a:endParaRPr lang="vi-VN" sz="1600">
              <a:latin typeface="Arial" pitchFamily="34" charset="0"/>
            </a:endParaRPr>
          </a:p>
        </p:txBody>
      </p:sp>
      <p:sp>
        <p:nvSpPr>
          <p:cNvPr id="16454" name="Text Box 83"/>
          <p:cNvSpPr txBox="1">
            <a:spLocks noChangeArrowheads="1"/>
          </p:cNvSpPr>
          <p:nvPr/>
        </p:nvSpPr>
        <p:spPr bwMode="auto">
          <a:xfrm>
            <a:off x="-777875" y="437515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vi-VN" sz="1600">
              <a:latin typeface="Arial" pitchFamily="34" charset="0"/>
            </a:endParaRPr>
          </a:p>
        </p:txBody>
      </p:sp>
      <p:sp>
        <p:nvSpPr>
          <p:cNvPr id="43095" name="Text Box 87"/>
          <p:cNvSpPr txBox="1">
            <a:spLocks noChangeArrowheads="1"/>
          </p:cNvSpPr>
          <p:nvPr/>
        </p:nvSpPr>
        <p:spPr bwMode="auto">
          <a:xfrm>
            <a:off x="3886200" y="4191000"/>
            <a:ext cx="2984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latin typeface="Arial" pitchFamily="34" charset="0"/>
              </a:rPr>
              <a:t>9</a:t>
            </a:r>
            <a:endParaRPr lang="vi-VN" sz="1600">
              <a:latin typeface="Arial" pitchFamily="34" charset="0"/>
            </a:endParaRPr>
          </a:p>
        </p:txBody>
      </p:sp>
      <p:sp>
        <p:nvSpPr>
          <p:cNvPr id="43096" name="Line 88"/>
          <p:cNvSpPr>
            <a:spLocks noChangeShapeType="1"/>
          </p:cNvSpPr>
          <p:nvPr/>
        </p:nvSpPr>
        <p:spPr bwMode="auto">
          <a:xfrm>
            <a:off x="3886200" y="4572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97" name="Text Box 89"/>
          <p:cNvSpPr txBox="1">
            <a:spLocks noChangeArrowheads="1"/>
          </p:cNvSpPr>
          <p:nvPr/>
        </p:nvSpPr>
        <p:spPr bwMode="auto">
          <a:xfrm>
            <a:off x="3733800" y="4572000"/>
            <a:ext cx="525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latin typeface="Arial" pitchFamily="34" charset="0"/>
              </a:rPr>
              <a:t>100</a:t>
            </a:r>
            <a:endParaRPr lang="vi-VN" sz="1600">
              <a:latin typeface="Arial" pitchFamily="34" charset="0"/>
            </a:endParaRPr>
          </a:p>
        </p:txBody>
      </p:sp>
      <p:sp>
        <p:nvSpPr>
          <p:cNvPr id="43099" name="Text Box 91"/>
          <p:cNvSpPr txBox="1">
            <a:spLocks noChangeArrowheads="1"/>
          </p:cNvSpPr>
          <p:nvPr/>
        </p:nvSpPr>
        <p:spPr bwMode="auto">
          <a:xfrm>
            <a:off x="6858000" y="4343400"/>
            <a:ext cx="584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latin typeface="Arial" pitchFamily="34" charset="0"/>
              </a:rPr>
              <a:t>0,09</a:t>
            </a:r>
            <a:endParaRPr lang="vi-VN" sz="1600">
              <a:latin typeface="Arial" pitchFamily="34" charset="0"/>
            </a:endParaRPr>
          </a:p>
        </p:txBody>
      </p:sp>
      <p:sp>
        <p:nvSpPr>
          <p:cNvPr id="43100" name="Text Box 92"/>
          <p:cNvSpPr txBox="1">
            <a:spLocks noChangeArrowheads="1"/>
          </p:cNvSpPr>
          <p:nvPr/>
        </p:nvSpPr>
        <p:spPr bwMode="auto">
          <a:xfrm>
            <a:off x="3886200" y="4876800"/>
            <a:ext cx="4127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latin typeface="Arial" pitchFamily="34" charset="0"/>
              </a:rPr>
              <a:t>56</a:t>
            </a:r>
            <a:endParaRPr lang="vi-VN" sz="1600">
              <a:latin typeface="Arial" pitchFamily="34" charset="0"/>
            </a:endParaRPr>
          </a:p>
        </p:txBody>
      </p:sp>
      <p:sp>
        <p:nvSpPr>
          <p:cNvPr id="43101" name="Line 93"/>
          <p:cNvSpPr>
            <a:spLocks noChangeShapeType="1"/>
          </p:cNvSpPr>
          <p:nvPr/>
        </p:nvSpPr>
        <p:spPr bwMode="auto">
          <a:xfrm>
            <a:off x="3962400" y="5257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03" name="Text Box 95"/>
          <p:cNvSpPr txBox="1">
            <a:spLocks noChangeArrowheads="1"/>
          </p:cNvSpPr>
          <p:nvPr/>
        </p:nvSpPr>
        <p:spPr bwMode="auto">
          <a:xfrm>
            <a:off x="3810000" y="5257800"/>
            <a:ext cx="6397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latin typeface="Arial" pitchFamily="34" charset="0"/>
              </a:rPr>
              <a:t>1000</a:t>
            </a:r>
            <a:endParaRPr lang="vi-VN" sz="1600">
              <a:latin typeface="Arial" pitchFamily="34" charset="0"/>
            </a:endParaRPr>
          </a:p>
        </p:txBody>
      </p:sp>
      <p:sp>
        <p:nvSpPr>
          <p:cNvPr id="43104" name="Text Box 96"/>
          <p:cNvSpPr txBox="1">
            <a:spLocks noChangeArrowheads="1"/>
          </p:cNvSpPr>
          <p:nvPr/>
        </p:nvSpPr>
        <p:spPr bwMode="auto">
          <a:xfrm>
            <a:off x="6781800" y="4953000"/>
            <a:ext cx="6969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latin typeface="Arial" pitchFamily="34" charset="0"/>
              </a:rPr>
              <a:t>0,056</a:t>
            </a:r>
            <a:endParaRPr lang="vi-VN" sz="1600">
              <a:latin typeface="Arial" pitchFamily="34" charset="0"/>
            </a:endParaRPr>
          </a:p>
        </p:txBody>
      </p:sp>
      <p:sp>
        <p:nvSpPr>
          <p:cNvPr id="43105" name="Text Box 97"/>
          <p:cNvSpPr txBox="1">
            <a:spLocks noChangeArrowheads="1"/>
          </p:cNvSpPr>
          <p:nvPr/>
        </p:nvSpPr>
        <p:spPr bwMode="auto">
          <a:xfrm>
            <a:off x="3810000" y="5562600"/>
            <a:ext cx="525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latin typeface="Arial" pitchFamily="34" charset="0"/>
              </a:rPr>
              <a:t>375</a:t>
            </a:r>
            <a:endParaRPr lang="vi-VN" sz="1600">
              <a:latin typeface="Arial" pitchFamily="34" charset="0"/>
            </a:endParaRPr>
          </a:p>
        </p:txBody>
      </p:sp>
      <p:sp>
        <p:nvSpPr>
          <p:cNvPr id="43106" name="Line 98"/>
          <p:cNvSpPr>
            <a:spLocks noChangeShapeType="1"/>
          </p:cNvSpPr>
          <p:nvPr/>
        </p:nvSpPr>
        <p:spPr bwMode="auto">
          <a:xfrm>
            <a:off x="3810000" y="5867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07" name="Text Box 99"/>
          <p:cNvSpPr txBox="1">
            <a:spLocks noChangeArrowheads="1"/>
          </p:cNvSpPr>
          <p:nvPr/>
        </p:nvSpPr>
        <p:spPr bwMode="auto">
          <a:xfrm>
            <a:off x="3733800" y="5791200"/>
            <a:ext cx="6397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latin typeface="Arial" pitchFamily="34" charset="0"/>
              </a:rPr>
              <a:t>1000</a:t>
            </a:r>
            <a:endParaRPr lang="vi-VN" sz="1600">
              <a:latin typeface="Arial" pitchFamily="34" charset="0"/>
            </a:endParaRPr>
          </a:p>
        </p:txBody>
      </p:sp>
      <p:sp>
        <p:nvSpPr>
          <p:cNvPr id="43108" name="Text Box 100"/>
          <p:cNvSpPr txBox="1">
            <a:spLocks noChangeArrowheads="1"/>
          </p:cNvSpPr>
          <p:nvPr/>
        </p:nvSpPr>
        <p:spPr bwMode="auto">
          <a:xfrm>
            <a:off x="6705600" y="5638800"/>
            <a:ext cx="6969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latin typeface="Arial" pitchFamily="34" charset="0"/>
              </a:rPr>
              <a:t>0,375</a:t>
            </a:r>
            <a:endParaRPr lang="vi-VN" sz="1600">
              <a:latin typeface="Arial" pitchFamily="34" charset="0"/>
            </a:endParaRPr>
          </a:p>
        </p:txBody>
      </p:sp>
      <p:sp>
        <p:nvSpPr>
          <p:cNvPr id="43109" name="Rectangle 101"/>
          <p:cNvSpPr>
            <a:spLocks noChangeArrowheads="1"/>
          </p:cNvSpPr>
          <p:nvPr/>
        </p:nvSpPr>
        <p:spPr bwMode="auto">
          <a:xfrm>
            <a:off x="1273175" y="914400"/>
            <a:ext cx="74136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16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 charset="0"/>
              </a:rPr>
              <a:t>Viết phân số thập phân</a:t>
            </a: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 charset="0"/>
              </a:rPr>
              <a:t> và </a:t>
            </a:r>
            <a:r>
              <a:rPr lang="en-US" sz="16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 charset="0"/>
              </a:rPr>
              <a:t>số thập phân</a:t>
            </a: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 charset="0"/>
              </a:rPr>
              <a:t> thích hợp vào chỗ chấm (theo mẫu):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4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3" grpId="0"/>
      <p:bldP spid="43087" grpId="0"/>
      <p:bldP spid="43088" grpId="0" animBg="1"/>
      <p:bldP spid="43089" grpId="0"/>
      <p:bldP spid="43090" grpId="0"/>
      <p:bldP spid="43095" grpId="0"/>
      <p:bldP spid="43096" grpId="0" animBg="1"/>
      <p:bldP spid="43097" grpId="0"/>
      <p:bldP spid="43099" grpId="0"/>
      <p:bldP spid="43100" grpId="0"/>
      <p:bldP spid="43101" grpId="0" animBg="1"/>
      <p:bldP spid="43103" grpId="0"/>
      <p:bldP spid="43104" grpId="0"/>
      <p:bldP spid="43105" grpId="0"/>
      <p:bldP spid="43106" grpId="0" animBg="1"/>
      <p:bldP spid="43107" grpId="0"/>
      <p:bldP spid="43108" grpId="0"/>
      <p:bldP spid="431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494088" y="2357438"/>
            <a:ext cx="1720850" cy="1319212"/>
          </a:xfrm>
          <a:prstGeom prst="star5">
            <a:avLst/>
          </a:prstGeom>
          <a:gradFill rotWithShape="1">
            <a:gsLst>
              <a:gs pos="0">
                <a:srgbClr val="6600CC"/>
              </a:gs>
              <a:gs pos="50000">
                <a:schemeClr val="tx1"/>
              </a:gs>
              <a:gs pos="100000">
                <a:srgbClr val="6600CC"/>
              </a:gs>
            </a:gsLst>
            <a:lin ang="5400000" scaled="1"/>
          </a:gradFill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 sz="2400" b="1">
              <a:solidFill>
                <a:schemeClr val="accent1"/>
              </a:solidFill>
              <a:latin typeface="Arial"/>
              <a:cs typeface="Arial" charset="0"/>
            </a:endParaRPr>
          </a:p>
        </p:txBody>
      </p:sp>
      <p:sp>
        <p:nvSpPr>
          <p:cNvPr id="47107" name="AutoShap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097338" y="4073525"/>
            <a:ext cx="1720850" cy="1319213"/>
          </a:xfrm>
          <a:prstGeom prst="star5">
            <a:avLst/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 sz="2400">
              <a:latin typeface="Arial"/>
              <a:cs typeface="Arial" charset="0"/>
            </a:endParaRPr>
          </a:p>
        </p:txBody>
      </p:sp>
      <p:sp>
        <p:nvSpPr>
          <p:cNvPr id="47108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401965">
            <a:off x="6283325" y="4284663"/>
            <a:ext cx="1658938" cy="1168400"/>
          </a:xfrm>
          <a:prstGeom prst="star5">
            <a:avLst/>
          </a:prstGeom>
          <a:solidFill>
            <a:schemeClr val="accent2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 sz="2400">
              <a:latin typeface="Arial"/>
              <a:cs typeface="Arial" charset="0"/>
            </a:endParaRPr>
          </a:p>
        </p:txBody>
      </p:sp>
      <p:sp>
        <p:nvSpPr>
          <p:cNvPr id="47109" name="AutoShape 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919913" y="2557463"/>
            <a:ext cx="1795462" cy="1293812"/>
          </a:xfrm>
          <a:prstGeom prst="star5">
            <a:avLst/>
          </a:prstGeom>
          <a:solidFill>
            <a:schemeClr val="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 sz="2400">
              <a:solidFill>
                <a:srgbClr val="FF0000"/>
              </a:solidFill>
              <a:latin typeface="Arial"/>
              <a:cs typeface="Arial" charset="0"/>
            </a:endParaRPr>
          </a:p>
        </p:txBody>
      </p:sp>
      <p:sp>
        <p:nvSpPr>
          <p:cNvPr id="47110" name="AutoShape 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89550" y="1247775"/>
            <a:ext cx="1709738" cy="1495425"/>
          </a:xfrm>
          <a:prstGeom prst="star5">
            <a:avLst/>
          </a:prstGeom>
          <a:gradFill rotWithShape="1">
            <a:gsLst>
              <a:gs pos="0">
                <a:srgbClr val="D60093"/>
              </a:gs>
              <a:gs pos="50000">
                <a:schemeClr val="tx1"/>
              </a:gs>
              <a:gs pos="100000">
                <a:srgbClr val="D60093"/>
              </a:gs>
            </a:gsLst>
            <a:lin ang="5400000" scaled="1"/>
          </a:gradFill>
          <a:ln w="9525">
            <a:solidFill>
              <a:srgbClr val="D6009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 sz="2400" b="1">
              <a:solidFill>
                <a:srgbClr val="0000CC"/>
              </a:solidFill>
              <a:latin typeface="Arial"/>
              <a:cs typeface="Arial" charset="0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552575" y="309563"/>
            <a:ext cx="63658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3600">
                <a:solidFill>
                  <a:srgbClr val="FF3300"/>
                </a:solidFill>
                <a:latin typeface="Arial" charset="0"/>
                <a:cs typeface="Arial" charset="0"/>
              </a:rPr>
              <a:t>T</a:t>
            </a:r>
            <a:r>
              <a:rPr lang="vi-VN" sz="5400">
                <a:solidFill>
                  <a:srgbClr val="FF0000"/>
                </a:solidFill>
                <a:latin typeface="Tahoma" pitchFamily="34" charset="0"/>
                <a:cs typeface="Arial" charset="0"/>
              </a:rPr>
              <a:t>ì</a:t>
            </a:r>
            <a:r>
              <a:rPr lang="en-US" sz="3600">
                <a:solidFill>
                  <a:srgbClr val="FF3300"/>
                </a:solidFill>
                <a:latin typeface="Arial" charset="0"/>
                <a:cs typeface="Arial" charset="0"/>
              </a:rPr>
              <a:t>M NGÔI SAO MAY MẮN</a:t>
            </a:r>
          </a:p>
        </p:txBody>
      </p:sp>
      <p:sp>
        <p:nvSpPr>
          <p:cNvPr id="47113" name="AutoShape 9"/>
          <p:cNvSpPr>
            <a:spLocks noChangeArrowheads="1"/>
          </p:cNvSpPr>
          <p:nvPr/>
        </p:nvSpPr>
        <p:spPr bwMode="auto">
          <a:xfrm>
            <a:off x="8305800" y="3048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charset="0"/>
            </a:endParaRPr>
          </a:p>
        </p:txBody>
      </p:sp>
      <p:sp>
        <p:nvSpPr>
          <p:cNvPr id="17417" name="Oval 10"/>
          <p:cNvSpPr>
            <a:spLocks noChangeArrowheads="1"/>
          </p:cNvSpPr>
          <p:nvPr/>
        </p:nvSpPr>
        <p:spPr bwMode="auto">
          <a:xfrm>
            <a:off x="4235450" y="3454400"/>
            <a:ext cx="3509963" cy="519113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47115" name="AutoShape 11"/>
          <p:cNvSpPr>
            <a:spLocks noChangeArrowheads="1"/>
          </p:cNvSpPr>
          <p:nvPr/>
        </p:nvSpPr>
        <p:spPr bwMode="auto">
          <a:xfrm>
            <a:off x="4627563" y="2425700"/>
            <a:ext cx="2903537" cy="2133600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50000">
                <a:srgbClr val="FAFCBC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 sz="2400">
              <a:solidFill>
                <a:schemeClr val="bg1"/>
              </a:solidFill>
              <a:latin typeface="Arial"/>
              <a:cs typeface="Arial" charset="0"/>
            </a:endParaRPr>
          </a:p>
        </p:txBody>
      </p:sp>
      <p:sp>
        <p:nvSpPr>
          <p:cNvPr id="47116" name="AutoShape 1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86375" y="1254125"/>
            <a:ext cx="1709738" cy="1495425"/>
          </a:xfrm>
          <a:prstGeom prst="star5">
            <a:avLst/>
          </a:prstGeom>
          <a:gradFill rotWithShape="1">
            <a:gsLst>
              <a:gs pos="0">
                <a:srgbClr val="FAFCBC"/>
              </a:gs>
              <a:gs pos="50000">
                <a:schemeClr val="folHlink">
                  <a:alpha val="2000"/>
                </a:schemeClr>
              </a:gs>
              <a:gs pos="100000">
                <a:srgbClr val="FAFCBC"/>
              </a:gs>
            </a:gsLst>
            <a:lin ang="5400000" scaled="1"/>
          </a:gradFill>
          <a:ln w="9525">
            <a:solidFill>
              <a:srgbClr val="FAFCB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chemeClr val="bg1"/>
                </a:solidFill>
                <a:latin typeface="Arial"/>
                <a:cs typeface="Arial" charset="0"/>
              </a:rPr>
              <a:t>1</a:t>
            </a:r>
          </a:p>
        </p:txBody>
      </p:sp>
      <p:sp>
        <p:nvSpPr>
          <p:cNvPr id="47117" name="AutoShape 13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931025" y="2551113"/>
            <a:ext cx="1795463" cy="1293812"/>
          </a:xfrm>
          <a:prstGeom prst="star5">
            <a:avLst/>
          </a:prstGeom>
          <a:solidFill>
            <a:schemeClr val="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>
                <a:solidFill>
                  <a:srgbClr val="FF0000"/>
                </a:solidFill>
                <a:latin typeface="Arial"/>
                <a:cs typeface="Arial" charset="0"/>
              </a:rPr>
              <a:t>2</a:t>
            </a:r>
          </a:p>
        </p:txBody>
      </p:sp>
      <p:sp>
        <p:nvSpPr>
          <p:cNvPr id="47118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401965">
            <a:off x="6256338" y="4292600"/>
            <a:ext cx="1687512" cy="1168400"/>
          </a:xfrm>
          <a:prstGeom prst="star5">
            <a:avLst/>
          </a:prstGeom>
          <a:gradFill rotWithShape="1">
            <a:gsLst>
              <a:gs pos="0">
                <a:srgbClr val="66FF33"/>
              </a:gs>
              <a:gs pos="100000">
                <a:srgbClr val="0000D0"/>
              </a:gs>
            </a:gsLst>
            <a:lin ang="5400000" scaled="1"/>
          </a:gradFill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>
                <a:solidFill>
                  <a:srgbClr val="FFFF00"/>
                </a:solidFill>
                <a:latin typeface="Arial"/>
                <a:cs typeface="Arial" charset="0"/>
              </a:rPr>
              <a:t>4</a:t>
            </a:r>
          </a:p>
        </p:txBody>
      </p:sp>
      <p:sp>
        <p:nvSpPr>
          <p:cNvPr id="47119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090988" y="4059238"/>
            <a:ext cx="1720850" cy="1319212"/>
          </a:xfrm>
          <a:prstGeom prst="star5">
            <a:avLst/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>
                <a:solidFill>
                  <a:srgbClr val="66FF33"/>
                </a:solidFill>
                <a:latin typeface="Arial"/>
                <a:cs typeface="Arial" charset="0"/>
              </a:rPr>
              <a:t>3</a:t>
            </a:r>
          </a:p>
        </p:txBody>
      </p:sp>
      <p:sp>
        <p:nvSpPr>
          <p:cNvPr id="47120" name="AutoShape 1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489325" y="2351088"/>
            <a:ext cx="1720850" cy="1319212"/>
          </a:xfrm>
          <a:prstGeom prst="star5">
            <a:avLst/>
          </a:prstGeom>
          <a:gradFill rotWithShape="1">
            <a:gsLst>
              <a:gs pos="0">
                <a:srgbClr val="FF3300">
                  <a:alpha val="98000"/>
                </a:srgbClr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latin typeface="Arial"/>
                <a:cs typeface="Arial" charset="0"/>
              </a:rPr>
              <a:t>5</a:t>
            </a:r>
          </a:p>
        </p:txBody>
      </p:sp>
      <p:sp>
        <p:nvSpPr>
          <p:cNvPr id="47127" name="AutoShape 23"/>
          <p:cNvSpPr>
            <a:spLocks noChangeArrowheads="1"/>
          </p:cNvSpPr>
          <p:nvPr/>
        </p:nvSpPr>
        <p:spPr bwMode="auto">
          <a:xfrm>
            <a:off x="1062038" y="1900238"/>
            <a:ext cx="822325" cy="669925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charset="0"/>
            </a:endParaRPr>
          </a:p>
        </p:txBody>
      </p:sp>
      <p:sp>
        <p:nvSpPr>
          <p:cNvPr id="17427" name="AutoShape 24"/>
          <p:cNvSpPr>
            <a:spLocks noChangeArrowheads="1"/>
          </p:cNvSpPr>
          <p:nvPr/>
        </p:nvSpPr>
        <p:spPr bwMode="auto">
          <a:xfrm>
            <a:off x="0" y="349250"/>
            <a:ext cx="711200" cy="565150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rgbClr val="FF0066"/>
                </a:solidFill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17428" name="AutoShape 2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3600" y="2209800"/>
            <a:ext cx="228600" cy="2286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7429" name="AutoShape 26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7430" name="AutoShape 27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49530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7431" name="AutoShape 29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81800" y="50292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7432" name="AutoShape 30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038600" y="3200400"/>
            <a:ext cx="228600" cy="2286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47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7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7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16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7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7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18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47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1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47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120"/>
                  </p:tgtEl>
                </p:cond>
              </p:nextCondLst>
            </p:seq>
          </p:childTnLst>
        </p:cTn>
      </p:par>
    </p:tnLst>
    <p:bldLst>
      <p:bldP spid="47117" grpId="0" animBg="1"/>
      <p:bldP spid="47118" grpId="0" animBg="1"/>
      <p:bldP spid="47119" grpId="0" animBg="1"/>
      <p:bldP spid="471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AutoShape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044575" cy="1057275"/>
          </a:xfrm>
          <a:prstGeom prst="star5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F02D06"/>
                </a:solidFill>
                <a:latin typeface="Arial"/>
                <a:cs typeface="Arial" charset="0"/>
              </a:rPr>
              <a:t>1</a:t>
            </a:r>
          </a:p>
        </p:txBody>
      </p:sp>
      <p:pic>
        <p:nvPicPr>
          <p:cNvPr id="18435" name="Picture 16" descr="01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189413"/>
            <a:ext cx="2743200" cy="266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77" name="AutoShape 25"/>
          <p:cNvSpPr>
            <a:spLocks noChangeArrowheads="1"/>
          </p:cNvSpPr>
          <p:nvPr/>
        </p:nvSpPr>
        <p:spPr bwMode="auto">
          <a:xfrm>
            <a:off x="8242300" y="239713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charset="0"/>
            </a:endParaRPr>
          </a:p>
        </p:txBody>
      </p:sp>
      <p:sp>
        <p:nvSpPr>
          <p:cNvPr id="18437" name="AutoShape 26"/>
          <p:cNvSpPr>
            <a:spLocks noChangeArrowheads="1"/>
          </p:cNvSpPr>
          <p:nvPr/>
        </p:nvSpPr>
        <p:spPr bwMode="auto">
          <a:xfrm>
            <a:off x="685800" y="-152400"/>
            <a:ext cx="7732713" cy="3995738"/>
          </a:xfrm>
          <a:prstGeom prst="cloudCallout">
            <a:avLst>
              <a:gd name="adj1" fmla="val 11218"/>
              <a:gd name="adj2" fmla="val 34106"/>
            </a:avLst>
          </a:prstGeom>
          <a:gradFill rotWithShape="1">
            <a:gsLst>
              <a:gs pos="0">
                <a:srgbClr val="66FF66"/>
              </a:gs>
              <a:gs pos="50000">
                <a:srgbClr val="FFFFCC"/>
              </a:gs>
              <a:gs pos="100000">
                <a:srgbClr val="66FF66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r>
              <a:rPr lang="en-US" sz="2400" b="1" i="1">
                <a:solidFill>
                  <a:srgbClr val="0000FF"/>
                </a:solidFill>
                <a:latin typeface="Arial" pitchFamily="34" charset="0"/>
                <a:sym typeface="Symbol" pitchFamily="18" charset="2"/>
              </a:rPr>
              <a:t>    </a:t>
            </a:r>
            <a:r>
              <a:rPr lang="en-US" sz="2400" b="1" i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Chọn cách viết đúng</a:t>
            </a:r>
          </a:p>
          <a:p>
            <a:pPr eaLnBrk="1" hangingPunct="1"/>
            <a:endParaRPr lang="en-US" sz="2400" b="1" i="1">
              <a:solidFill>
                <a:srgbClr val="FF0000"/>
              </a:solidFill>
              <a:latin typeface="Arial" pitchFamily="34" charset="0"/>
              <a:sym typeface="Symbol" pitchFamily="18" charset="2"/>
            </a:endParaRPr>
          </a:p>
        </p:txBody>
      </p:sp>
      <p:pic>
        <p:nvPicPr>
          <p:cNvPr id="18438" name="Picture 27" descr="Picture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766003">
            <a:off x="2625725" y="5362575"/>
            <a:ext cx="120650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AutoShape 2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6400800"/>
            <a:ext cx="533400" cy="4572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49181" name="Line 29"/>
          <p:cNvSpPr>
            <a:spLocks noChangeShapeType="1"/>
          </p:cNvSpPr>
          <p:nvPr/>
        </p:nvSpPr>
        <p:spPr bwMode="auto">
          <a:xfrm>
            <a:off x="3657600" y="1600200"/>
            <a:ext cx="685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82" name="Text Box 30"/>
          <p:cNvSpPr txBox="1">
            <a:spLocks noChangeArrowheads="1"/>
          </p:cNvSpPr>
          <p:nvPr/>
        </p:nvSpPr>
        <p:spPr bwMode="auto">
          <a:xfrm>
            <a:off x="3505200" y="1676400"/>
            <a:ext cx="871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1000</a:t>
            </a:r>
            <a:endParaRPr lang="vi-VN" sz="24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49183" name="Text Box 31"/>
          <p:cNvSpPr txBox="1">
            <a:spLocks noChangeArrowheads="1"/>
          </p:cNvSpPr>
          <p:nvPr/>
        </p:nvSpPr>
        <p:spPr bwMode="auto">
          <a:xfrm>
            <a:off x="4419600" y="1296988"/>
            <a:ext cx="3635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=</a:t>
            </a:r>
            <a:endParaRPr lang="vi-VN" sz="24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49184" name="Text Box 32"/>
          <p:cNvSpPr txBox="1">
            <a:spLocks noChangeArrowheads="1"/>
          </p:cNvSpPr>
          <p:nvPr/>
        </p:nvSpPr>
        <p:spPr bwMode="auto">
          <a:xfrm>
            <a:off x="1524000" y="2133600"/>
            <a:ext cx="1252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A. 0,87</a:t>
            </a:r>
            <a:endParaRPr lang="vi-VN" sz="24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49185" name="Text Box 33"/>
          <p:cNvSpPr txBox="1">
            <a:spLocks noChangeArrowheads="1"/>
          </p:cNvSpPr>
          <p:nvPr/>
        </p:nvSpPr>
        <p:spPr bwMode="auto">
          <a:xfrm>
            <a:off x="1447800" y="2590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B. 0,087</a:t>
            </a:r>
            <a:endParaRPr lang="vi-VN" sz="24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49186" name="Text Box 34"/>
          <p:cNvSpPr txBox="1">
            <a:spLocks noChangeArrowheads="1"/>
          </p:cNvSpPr>
          <p:nvPr/>
        </p:nvSpPr>
        <p:spPr bwMode="auto">
          <a:xfrm>
            <a:off x="4572000" y="2209800"/>
            <a:ext cx="1519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C. 0,0087</a:t>
            </a:r>
            <a:endParaRPr lang="vi-VN" sz="24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49188" name="Text Box 36"/>
          <p:cNvSpPr txBox="1">
            <a:spLocks noChangeArrowheads="1"/>
          </p:cNvSpPr>
          <p:nvPr/>
        </p:nvSpPr>
        <p:spPr bwMode="auto">
          <a:xfrm>
            <a:off x="4572000" y="2819400"/>
            <a:ext cx="169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D. 0,807</a:t>
            </a:r>
            <a:endParaRPr lang="vi-VN" sz="24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49189" name="Text Box 37"/>
          <p:cNvSpPr txBox="1">
            <a:spLocks noChangeArrowheads="1"/>
          </p:cNvSpPr>
          <p:nvPr/>
        </p:nvSpPr>
        <p:spPr bwMode="auto">
          <a:xfrm>
            <a:off x="3733800" y="1144588"/>
            <a:ext cx="527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87</a:t>
            </a:r>
            <a:endParaRPr lang="vi-VN" sz="24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49190" name="AutoShape 38"/>
          <p:cNvSpPr>
            <a:spLocks noChangeArrowheads="1"/>
          </p:cNvSpPr>
          <p:nvPr/>
        </p:nvSpPr>
        <p:spPr bwMode="auto">
          <a:xfrm>
            <a:off x="3886200" y="5029200"/>
            <a:ext cx="3733800" cy="1371600"/>
          </a:xfrm>
          <a:prstGeom prst="wedgeEllipseCallout">
            <a:avLst>
              <a:gd name="adj1" fmla="val -62755"/>
              <a:gd name="adj2" fmla="val 509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2800" b="1">
                <a:latin typeface="Arial" pitchFamily="34" charset="0"/>
              </a:rPr>
              <a:t>B. 0,087</a:t>
            </a:r>
            <a:endParaRPr lang="vi-VN" sz="2800" b="1"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9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81" grpId="0" animBg="1"/>
      <p:bldP spid="49182" grpId="0"/>
      <p:bldP spid="49183" grpId="0"/>
      <p:bldP spid="49184" grpId="0"/>
      <p:bldP spid="49185" grpId="0"/>
      <p:bldP spid="49186" grpId="0"/>
      <p:bldP spid="49188" grpId="0"/>
      <p:bldP spid="49189" grpId="0"/>
      <p:bldP spid="4919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AutoShap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306513" cy="1196975"/>
          </a:xfrm>
          <a:prstGeom prst="star5">
            <a:avLst/>
          </a:prstGeom>
          <a:gradFill rotWithShape="1">
            <a:gsLst>
              <a:gs pos="0">
                <a:srgbClr val="FF00FF">
                  <a:gamma/>
                  <a:shade val="46275"/>
                  <a:invGamma/>
                </a:srgbClr>
              </a:gs>
              <a:gs pos="50000">
                <a:srgbClr val="FF00FF"/>
              </a:gs>
              <a:gs pos="100000">
                <a:srgbClr val="FF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66FF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FFFF66"/>
                </a:solidFill>
                <a:latin typeface="Arial"/>
                <a:cs typeface="Arial" charset="0"/>
              </a:rPr>
              <a:t>2</a:t>
            </a:r>
          </a:p>
        </p:txBody>
      </p:sp>
      <p:sp>
        <p:nvSpPr>
          <p:cNvPr id="19459" name="Text Box 18"/>
          <p:cNvSpPr txBox="1">
            <a:spLocks noChangeArrowheads="1"/>
          </p:cNvSpPr>
          <p:nvPr/>
        </p:nvSpPr>
        <p:spPr bwMode="auto">
          <a:xfrm flipH="1">
            <a:off x="5318125" y="5783263"/>
            <a:ext cx="1841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Arial" pitchFamily="34" charset="0"/>
              </a:rPr>
              <a:t>13</a:t>
            </a:r>
          </a:p>
        </p:txBody>
      </p:sp>
      <p:sp>
        <p:nvSpPr>
          <p:cNvPr id="19460" name="Text Box 19"/>
          <p:cNvSpPr txBox="1">
            <a:spLocks noChangeArrowheads="1"/>
          </p:cNvSpPr>
          <p:nvPr/>
        </p:nvSpPr>
        <p:spPr bwMode="auto">
          <a:xfrm flipH="1">
            <a:off x="7108825" y="6156325"/>
            <a:ext cx="1841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Arial" pitchFamily="34" charset="0"/>
              </a:rPr>
              <a:t>14</a:t>
            </a:r>
          </a:p>
        </p:txBody>
      </p:sp>
      <p:pic>
        <p:nvPicPr>
          <p:cNvPr id="19461" name="Picture 22" descr="Picture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766003">
            <a:off x="2409825" y="5162550"/>
            <a:ext cx="120650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99" name="AutoShape 23"/>
          <p:cNvSpPr>
            <a:spLocks noChangeArrowheads="1"/>
          </p:cNvSpPr>
          <p:nvPr/>
        </p:nvSpPr>
        <p:spPr bwMode="auto">
          <a:xfrm>
            <a:off x="8447088" y="2286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charset="0"/>
            </a:endParaRP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12738" y="0"/>
            <a:ext cx="8831262" cy="3825875"/>
            <a:chOff x="1542" y="144"/>
            <a:chExt cx="3888" cy="1378"/>
          </a:xfrm>
        </p:grpSpPr>
        <p:sp>
          <p:nvSpPr>
            <p:cNvPr id="19473" name="AutoShape 25" descr="Blue tissue paper"/>
            <p:cNvSpPr>
              <a:spLocks noChangeArrowheads="1"/>
            </p:cNvSpPr>
            <p:nvPr/>
          </p:nvSpPr>
          <p:spPr bwMode="auto">
            <a:xfrm>
              <a:off x="1542" y="144"/>
              <a:ext cx="3888" cy="1378"/>
            </a:xfrm>
            <a:prstGeom prst="cloudCallout">
              <a:avLst>
                <a:gd name="adj1" fmla="val -1130"/>
                <a:gd name="adj2" fmla="val 71625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pPr marL="342900" indent="-342900" eaLnBrk="1" hangingPunct="1"/>
              <a:r>
                <a:rPr lang="en-US" sz="2800">
                  <a:solidFill>
                    <a:srgbClr val="0000FF"/>
                  </a:solidFill>
                  <a:latin typeface="Arial" pitchFamily="34" charset="0"/>
                  <a:sym typeface="Symbol" pitchFamily="18" charset="2"/>
                </a:rPr>
                <a:t>        </a:t>
              </a:r>
              <a:r>
                <a:rPr lang="en-US" sz="2800">
                  <a:solidFill>
                    <a:srgbClr val="000000"/>
                  </a:solidFill>
                  <a:latin typeface="Arial" pitchFamily="34" charset="0"/>
                  <a:sym typeface="Symbol" pitchFamily="18" charset="2"/>
                </a:rPr>
                <a:t>Chọn cách đọc đúng:</a:t>
              </a:r>
            </a:p>
          </p:txBody>
        </p:sp>
        <p:sp>
          <p:nvSpPr>
            <p:cNvPr id="50202" name="Text Box 26"/>
            <p:cNvSpPr txBox="1">
              <a:spLocks noChangeArrowheads="1"/>
            </p:cNvSpPr>
            <p:nvPr/>
          </p:nvSpPr>
          <p:spPr bwMode="auto">
            <a:xfrm>
              <a:off x="1973" y="340"/>
              <a:ext cx="3257" cy="1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endParaRPr lang="vi-VN" sz="24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 charset="0"/>
              </a:endParaRP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90513" y="3625850"/>
            <a:ext cx="3705225" cy="1593850"/>
            <a:chOff x="0" y="2028"/>
            <a:chExt cx="2736" cy="720"/>
          </a:xfrm>
        </p:grpSpPr>
        <p:sp>
          <p:nvSpPr>
            <p:cNvPr id="19471" name="Oval 28" descr="Blue tissue paper"/>
            <p:cNvSpPr>
              <a:spLocks noChangeArrowheads="1"/>
            </p:cNvSpPr>
            <p:nvPr/>
          </p:nvSpPr>
          <p:spPr bwMode="auto">
            <a:xfrm>
              <a:off x="0" y="2028"/>
              <a:ext cx="2736" cy="720"/>
            </a:xfrm>
            <a:prstGeom prst="ellipse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2400">
                  <a:solidFill>
                    <a:srgbClr val="FF0000"/>
                  </a:solidFill>
                  <a:latin typeface="Arial" pitchFamily="34" charset="0"/>
                </a:rPr>
                <a:t>C. Không phẩy </a:t>
              </a:r>
            </a:p>
            <a:p>
              <a:pPr algn="ctr" eaLnBrk="1" hangingPunct="1"/>
              <a:r>
                <a:rPr lang="en-US" sz="2400">
                  <a:solidFill>
                    <a:srgbClr val="FF0000"/>
                  </a:solidFill>
                  <a:latin typeface="Arial" pitchFamily="34" charset="0"/>
                </a:rPr>
                <a:t>không không mười tám</a:t>
              </a:r>
            </a:p>
          </p:txBody>
        </p:sp>
        <p:sp>
          <p:nvSpPr>
            <p:cNvPr id="19472" name="Text Box 29"/>
            <p:cNvSpPr txBox="1">
              <a:spLocks noChangeArrowheads="1"/>
            </p:cNvSpPr>
            <p:nvPr/>
          </p:nvSpPr>
          <p:spPr bwMode="auto">
            <a:xfrm>
              <a:off x="192" y="2124"/>
              <a:ext cx="2367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4400" b="1">
                  <a:solidFill>
                    <a:srgbClr val="000099"/>
                  </a:solidFill>
                  <a:latin typeface="Arial" pitchFamily="34" charset="0"/>
                  <a:sym typeface="Symbol" pitchFamily="18" charset="2"/>
                </a:rPr>
                <a:t>  </a:t>
              </a:r>
            </a:p>
          </p:txBody>
        </p:sp>
      </p:grpSp>
      <p:sp>
        <p:nvSpPr>
          <p:cNvPr id="19465" name="AutoShape 3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119813"/>
            <a:ext cx="762000" cy="585787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3962400" y="1092200"/>
            <a:ext cx="13858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FF0000"/>
                </a:solidFill>
                <a:latin typeface="Arial" pitchFamily="34" charset="0"/>
              </a:rPr>
              <a:t>0,0 018</a:t>
            </a:r>
            <a:endParaRPr lang="vi-VN" sz="28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50208" name="Text Box 32"/>
          <p:cNvSpPr txBox="1">
            <a:spLocks noChangeArrowheads="1"/>
          </p:cNvSpPr>
          <p:nvPr/>
        </p:nvSpPr>
        <p:spPr bwMode="auto">
          <a:xfrm>
            <a:off x="762000" y="1524000"/>
            <a:ext cx="3621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A. Kh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 m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ám</a:t>
            </a:r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838200" y="2133600"/>
            <a:ext cx="1892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B. M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ám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2895600" y="2209800"/>
            <a:ext cx="5489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C. Kh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 kh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ng kh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ng m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ám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4724400" y="1600200"/>
            <a:ext cx="3995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D. Kh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 m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ột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 linh t</a:t>
            </a:r>
            <a:r>
              <a:rPr lang="vi-VN" sz="2400">
                <a:solidFill>
                  <a:schemeClr val="accent2"/>
                </a:solidFill>
                <a:latin typeface="Arial" pitchFamily="34" charset="0"/>
              </a:rPr>
              <a:t>ám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501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0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0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0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0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0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animBg="1"/>
      <p:bldP spid="50207" grpId="0"/>
      <p:bldP spid="50208" grpId="0"/>
      <p:bldP spid="50209" grpId="0"/>
      <p:bldP spid="50210" grpId="0"/>
      <p:bldP spid="502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025525" cy="1225550"/>
          </a:xfrm>
          <a:prstGeom prst="star5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F02D06"/>
                </a:solidFill>
                <a:latin typeface="Arial"/>
                <a:cs typeface="Arial" charset="0"/>
              </a:rPr>
              <a:t>3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10134600" y="6553200"/>
            <a:ext cx="18415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Arial" pitchFamily="34" charset="0"/>
              </a:rPr>
              <a:t>Hết giờ</a:t>
            </a:r>
          </a:p>
        </p:txBody>
      </p:sp>
      <p:sp>
        <p:nvSpPr>
          <p:cNvPr id="20484" name="Rectangle 15"/>
          <p:cNvSpPr>
            <a:spLocks noChangeArrowheads="1"/>
          </p:cNvSpPr>
          <p:nvPr/>
        </p:nvSpPr>
        <p:spPr bwMode="auto">
          <a:xfrm>
            <a:off x="6183313" y="518160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sz="2000" b="1">
              <a:solidFill>
                <a:srgbClr val="FF33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 flipH="1">
            <a:off x="5356225" y="5775325"/>
            <a:ext cx="1841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Arial" pitchFamily="34" charset="0"/>
              </a:rPr>
              <a:t>11</a:t>
            </a:r>
          </a:p>
        </p:txBody>
      </p:sp>
      <p:pic>
        <p:nvPicPr>
          <p:cNvPr id="51223" name="Picture 23" descr="Picture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76450" y="4821238"/>
            <a:ext cx="1647825" cy="203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4" name="AutoShape 24"/>
          <p:cNvSpPr>
            <a:spLocks noChangeArrowheads="1"/>
          </p:cNvSpPr>
          <p:nvPr/>
        </p:nvSpPr>
        <p:spPr bwMode="auto">
          <a:xfrm>
            <a:off x="260350" y="3463925"/>
            <a:ext cx="5308600" cy="1274763"/>
          </a:xfrm>
          <a:prstGeom prst="cloudCallout">
            <a:avLst>
              <a:gd name="adj1" fmla="val -4037"/>
              <a:gd name="adj2" fmla="val 54856"/>
            </a:avLst>
          </a:prstGeom>
          <a:gradFill rotWithShape="1">
            <a:gsLst>
              <a:gs pos="0">
                <a:srgbClr val="FFFFFF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B. 0,050</a:t>
            </a:r>
          </a:p>
        </p:txBody>
      </p:sp>
      <p:sp>
        <p:nvSpPr>
          <p:cNvPr id="51225" name="AutoShape 25"/>
          <p:cNvSpPr>
            <a:spLocks noChangeArrowheads="1"/>
          </p:cNvSpPr>
          <p:nvPr/>
        </p:nvSpPr>
        <p:spPr bwMode="auto">
          <a:xfrm>
            <a:off x="8529638" y="219075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charset="0"/>
            </a:endParaRPr>
          </a:p>
        </p:txBody>
      </p:sp>
      <p:grpSp>
        <p:nvGrpSpPr>
          <p:cNvPr id="20489" name="Group 26"/>
          <p:cNvGrpSpPr>
            <a:grpSpLocks/>
          </p:cNvGrpSpPr>
          <p:nvPr/>
        </p:nvGrpSpPr>
        <p:grpSpPr bwMode="auto">
          <a:xfrm>
            <a:off x="1058863" y="0"/>
            <a:ext cx="7402512" cy="3552825"/>
            <a:chOff x="668" y="201"/>
            <a:chExt cx="4397" cy="2075"/>
          </a:xfrm>
        </p:grpSpPr>
        <p:sp>
          <p:nvSpPr>
            <p:cNvPr id="20497" name="AutoShape 27"/>
            <p:cNvSpPr>
              <a:spLocks noChangeArrowheads="1"/>
            </p:cNvSpPr>
            <p:nvPr/>
          </p:nvSpPr>
          <p:spPr bwMode="auto">
            <a:xfrm>
              <a:off x="668" y="201"/>
              <a:ext cx="4397" cy="2075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vi-VN">
                <a:latin typeface="Arial" charset="0"/>
                <a:cs typeface="Arial" charset="0"/>
              </a:endParaRPr>
            </a:p>
          </p:txBody>
        </p:sp>
        <p:sp>
          <p:nvSpPr>
            <p:cNvPr id="20498" name="Text Box 28"/>
            <p:cNvSpPr txBox="1">
              <a:spLocks noChangeArrowheads="1"/>
            </p:cNvSpPr>
            <p:nvPr/>
          </p:nvSpPr>
          <p:spPr bwMode="auto">
            <a:xfrm>
              <a:off x="1060" y="503"/>
              <a:ext cx="3850" cy="27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2400" i="1">
                  <a:solidFill>
                    <a:schemeClr val="tx2"/>
                  </a:solidFill>
                  <a:latin typeface="Arial" charset="0"/>
                  <a:cs typeface="Arial" charset="0"/>
                  <a:sym typeface="Symbol" pitchFamily="18" charset="2"/>
                </a:rPr>
                <a:t>C</a:t>
              </a:r>
              <a:r>
                <a:rPr lang="en-US" sz="2400" i="1">
                  <a:latin typeface="Arial" charset="0"/>
                  <a:cs typeface="Arial" charset="0"/>
                  <a:sym typeface="Symbol" pitchFamily="18" charset="2"/>
                </a:rPr>
                <a:t>ác số sau đây số nào là số thập phân</a:t>
              </a:r>
            </a:p>
          </p:txBody>
        </p:sp>
      </p:grpSp>
      <p:sp>
        <p:nvSpPr>
          <p:cNvPr id="20490" name="AutoShape 29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6324600"/>
            <a:ext cx="533400" cy="5334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0491" name="Text Box 31"/>
          <p:cNvSpPr txBox="1">
            <a:spLocks noChangeArrowheads="1"/>
          </p:cNvSpPr>
          <p:nvPr/>
        </p:nvSpPr>
        <p:spPr bwMode="auto">
          <a:xfrm>
            <a:off x="2057400" y="1068388"/>
            <a:ext cx="9032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Arial" pitchFamily="34" charset="0"/>
              </a:rPr>
              <a:t>A. 18</a:t>
            </a:r>
            <a:endParaRPr lang="vi-VN" sz="2400">
              <a:latin typeface="Arial" pitchFamily="34" charset="0"/>
            </a:endParaRPr>
          </a:p>
        </p:txBody>
      </p:sp>
      <p:sp>
        <p:nvSpPr>
          <p:cNvPr id="20492" name="Text Box 32"/>
          <p:cNvSpPr txBox="1">
            <a:spLocks noChangeArrowheads="1"/>
          </p:cNvSpPr>
          <p:nvPr/>
        </p:nvSpPr>
        <p:spPr bwMode="auto">
          <a:xfrm>
            <a:off x="2057400" y="1830388"/>
            <a:ext cx="1330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Arial" pitchFamily="34" charset="0"/>
              </a:rPr>
              <a:t>B. 0,050</a:t>
            </a:r>
            <a:endParaRPr lang="vi-VN" sz="2400">
              <a:latin typeface="Arial" pitchFamily="34" charset="0"/>
            </a:endParaRPr>
          </a:p>
        </p:txBody>
      </p:sp>
      <p:sp>
        <p:nvSpPr>
          <p:cNvPr id="20493" name="Text Box 33"/>
          <p:cNvSpPr txBox="1">
            <a:spLocks noChangeArrowheads="1"/>
          </p:cNvSpPr>
          <p:nvPr/>
        </p:nvSpPr>
        <p:spPr bwMode="auto">
          <a:xfrm>
            <a:off x="4937125" y="947738"/>
            <a:ext cx="8334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Arial" pitchFamily="34" charset="0"/>
              </a:rPr>
              <a:t>C.  4</a:t>
            </a:r>
            <a:endParaRPr lang="vi-VN" sz="2400">
              <a:latin typeface="Arial" pitchFamily="34" charset="0"/>
            </a:endParaRPr>
          </a:p>
        </p:txBody>
      </p:sp>
      <p:sp>
        <p:nvSpPr>
          <p:cNvPr id="20494" name="Line 34"/>
          <p:cNvSpPr>
            <a:spLocks noChangeShapeType="1"/>
          </p:cNvSpPr>
          <p:nvPr/>
        </p:nvSpPr>
        <p:spPr bwMode="auto">
          <a:xfrm>
            <a:off x="5410200" y="1371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5" name="Text Box 35"/>
          <p:cNvSpPr txBox="1">
            <a:spLocks noChangeArrowheads="1"/>
          </p:cNvSpPr>
          <p:nvPr/>
        </p:nvSpPr>
        <p:spPr bwMode="auto">
          <a:xfrm>
            <a:off x="5410200" y="1371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Arial" pitchFamily="34" charset="0"/>
              </a:rPr>
              <a:t>5</a:t>
            </a:r>
            <a:endParaRPr lang="vi-VN" sz="2400">
              <a:latin typeface="Arial" pitchFamily="34" charset="0"/>
            </a:endParaRPr>
          </a:p>
        </p:txBody>
      </p:sp>
      <p:sp>
        <p:nvSpPr>
          <p:cNvPr id="20496" name="Text Box 36"/>
          <p:cNvSpPr txBox="1">
            <a:spLocks noChangeArrowheads="1"/>
          </p:cNvSpPr>
          <p:nvPr/>
        </p:nvSpPr>
        <p:spPr bwMode="auto">
          <a:xfrm>
            <a:off x="4860925" y="1862138"/>
            <a:ext cx="1092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Arial" pitchFamily="34" charset="0"/>
              </a:rPr>
              <a:t>D. 800</a:t>
            </a:r>
            <a:endParaRPr lang="vi-VN" sz="2400"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512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512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512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12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4" grpId="0"/>
      <p:bldP spid="512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AutoShap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142875"/>
            <a:ext cx="987425" cy="1001713"/>
          </a:xfrm>
          <a:prstGeom prst="star5">
            <a:avLst/>
          </a:prstGeom>
          <a:solidFill>
            <a:schemeClr val="hlink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FFFF00"/>
                </a:solidFill>
                <a:latin typeface="Arial"/>
                <a:cs typeface="Arial" charset="0"/>
              </a:rPr>
              <a:t>4</a:t>
            </a:r>
          </a:p>
        </p:txBody>
      </p:sp>
      <p:sp>
        <p:nvSpPr>
          <p:cNvPr id="52246" name="AutoShape 22"/>
          <p:cNvSpPr>
            <a:spLocks noChangeArrowheads="1"/>
          </p:cNvSpPr>
          <p:nvPr/>
        </p:nvSpPr>
        <p:spPr bwMode="auto">
          <a:xfrm>
            <a:off x="8534400" y="123825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charset="0"/>
            </a:endParaRP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2665413" y="428625"/>
            <a:ext cx="5924550" cy="1016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  <a:defRPr/>
            </a:pPr>
            <a:endParaRPr lang="en-US" sz="2400" b="1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cs typeface="Arial" charset="0"/>
            </a:endParaRPr>
          </a:p>
          <a:p>
            <a:pPr marL="342900" indent="-342900" algn="ctr">
              <a:spcBef>
                <a:spcPct val="50000"/>
              </a:spcBef>
              <a:defRPr/>
            </a:pPr>
            <a:endParaRPr lang="en-US" sz="24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cs typeface="Arial" charset="0"/>
            </a:endParaRPr>
          </a:p>
        </p:txBody>
      </p:sp>
      <p:grpSp>
        <p:nvGrpSpPr>
          <p:cNvPr id="21509" name="Group 24"/>
          <p:cNvGrpSpPr>
            <a:grpSpLocks/>
          </p:cNvGrpSpPr>
          <p:nvPr/>
        </p:nvGrpSpPr>
        <p:grpSpPr bwMode="auto">
          <a:xfrm>
            <a:off x="1143000" y="685800"/>
            <a:ext cx="7488238" cy="3975100"/>
            <a:chOff x="668" y="201"/>
            <a:chExt cx="4397" cy="2075"/>
          </a:xfrm>
        </p:grpSpPr>
        <p:sp>
          <p:nvSpPr>
            <p:cNvPr id="21512" name="AutoShape 25"/>
            <p:cNvSpPr>
              <a:spLocks noChangeArrowheads="1"/>
            </p:cNvSpPr>
            <p:nvPr/>
          </p:nvSpPr>
          <p:spPr bwMode="auto">
            <a:xfrm>
              <a:off x="668" y="201"/>
              <a:ext cx="4397" cy="2075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513" name="Text Box 26"/>
            <p:cNvSpPr txBox="1">
              <a:spLocks noChangeArrowheads="1"/>
            </p:cNvSpPr>
            <p:nvPr/>
          </p:nvSpPr>
          <p:spPr bwMode="auto">
            <a:xfrm>
              <a:off x="1060" y="503"/>
              <a:ext cx="3850" cy="90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2400">
                  <a:solidFill>
                    <a:srgbClr val="0000FF"/>
                  </a:solidFill>
                  <a:latin typeface="Arial" charset="0"/>
                  <a:cs typeface="Arial" charset="0"/>
                  <a:sym typeface="Symbol" pitchFamily="18" charset="2"/>
                </a:rPr>
                <a:t>   </a:t>
              </a:r>
              <a:r>
                <a:rPr lang="en-US" sz="2400">
                  <a:latin typeface="Arial" charset="0"/>
                  <a:cs typeface="Arial" charset="0"/>
                  <a:sym typeface="Symbol" pitchFamily="18" charset="2"/>
                </a:rPr>
                <a:t> </a:t>
              </a:r>
            </a:p>
            <a:p>
              <a:pPr eaLnBrk="1" hangingPunct="1">
                <a:defRPr/>
              </a:pPr>
              <a:endParaRPr lang="en-US" sz="2400">
                <a:latin typeface="Arial" charset="0"/>
                <a:cs typeface="Arial" charset="0"/>
                <a:sym typeface="Symbol" pitchFamily="18" charset="2"/>
              </a:endParaRPr>
            </a:p>
            <a:p>
              <a:pPr eaLnBrk="1" hangingPunct="1">
                <a:defRPr/>
              </a:pPr>
              <a:endParaRPr lang="en-US" sz="2400">
                <a:latin typeface="Arial" charset="0"/>
                <a:cs typeface="Arial" charset="0"/>
                <a:sym typeface="Symbol" pitchFamily="18" charset="2"/>
              </a:endParaRPr>
            </a:p>
            <a:p>
              <a:pPr eaLnBrk="1" hangingPunct="1">
                <a:defRPr/>
              </a:pPr>
              <a:r>
                <a:rPr lang="en-US" sz="2400">
                  <a:latin typeface="Arial" charset="0"/>
                  <a:cs typeface="Arial" charset="0"/>
                  <a:sym typeface="Symbol" pitchFamily="18" charset="2"/>
                </a:rPr>
                <a:t>         </a:t>
              </a:r>
              <a:r>
                <a:rPr lang="en-US" sz="3600">
                  <a:latin typeface="Arial" charset="0"/>
                  <a:cs typeface="Arial" charset="0"/>
                  <a:sym typeface="Symbol" pitchFamily="18" charset="2"/>
                </a:rPr>
                <a:t>Hãy đọc số : 0,985</a:t>
              </a:r>
            </a:p>
          </p:txBody>
        </p:sp>
      </p:grpSp>
      <p:sp>
        <p:nvSpPr>
          <p:cNvPr id="21510" name="AutoShape 3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63000" y="6324600"/>
            <a:ext cx="381000" cy="5334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52256" name="AutoShape 32"/>
          <p:cNvSpPr>
            <a:spLocks noChangeArrowheads="1"/>
          </p:cNvSpPr>
          <p:nvPr/>
        </p:nvSpPr>
        <p:spPr bwMode="auto">
          <a:xfrm>
            <a:off x="0" y="5029200"/>
            <a:ext cx="9144000" cy="1219200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Arial" pitchFamily="34" charset="0"/>
              </a:rPr>
              <a:t>Kh</a:t>
            </a:r>
            <a:r>
              <a:rPr lang="vi-VN" sz="2400">
                <a:latin typeface="Arial" pitchFamily="34" charset="0"/>
              </a:rPr>
              <a:t>ô</a:t>
            </a:r>
            <a:r>
              <a:rPr lang="en-US" sz="2400">
                <a:latin typeface="Arial" pitchFamily="34" charset="0"/>
              </a:rPr>
              <a:t>ng ph</a:t>
            </a:r>
            <a:r>
              <a:rPr lang="vi-VN" sz="2400">
                <a:latin typeface="Arial" pitchFamily="34" charset="0"/>
              </a:rPr>
              <a:t>ẩy</a:t>
            </a:r>
            <a:r>
              <a:rPr lang="en-US" sz="2400">
                <a:latin typeface="Arial" pitchFamily="34" charset="0"/>
              </a:rPr>
              <a:t>  ch</a:t>
            </a:r>
            <a:r>
              <a:rPr lang="vi-VN" sz="2400">
                <a:latin typeface="Arial" pitchFamily="34" charset="0"/>
              </a:rPr>
              <a:t>ín</a:t>
            </a:r>
            <a:r>
              <a:rPr lang="en-US" sz="2400">
                <a:latin typeface="Arial" pitchFamily="34" charset="0"/>
              </a:rPr>
              <a:t>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t</a:t>
            </a:r>
            <a:r>
              <a:rPr lang="vi-VN" sz="2400">
                <a:latin typeface="Arial" pitchFamily="34" charset="0"/>
              </a:rPr>
              <a:t>ám</a:t>
            </a:r>
            <a:r>
              <a:rPr lang="en-US" sz="2400">
                <a:latin typeface="Arial" pitchFamily="34" charset="0"/>
              </a:rPr>
              <a:t> m</a:t>
            </a:r>
            <a:r>
              <a:rPr lang="vi-VN" sz="2400">
                <a:latin typeface="Arial" pitchFamily="34" charset="0"/>
              </a:rPr>
              <a:t>ươ</a:t>
            </a:r>
            <a:r>
              <a:rPr lang="en-US" sz="2400">
                <a:latin typeface="Arial" pitchFamily="34" charset="0"/>
              </a:rPr>
              <a:t>i l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</a:t>
            </a:r>
            <a:endParaRPr lang="vi-VN" sz="2400"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250" autoRev="1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" dur="250" autoRev="1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250" autoRev="1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animBg="1"/>
      <p:bldP spid="522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1219200" y="1676400"/>
            <a:ext cx="6781800" cy="3733800"/>
          </a:xfrm>
          <a:prstGeom prst="wave">
            <a:avLst>
              <a:gd name="adj1" fmla="val 11403"/>
              <a:gd name="adj2" fmla="val 0"/>
            </a:avLst>
          </a:prstGeom>
          <a:solidFill>
            <a:schemeClr val="accent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sz="3600">
              <a:solidFill>
                <a:srgbClr val="0000CC"/>
              </a:solidFill>
              <a:latin typeface="Arial" pitchFamily="34" charset="0"/>
            </a:endParaRPr>
          </a:p>
        </p:txBody>
      </p:sp>
      <p:pic>
        <p:nvPicPr>
          <p:cNvPr id="6147" name="Picture 5" descr="j0304933"/>
          <p:cNvPicPr>
            <a:picLocks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-228600" y="4876800"/>
            <a:ext cx="3200400" cy="1981200"/>
          </a:xfrm>
          <a:noFill/>
        </p:spPr>
      </p:pic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2895600" y="12192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>
                <a:latin typeface="Arial" pitchFamily="34" charset="0"/>
              </a:rPr>
              <a:t>KIỂM TRA BÀI CŨ</a:t>
            </a:r>
          </a:p>
        </p:txBody>
      </p:sp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3733800" y="685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 u="sng">
                <a:latin typeface="Arial" pitchFamily="34" charset="0"/>
              </a:rPr>
              <a:t>TOÁN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752600" y="2667000"/>
            <a:ext cx="5943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Hai đơn vị đo độ dài  liền nhau thì đơn vị lớn gấp mấy lần đơn vị bé, đơn vị bé bằng mấy phần đơn vị lớn?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203200"/>
            <a:ext cx="1568450" cy="1247775"/>
          </a:xfrm>
          <a:prstGeom prst="star5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0000CC"/>
                </a:solidFill>
                <a:latin typeface="Arial"/>
                <a:cs typeface="Arial" charset="0"/>
              </a:rPr>
              <a:t>5</a:t>
            </a:r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3384550" y="217488"/>
            <a:ext cx="3171825" cy="2633662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charset="0"/>
            </a:endParaRP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2616200" y="3140075"/>
            <a:ext cx="4654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>
                <a:solidFill>
                  <a:srgbClr val="FF3300"/>
                </a:solidFill>
                <a:latin typeface="Arial" charset="0"/>
                <a:cs typeface="Arial" charset="0"/>
              </a:rPr>
              <a:t>NGÔI SAO MAY MẮN</a:t>
            </a:r>
          </a:p>
        </p:txBody>
      </p:sp>
      <p:pic>
        <p:nvPicPr>
          <p:cNvPr id="22533" name="Picture 6" descr="k_anhdong_amnhac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62275" y="3776663"/>
            <a:ext cx="3948113" cy="243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AutoShape 7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6424613"/>
            <a:ext cx="609600" cy="433387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250" autoRev="1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" dur="250" autoRev="1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250" autoRev="1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1000" fill="hold"/>
                                        <p:tgtEl>
                                          <p:spTgt spid="532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animBg="1"/>
      <p:bldP spid="532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304800"/>
            <a:ext cx="8229600" cy="868363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u="sng" dirty="0" err="1" smtClean="0">
                <a:solidFill>
                  <a:srgbClr val="FF00FF"/>
                </a:solidFill>
                <a:latin typeface="Arial"/>
              </a:rPr>
              <a:t>Toán</a:t>
            </a:r>
            <a:r>
              <a:rPr lang="en-US" sz="2400" dirty="0" smtClean="0">
                <a:latin typeface="Arial"/>
              </a:rPr>
              <a:t> </a:t>
            </a:r>
            <a:r>
              <a:rPr lang="en-US" sz="3200" dirty="0" smtClean="0">
                <a:latin typeface="Arial"/>
              </a:rPr>
              <a:t/>
            </a:r>
            <a:br>
              <a:rPr lang="en-US" sz="3200" dirty="0" smtClean="0">
                <a:latin typeface="Arial"/>
              </a:rPr>
            </a:br>
            <a:endParaRPr lang="en-US" sz="3600" dirty="0" smtClean="0">
              <a:solidFill>
                <a:srgbClr val="FF6600"/>
              </a:solidFill>
              <a:latin typeface="Arial"/>
            </a:endParaRPr>
          </a:p>
        </p:txBody>
      </p:sp>
      <p:graphicFrame>
        <p:nvGraphicFramePr>
          <p:cNvPr id="14388" name="Group 52"/>
          <p:cNvGraphicFramePr>
            <a:graphicFrameLocks noGrp="1"/>
          </p:cNvGraphicFramePr>
          <p:nvPr>
            <p:ph sz="quarter" idx="2"/>
          </p:nvPr>
        </p:nvGraphicFramePr>
        <p:xfrm>
          <a:off x="457200" y="1676400"/>
          <a:ext cx="3378200" cy="48006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838200"/>
                <a:gridCol w="863600"/>
              </a:tblGrid>
              <a:tr h="779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5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4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58" name="Line 31"/>
          <p:cNvSpPr>
            <a:spLocks noChangeShapeType="1"/>
          </p:cNvSpPr>
          <p:nvPr/>
        </p:nvSpPr>
        <p:spPr bwMode="auto">
          <a:xfrm>
            <a:off x="36513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3810000" y="23622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Arial" pitchFamily="34" charset="0"/>
              </a:rPr>
              <a:t>1 dm</a:t>
            </a:r>
          </a:p>
        </p:txBody>
      </p:sp>
      <p:graphicFrame>
        <p:nvGraphicFramePr>
          <p:cNvPr id="1026" name="Object 33"/>
          <p:cNvGraphicFramePr>
            <a:graphicFrameLocks noChangeAspect="1"/>
          </p:cNvGraphicFramePr>
          <p:nvPr/>
        </p:nvGraphicFramePr>
        <p:xfrm>
          <a:off x="5638800" y="4572000"/>
          <a:ext cx="1447800" cy="889000"/>
        </p:xfrm>
        <a:graphic>
          <a:graphicData uri="http://schemas.openxmlformats.org/presentationml/2006/ole">
            <p:oleObj spid="_x0000_s1026" name="Equation" r:id="rId3" imgW="114151" imgH="215619" progId="Equation.3">
              <p:embed/>
            </p:oleObj>
          </a:graphicData>
        </a:graphic>
      </p:graphicFrame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3886200" y="3657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400">
                <a:latin typeface="Arial" pitchFamily="34" charset="0"/>
              </a:rPr>
              <a:t>1 cm</a:t>
            </a:r>
            <a:r>
              <a:rPr lang="en-US" sz="2400">
                <a:solidFill>
                  <a:srgbClr val="000099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3976688" y="4419600"/>
            <a:ext cx="1662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Arial" pitchFamily="34" charset="0"/>
              </a:rPr>
              <a:t>0,01 đọc là:</a:t>
            </a:r>
          </a:p>
        </p:txBody>
      </p:sp>
      <p:sp>
        <p:nvSpPr>
          <p:cNvPr id="14385" name="Text Box 49"/>
          <p:cNvSpPr txBox="1">
            <a:spLocks noChangeArrowheads="1"/>
          </p:cNvSpPr>
          <p:nvPr/>
        </p:nvSpPr>
        <p:spPr bwMode="auto">
          <a:xfrm>
            <a:off x="3886200" y="5410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1 mm</a:t>
            </a:r>
          </a:p>
        </p:txBody>
      </p:sp>
      <p:sp>
        <p:nvSpPr>
          <p:cNvPr id="14387" name="Text Box 51"/>
          <p:cNvSpPr txBox="1">
            <a:spLocks noChangeArrowheads="1"/>
          </p:cNvSpPr>
          <p:nvPr/>
        </p:nvSpPr>
        <p:spPr bwMode="auto">
          <a:xfrm>
            <a:off x="2819400" y="9144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pitchFamily="34" charset="0"/>
              </a:rPr>
              <a:t>KHÁI NIỆM SỐ THẬP PHÂN</a:t>
            </a:r>
          </a:p>
        </p:txBody>
      </p:sp>
      <p:graphicFrame>
        <p:nvGraphicFramePr>
          <p:cNvPr id="14391" name="Object 55"/>
          <p:cNvGraphicFramePr>
            <a:graphicFrameLocks noChangeAspect="1"/>
          </p:cNvGraphicFramePr>
          <p:nvPr/>
        </p:nvGraphicFramePr>
        <p:xfrm>
          <a:off x="4953000" y="2209800"/>
          <a:ext cx="401638" cy="774700"/>
        </p:xfrm>
        <a:graphic>
          <a:graphicData uri="http://schemas.openxmlformats.org/presentationml/2006/ole">
            <p:oleObj spid="_x0000_s1027" name="Equation" r:id="rId4" imgW="203112" imgH="393529" progId="Equation.3">
              <p:embed/>
            </p:oleObj>
          </a:graphicData>
        </a:graphic>
      </p:graphicFrame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5486400" y="2362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m</a:t>
            </a:r>
          </a:p>
        </p:txBody>
      </p:sp>
      <p:sp>
        <p:nvSpPr>
          <p:cNvPr id="14393" name="Text Box 57"/>
          <p:cNvSpPr txBox="1">
            <a:spLocks noChangeArrowheads="1"/>
          </p:cNvSpPr>
          <p:nvPr/>
        </p:nvSpPr>
        <p:spPr bwMode="auto">
          <a:xfrm>
            <a:off x="5867400" y="2057400"/>
            <a:ext cx="3276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2000">
              <a:latin typeface="Arial" pitchFamily="34" charset="0"/>
            </a:endParaRPr>
          </a:p>
          <a:p>
            <a:pPr eaLnBrk="1" hangingPunct="1"/>
            <a:r>
              <a:rPr lang="en-US" sz="2000">
                <a:latin typeface="Arial" pitchFamily="34" charset="0"/>
              </a:rPr>
              <a:t>còn được viết thành 0,1 m</a:t>
            </a:r>
          </a:p>
        </p:txBody>
      </p:sp>
      <p:sp>
        <p:nvSpPr>
          <p:cNvPr id="14394" name="Text Box 58"/>
          <p:cNvSpPr txBox="1">
            <a:spLocks noChangeArrowheads="1"/>
          </p:cNvSpPr>
          <p:nvPr/>
        </p:nvSpPr>
        <p:spPr bwMode="auto">
          <a:xfrm>
            <a:off x="3962400" y="29718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0,1 đọc là:</a:t>
            </a:r>
          </a:p>
        </p:txBody>
      </p:sp>
      <p:sp>
        <p:nvSpPr>
          <p:cNvPr id="14396" name="Text Box 60"/>
          <p:cNvSpPr txBox="1">
            <a:spLocks noChangeArrowheads="1"/>
          </p:cNvSpPr>
          <p:nvPr/>
        </p:nvSpPr>
        <p:spPr bwMode="auto">
          <a:xfrm>
            <a:off x="4724400" y="3733800"/>
            <a:ext cx="644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hay </a:t>
            </a:r>
          </a:p>
        </p:txBody>
      </p:sp>
      <p:graphicFrame>
        <p:nvGraphicFramePr>
          <p:cNvPr id="14397" name="Object 6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257800" y="3527425"/>
          <a:ext cx="457200" cy="754063"/>
        </p:xfrm>
        <a:graphic>
          <a:graphicData uri="http://schemas.openxmlformats.org/presentationml/2006/ole">
            <p:oleObj spid="_x0000_s1028" name="Equation" r:id="rId5" imgW="279279" imgH="393529" progId="Equation.3">
              <p:embed/>
            </p:oleObj>
          </a:graphicData>
        </a:graphic>
      </p:graphicFrame>
      <p:sp>
        <p:nvSpPr>
          <p:cNvPr id="14398" name="Text Box 62"/>
          <p:cNvSpPr txBox="1">
            <a:spLocks noChangeArrowheads="1"/>
          </p:cNvSpPr>
          <p:nvPr/>
        </p:nvSpPr>
        <p:spPr bwMode="auto">
          <a:xfrm>
            <a:off x="57150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m</a:t>
            </a:r>
          </a:p>
        </p:txBody>
      </p:sp>
      <p:sp>
        <p:nvSpPr>
          <p:cNvPr id="1069" name="Text Box 65"/>
          <p:cNvSpPr txBox="1">
            <a:spLocks noChangeArrowheads="1"/>
          </p:cNvSpPr>
          <p:nvPr/>
        </p:nvSpPr>
        <p:spPr bwMode="auto">
          <a:xfrm>
            <a:off x="6804025" y="3649663"/>
            <a:ext cx="180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>
              <a:latin typeface="Arial" pitchFamily="34" charset="0"/>
            </a:endParaRPr>
          </a:p>
        </p:txBody>
      </p:sp>
      <p:sp>
        <p:nvSpPr>
          <p:cNvPr id="14402" name="Text Box 66"/>
          <p:cNvSpPr txBox="1">
            <a:spLocks noChangeArrowheads="1"/>
          </p:cNvSpPr>
          <p:nvPr/>
        </p:nvSpPr>
        <p:spPr bwMode="auto">
          <a:xfrm>
            <a:off x="6096000" y="37338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còn được viết thành 0, 01m</a:t>
            </a:r>
          </a:p>
        </p:txBody>
      </p:sp>
      <p:sp>
        <p:nvSpPr>
          <p:cNvPr id="1071" name="Text Box 115"/>
          <p:cNvSpPr txBox="1">
            <a:spLocks noChangeArrowheads="1"/>
          </p:cNvSpPr>
          <p:nvPr/>
        </p:nvSpPr>
        <p:spPr bwMode="auto">
          <a:xfrm>
            <a:off x="8077200" y="5257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vi-VN">
              <a:latin typeface="Arial" pitchFamily="34" charset="0"/>
            </a:endParaRPr>
          </a:p>
        </p:txBody>
      </p:sp>
      <p:sp>
        <p:nvSpPr>
          <p:cNvPr id="14462" name="Text Box 126"/>
          <p:cNvSpPr txBox="1">
            <a:spLocks noChangeArrowheads="1"/>
          </p:cNvSpPr>
          <p:nvPr/>
        </p:nvSpPr>
        <p:spPr bwMode="auto">
          <a:xfrm>
            <a:off x="4724400" y="5486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hay</a:t>
            </a:r>
          </a:p>
        </p:txBody>
      </p:sp>
      <p:sp>
        <p:nvSpPr>
          <p:cNvPr id="1073" name="Text Box 127"/>
          <p:cNvSpPr txBox="1">
            <a:spLocks noChangeArrowheads="1"/>
          </p:cNvSpPr>
          <p:nvPr/>
        </p:nvSpPr>
        <p:spPr bwMode="auto">
          <a:xfrm>
            <a:off x="6324600" y="5334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>
              <a:latin typeface="Arial" pitchFamily="34" charset="0"/>
            </a:endParaRPr>
          </a:p>
        </p:txBody>
      </p:sp>
      <p:graphicFrame>
        <p:nvGraphicFramePr>
          <p:cNvPr id="14464" name="Object 128"/>
          <p:cNvGraphicFramePr>
            <a:graphicFrameLocks noChangeAspect="1"/>
          </p:cNvGraphicFramePr>
          <p:nvPr/>
        </p:nvGraphicFramePr>
        <p:xfrm>
          <a:off x="5181600" y="5257800"/>
          <a:ext cx="698500" cy="774700"/>
        </p:xfrm>
        <a:graphic>
          <a:graphicData uri="http://schemas.openxmlformats.org/presentationml/2006/ole">
            <p:oleObj spid="_x0000_s1029" name="Equation" r:id="rId6" imgW="355292" imgH="393359" progId="Equation.3">
              <p:embed/>
            </p:oleObj>
          </a:graphicData>
        </a:graphic>
      </p:graphicFrame>
      <p:sp>
        <p:nvSpPr>
          <p:cNvPr id="14465" name="Text Box 129"/>
          <p:cNvSpPr txBox="1">
            <a:spLocks noChangeArrowheads="1"/>
          </p:cNvSpPr>
          <p:nvPr/>
        </p:nvSpPr>
        <p:spPr bwMode="auto">
          <a:xfrm>
            <a:off x="5715000" y="5410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m</a:t>
            </a:r>
          </a:p>
        </p:txBody>
      </p:sp>
      <p:sp>
        <p:nvSpPr>
          <p:cNvPr id="14473" name="Text Box 137"/>
          <p:cNvSpPr txBox="1">
            <a:spLocks noChangeArrowheads="1"/>
          </p:cNvSpPr>
          <p:nvPr/>
        </p:nvSpPr>
        <p:spPr bwMode="auto">
          <a:xfrm>
            <a:off x="5943600" y="54102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còn được viết thành 0,001 m</a:t>
            </a:r>
          </a:p>
        </p:txBody>
      </p:sp>
      <p:sp>
        <p:nvSpPr>
          <p:cNvPr id="1076" name="Text Box 145"/>
          <p:cNvSpPr txBox="1">
            <a:spLocks noChangeArrowheads="1"/>
          </p:cNvSpPr>
          <p:nvPr/>
        </p:nvSpPr>
        <p:spPr bwMode="auto">
          <a:xfrm>
            <a:off x="7223125" y="48323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vi-VN">
              <a:latin typeface="Arial" pitchFamily="34" charset="0"/>
            </a:endParaRPr>
          </a:p>
        </p:txBody>
      </p:sp>
      <p:sp>
        <p:nvSpPr>
          <p:cNvPr id="14483" name="Text Box 147"/>
          <p:cNvSpPr txBox="1">
            <a:spLocks noChangeArrowheads="1"/>
          </p:cNvSpPr>
          <p:nvPr/>
        </p:nvSpPr>
        <p:spPr bwMode="auto">
          <a:xfrm>
            <a:off x="3962400" y="61722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0,001 đọc là:</a:t>
            </a:r>
          </a:p>
        </p:txBody>
      </p:sp>
      <p:sp>
        <p:nvSpPr>
          <p:cNvPr id="1078" name="Text Box 148"/>
          <p:cNvSpPr txBox="1">
            <a:spLocks noChangeArrowheads="1"/>
          </p:cNvSpPr>
          <p:nvPr/>
        </p:nvSpPr>
        <p:spPr bwMode="auto">
          <a:xfrm>
            <a:off x="6400800" y="64008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>
              <a:latin typeface="Arial" pitchFamily="34" charset="0"/>
            </a:endParaRPr>
          </a:p>
        </p:txBody>
      </p:sp>
      <p:sp>
        <p:nvSpPr>
          <p:cNvPr id="14485" name="Text Box 149"/>
          <p:cNvSpPr txBox="1">
            <a:spLocks noChangeArrowheads="1"/>
          </p:cNvSpPr>
          <p:nvPr/>
        </p:nvSpPr>
        <p:spPr bwMode="auto">
          <a:xfrm>
            <a:off x="5562600" y="6172200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không phẩy không không một</a:t>
            </a:r>
          </a:p>
        </p:txBody>
      </p:sp>
      <p:sp>
        <p:nvSpPr>
          <p:cNvPr id="14487" name="Text Box 151"/>
          <p:cNvSpPr txBox="1">
            <a:spLocks noChangeArrowheads="1"/>
          </p:cNvSpPr>
          <p:nvPr/>
        </p:nvSpPr>
        <p:spPr bwMode="auto">
          <a:xfrm>
            <a:off x="4419600" y="2362200"/>
            <a:ext cx="557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hay</a:t>
            </a:r>
            <a:endParaRPr lang="vi-VN">
              <a:latin typeface="Arial" pitchFamily="34" charset="0"/>
            </a:endParaRPr>
          </a:p>
        </p:txBody>
      </p:sp>
      <p:sp>
        <p:nvSpPr>
          <p:cNvPr id="14488" name="Text Box 152"/>
          <p:cNvSpPr txBox="1">
            <a:spLocks noChangeArrowheads="1"/>
          </p:cNvSpPr>
          <p:nvPr/>
        </p:nvSpPr>
        <p:spPr bwMode="auto">
          <a:xfrm>
            <a:off x="669925" y="2825750"/>
            <a:ext cx="47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0</a:t>
            </a:r>
            <a:endParaRPr lang="vi-VN" sz="28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4489" name="Text Box 153"/>
          <p:cNvSpPr txBox="1">
            <a:spLocks noChangeArrowheads="1"/>
          </p:cNvSpPr>
          <p:nvPr/>
        </p:nvSpPr>
        <p:spPr bwMode="auto">
          <a:xfrm>
            <a:off x="685800" y="4038600"/>
            <a:ext cx="47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0</a:t>
            </a:r>
            <a:endParaRPr lang="vi-VN" sz="28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4490" name="Text Box 154"/>
          <p:cNvSpPr txBox="1">
            <a:spLocks noChangeArrowheads="1"/>
          </p:cNvSpPr>
          <p:nvPr/>
        </p:nvSpPr>
        <p:spPr bwMode="auto">
          <a:xfrm>
            <a:off x="685800" y="5486400"/>
            <a:ext cx="47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0</a:t>
            </a:r>
            <a:endParaRPr lang="vi-VN" sz="28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4491" name="Text Box 155"/>
          <p:cNvSpPr txBox="1">
            <a:spLocks noChangeArrowheads="1"/>
          </p:cNvSpPr>
          <p:nvPr/>
        </p:nvSpPr>
        <p:spPr bwMode="auto">
          <a:xfrm>
            <a:off x="1600200" y="4038600"/>
            <a:ext cx="47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0</a:t>
            </a:r>
            <a:endParaRPr lang="vi-VN" sz="28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4492" name="Text Box 156"/>
          <p:cNvSpPr txBox="1">
            <a:spLocks noChangeArrowheads="1"/>
          </p:cNvSpPr>
          <p:nvPr/>
        </p:nvSpPr>
        <p:spPr bwMode="auto">
          <a:xfrm>
            <a:off x="1600200" y="5486400"/>
            <a:ext cx="47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0</a:t>
            </a:r>
            <a:endParaRPr lang="vi-VN" sz="28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4493" name="Text Box 157"/>
          <p:cNvSpPr txBox="1">
            <a:spLocks noChangeArrowheads="1"/>
          </p:cNvSpPr>
          <p:nvPr/>
        </p:nvSpPr>
        <p:spPr bwMode="auto">
          <a:xfrm>
            <a:off x="2362200" y="5486400"/>
            <a:ext cx="47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0</a:t>
            </a:r>
            <a:endParaRPr lang="vi-VN" sz="28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4495" name="Text Box 159"/>
          <p:cNvSpPr txBox="1">
            <a:spLocks noChangeArrowheads="1"/>
          </p:cNvSpPr>
          <p:nvPr/>
        </p:nvSpPr>
        <p:spPr bwMode="auto">
          <a:xfrm>
            <a:off x="1524000" y="28194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1</a:t>
            </a:r>
            <a:endParaRPr lang="vi-VN" sz="24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4496" name="Text Box 160"/>
          <p:cNvSpPr txBox="1">
            <a:spLocks noChangeArrowheads="1"/>
          </p:cNvSpPr>
          <p:nvPr/>
        </p:nvSpPr>
        <p:spPr bwMode="auto">
          <a:xfrm>
            <a:off x="2362200" y="4038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1</a:t>
            </a:r>
            <a:endParaRPr lang="vi-VN" sz="24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4497" name="Text Box 161"/>
          <p:cNvSpPr txBox="1">
            <a:spLocks noChangeArrowheads="1"/>
          </p:cNvSpPr>
          <p:nvPr/>
        </p:nvSpPr>
        <p:spPr bwMode="auto">
          <a:xfrm>
            <a:off x="3200400" y="54864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1</a:t>
            </a:r>
            <a:endParaRPr lang="vi-VN" sz="24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4501" name="Text Box 165"/>
          <p:cNvSpPr txBox="1">
            <a:spLocks noChangeArrowheads="1"/>
          </p:cNvSpPr>
          <p:nvPr/>
        </p:nvSpPr>
        <p:spPr bwMode="auto">
          <a:xfrm>
            <a:off x="8229600" y="23622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" pitchFamily="34" charset="0"/>
              </a:rPr>
              <a:t>0,1 m</a:t>
            </a:r>
          </a:p>
        </p:txBody>
      </p:sp>
      <p:sp>
        <p:nvSpPr>
          <p:cNvPr id="14502" name="Text Box 166"/>
          <p:cNvSpPr txBox="1">
            <a:spLocks noChangeArrowheads="1"/>
          </p:cNvSpPr>
          <p:nvPr/>
        </p:nvSpPr>
        <p:spPr bwMode="auto">
          <a:xfrm>
            <a:off x="8229600" y="3717925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0, 01m</a:t>
            </a:r>
          </a:p>
        </p:txBody>
      </p:sp>
      <p:sp>
        <p:nvSpPr>
          <p:cNvPr id="14503" name="Text Box 167"/>
          <p:cNvSpPr txBox="1">
            <a:spLocks noChangeArrowheads="1"/>
          </p:cNvSpPr>
          <p:nvPr/>
        </p:nvSpPr>
        <p:spPr bwMode="auto">
          <a:xfrm>
            <a:off x="8077200" y="54102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0,001 m</a:t>
            </a:r>
          </a:p>
        </p:txBody>
      </p:sp>
      <p:sp>
        <p:nvSpPr>
          <p:cNvPr id="14504" name="Text Box 168"/>
          <p:cNvSpPr txBox="1">
            <a:spLocks noChangeArrowheads="1"/>
          </p:cNvSpPr>
          <p:nvPr/>
        </p:nvSpPr>
        <p:spPr bwMode="auto">
          <a:xfrm>
            <a:off x="5257800" y="2971800"/>
            <a:ext cx="358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không phẩy một</a:t>
            </a:r>
          </a:p>
        </p:txBody>
      </p:sp>
      <p:sp>
        <p:nvSpPr>
          <p:cNvPr id="14505" name="Text Box 169"/>
          <p:cNvSpPr txBox="1">
            <a:spLocks noChangeArrowheads="1"/>
          </p:cNvSpPr>
          <p:nvPr/>
        </p:nvSpPr>
        <p:spPr bwMode="auto">
          <a:xfrm>
            <a:off x="5334000" y="4419600"/>
            <a:ext cx="516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latin typeface="Arial" pitchFamily="34" charset="0"/>
              </a:rPr>
              <a:t> Không phẩy không một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4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4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1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4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4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4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14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14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14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14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1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1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2000"/>
                                        <p:tgtEl>
                                          <p:spTgt spid="14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4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4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4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14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14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2000"/>
                                        <p:tgtEl>
                                          <p:spTgt spid="14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6" dur="2000"/>
                                        <p:tgtEl>
                                          <p:spTgt spid="14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68" grpId="0"/>
      <p:bldP spid="14371" grpId="0"/>
      <p:bldP spid="14372" grpId="0"/>
      <p:bldP spid="14385" grpId="0"/>
      <p:bldP spid="14387" grpId="0"/>
      <p:bldP spid="14392" grpId="0"/>
      <p:bldP spid="14393" grpId="0"/>
      <p:bldP spid="14394" grpId="0"/>
      <p:bldP spid="14396" grpId="0"/>
      <p:bldP spid="14398" grpId="0"/>
      <p:bldP spid="14402" grpId="0"/>
      <p:bldP spid="14462" grpId="0"/>
      <p:bldP spid="14465" grpId="0"/>
      <p:bldP spid="14473" grpId="0"/>
      <p:bldP spid="14483" grpId="0"/>
      <p:bldP spid="14485" grpId="0"/>
      <p:bldP spid="14487" grpId="0"/>
      <p:bldP spid="14488" grpId="0"/>
      <p:bldP spid="14489" grpId="0"/>
      <p:bldP spid="14490" grpId="0"/>
      <p:bldP spid="14491" grpId="0"/>
      <p:bldP spid="14492" grpId="0"/>
      <p:bldP spid="14493" grpId="0"/>
      <p:bldP spid="14495" grpId="0"/>
      <p:bldP spid="14496" grpId="0"/>
      <p:bldP spid="14497" grpId="0"/>
      <p:bldP spid="14501" grpId="0"/>
      <p:bldP spid="14502" grpId="0"/>
      <p:bldP spid="14503" grpId="0"/>
      <p:bldP spid="14504" grpId="0"/>
      <p:bldP spid="145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33400" y="304800"/>
            <a:ext cx="82296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i="1" u="sng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 charset="0"/>
              </a:rPr>
              <a:t>To</a:t>
            </a:r>
            <a:r>
              <a:rPr lang="en-US" sz="4400" i="1" u="sng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 charset="0"/>
              </a:rPr>
              <a:t>án</a:t>
            </a:r>
            <a:endParaRPr lang="en-US" sz="4400" i="1" u="sng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  <a:cs typeface="Arial" charset="0"/>
            </a:endParaRPr>
          </a:p>
        </p:txBody>
      </p:sp>
      <p:sp>
        <p:nvSpPr>
          <p:cNvPr id="2054" name="Text Box 3"/>
          <p:cNvSpPr txBox="1">
            <a:spLocks noChangeArrowheads="1"/>
          </p:cNvSpPr>
          <p:nvPr/>
        </p:nvSpPr>
        <p:spPr bwMode="auto">
          <a:xfrm>
            <a:off x="2819400" y="1203325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pitchFamily="34" charset="0"/>
              </a:rPr>
              <a:t>KHÁI NIỆM SỐ THẬP PHÂN</a:t>
            </a:r>
          </a:p>
        </p:txBody>
      </p:sp>
      <p:sp>
        <p:nvSpPr>
          <p:cNvPr id="2055" name="Text Box 4"/>
          <p:cNvSpPr txBox="1">
            <a:spLocks noChangeArrowheads="1"/>
          </p:cNvSpPr>
          <p:nvPr/>
        </p:nvSpPr>
        <p:spPr bwMode="auto">
          <a:xfrm>
            <a:off x="762000" y="19050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u="sng">
                <a:solidFill>
                  <a:srgbClr val="FF0000"/>
                </a:solidFill>
                <a:latin typeface="Arial" pitchFamily="34" charset="0"/>
              </a:rPr>
              <a:t>Nhận xét</a:t>
            </a:r>
            <a:r>
              <a:rPr lang="en-US" sz="2000">
                <a:solidFill>
                  <a:srgbClr val="FF0000"/>
                </a:solidFill>
                <a:latin typeface="Arial" pitchFamily="34" charset="0"/>
              </a:rPr>
              <a:t> :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752600" y="2514600"/>
            <a:ext cx="1676400" cy="390207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latin typeface="Arial" pitchFamily="34" charset="0"/>
              </a:rPr>
              <a:t>Phân số</a:t>
            </a:r>
            <a:r>
              <a:rPr lang="en-US" sz="2000" u="sng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Arial" pitchFamily="34" charset="0"/>
              </a:rPr>
              <a:t>thập phân</a:t>
            </a:r>
          </a:p>
          <a:p>
            <a:pPr eaLnBrk="1" hangingPunct="1">
              <a:spcBef>
                <a:spcPct val="50000"/>
              </a:spcBef>
            </a:pPr>
            <a:endParaRPr lang="en-US" sz="2000"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</a:t>
            </a:r>
          </a:p>
          <a:p>
            <a:pPr eaLnBrk="1" hangingPunct="1">
              <a:spcBef>
                <a:spcPct val="50000"/>
              </a:spcBef>
            </a:pPr>
            <a:endParaRPr lang="en-US" sz="2000"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000"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000"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000"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000">
              <a:latin typeface="Arial" pitchFamily="34" charset="0"/>
            </a:endParaRPr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2133600" y="3276600"/>
          <a:ext cx="609600" cy="990600"/>
        </p:xfrm>
        <a:graphic>
          <a:graphicData uri="http://schemas.openxmlformats.org/presentationml/2006/ole">
            <p:oleObj spid="_x0000_s2050" name="Equation" r:id="rId3" imgW="203112" imgH="393529" progId="Equation.3">
              <p:embed/>
            </p:oleObj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2057400" y="4495800"/>
          <a:ext cx="703263" cy="990600"/>
        </p:xfrm>
        <a:graphic>
          <a:graphicData uri="http://schemas.openxmlformats.org/presentationml/2006/ole">
            <p:oleObj spid="_x0000_s2051" name="Equation" r:id="rId4" imgW="279279" imgH="393529" progId="Equation.3">
              <p:embed/>
            </p:oleObj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2133600" y="5626100"/>
          <a:ext cx="768350" cy="850900"/>
        </p:xfrm>
        <a:graphic>
          <a:graphicData uri="http://schemas.openxmlformats.org/presentationml/2006/ole">
            <p:oleObj spid="_x0000_s2052" name="Equation" r:id="rId5" imgW="355292" imgH="393359" progId="Equation.3">
              <p:embed/>
            </p:oleObj>
          </a:graphicData>
        </a:graphic>
      </p:graphicFrame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1752600" y="43434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1752600" y="32004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1752600" y="54864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581400" y="2514600"/>
            <a:ext cx="1676400" cy="388143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pitchFamily="34" charset="0"/>
              </a:rPr>
              <a:t>Số thập  phân</a:t>
            </a:r>
          </a:p>
          <a:p>
            <a:pPr eaLnBrk="1" hangingPunct="1">
              <a:spcBef>
                <a:spcPct val="50000"/>
              </a:spcBef>
            </a:pPr>
            <a:endParaRPr lang="en-US" sz="900" b="1">
              <a:solidFill>
                <a:srgbClr val="FF0000"/>
              </a:solidFill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Arial" pitchFamily="34" charset="0"/>
              </a:rPr>
              <a:t>0,1</a:t>
            </a:r>
          </a:p>
          <a:p>
            <a:pPr eaLnBrk="1" hangingPunct="1">
              <a:spcBef>
                <a:spcPct val="50000"/>
              </a:spcBef>
            </a:pPr>
            <a:endParaRPr lang="en-US" sz="2800" b="1">
              <a:solidFill>
                <a:srgbClr val="FF00FF"/>
              </a:solidFill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Arial" pitchFamily="34" charset="0"/>
              </a:rPr>
              <a:t>0,01</a:t>
            </a:r>
          </a:p>
          <a:p>
            <a:pPr eaLnBrk="1" hangingPunct="1"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Arial" pitchFamily="34" charset="0"/>
              </a:rPr>
              <a:t>0,001</a:t>
            </a:r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3581400" y="43434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3581400" y="32004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3581400" y="54864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3048000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pitchFamily="34" charset="0"/>
              </a:rPr>
              <a:t>=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3048000" y="4724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pitchFamily="34" charset="0"/>
              </a:rPr>
              <a:t>=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2971800" y="58054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pitchFamily="34" charset="0"/>
              </a:rPr>
              <a:t>=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5867400" y="59436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>
              <a:latin typeface="Arial" pitchFamily="34" charset="0"/>
            </a:endParaRP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5410200" y="5715000"/>
            <a:ext cx="358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Vậy các số 0,1; 0,01; 0,001 gọi là </a:t>
            </a:r>
            <a:r>
              <a:rPr lang="en-US" sz="2000">
                <a:solidFill>
                  <a:srgbClr val="FF0000"/>
                </a:solidFill>
                <a:latin typeface="Arial" pitchFamily="34" charset="0"/>
              </a:rPr>
              <a:t>số thập phân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3581400" y="2530475"/>
            <a:ext cx="1981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900" b="1">
                <a:solidFill>
                  <a:srgbClr val="FF0000"/>
                </a:solidFill>
                <a:latin typeface="Arial" pitchFamily="34" charset="0"/>
              </a:rPr>
              <a:t>Số thập  </a:t>
            </a:r>
          </a:p>
          <a:p>
            <a:pPr eaLnBrk="1" hangingPunct="1"/>
            <a:r>
              <a:rPr lang="en-US" sz="1900" b="1">
                <a:solidFill>
                  <a:srgbClr val="FF0000"/>
                </a:solidFill>
                <a:latin typeface="Arial" pitchFamily="34" charset="0"/>
              </a:rPr>
              <a:t>phân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3581400" y="2530475"/>
            <a:ext cx="1981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900" b="1">
                <a:solidFill>
                  <a:srgbClr val="FF0000"/>
                </a:solidFill>
                <a:latin typeface="Arial" pitchFamily="34" charset="0"/>
              </a:rPr>
              <a:t>Số thập  </a:t>
            </a:r>
          </a:p>
          <a:p>
            <a:pPr eaLnBrk="1" hangingPunct="1"/>
            <a:r>
              <a:rPr lang="en-US" sz="1900" b="1">
                <a:solidFill>
                  <a:srgbClr val="FF0000"/>
                </a:solidFill>
                <a:latin typeface="Arial" pitchFamily="34" charset="0"/>
              </a:rPr>
              <a:t>phân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8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4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84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940"/>
                            </p:stCondLst>
                            <p:childTnLst>
                              <p:par>
                                <p:cTn id="55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5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5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5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690"/>
                            </p:stCondLst>
                            <p:childTnLst>
                              <p:par>
                                <p:cTn id="61" presetID="27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5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5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5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440"/>
                            </p:stCondLst>
                            <p:childTnLst>
                              <p:par>
                                <p:cTn id="67" presetID="27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5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5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500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9190"/>
                            </p:stCondLst>
                            <p:childTnLst>
                              <p:par>
                                <p:cTn id="7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9630"/>
                            </p:stCondLst>
                            <p:childTnLst>
                              <p:par>
                                <p:cTn id="79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2380"/>
                            </p:stCondLst>
                            <p:childTnLst>
                              <p:par>
                                <p:cTn id="85" presetID="27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5130"/>
                            </p:stCondLst>
                            <p:childTnLst>
                              <p:par>
                                <p:cTn id="91" presetID="27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7880"/>
                            </p:stCondLst>
                            <p:childTnLst>
                              <p:par>
                                <p:cTn id="97" presetID="27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630"/>
                            </p:stCondLst>
                            <p:childTnLst>
                              <p:par>
                                <p:cTn id="103" presetID="27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500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8" grpId="0"/>
      <p:bldP spid="18449" grpId="0"/>
      <p:bldP spid="18450" grpId="0"/>
      <p:bldP spid="18455" grpId="0"/>
      <p:bldP spid="18455" grpId="1"/>
      <p:bldP spid="18455" grpId="2"/>
      <p:bldP spid="18455" grpId="3"/>
      <p:bldP spid="18456" grpId="0"/>
      <p:bldP spid="18456" grpId="1"/>
      <p:bldP spid="18456" grpId="2"/>
      <p:bldP spid="18456" grpId="3"/>
      <p:bldP spid="18456" grpId="4"/>
      <p:bldP spid="18456" grpId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927225" y="2209800"/>
            <a:ext cx="8286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lvl="1" eaLnBrk="1" hangingPunct="1">
              <a:buClr>
                <a:srgbClr val="0000FF"/>
              </a:buClr>
              <a:buFont typeface="Symbol" pitchFamily="18" charset="2"/>
              <a:buChar char=""/>
              <a:tabLst>
                <a:tab pos="182563" algn="l"/>
              </a:tabLst>
            </a:pPr>
            <a:r>
              <a:rPr lang="en-US" sz="140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. </a:t>
            </a:r>
            <a:endParaRPr lang="en-US" sz="1100">
              <a:latin typeface="Arial" pitchFamily="34" charset="0"/>
            </a:endParaRPr>
          </a:p>
          <a:p>
            <a:pPr>
              <a:tabLst>
                <a:tab pos="182563" algn="l"/>
              </a:tabLst>
            </a:pPr>
            <a:endParaRPr lang="en-US">
              <a:latin typeface="Arial" pitchFamily="34" charset="0"/>
            </a:endParaRPr>
          </a:p>
        </p:txBody>
      </p:sp>
      <p:graphicFrame>
        <p:nvGraphicFramePr>
          <p:cNvPr id="21587" name="Group 83"/>
          <p:cNvGraphicFramePr>
            <a:graphicFrameLocks noGrp="1"/>
          </p:cNvGraphicFramePr>
          <p:nvPr/>
        </p:nvGraphicFramePr>
        <p:xfrm>
          <a:off x="228600" y="228600"/>
          <a:ext cx="4038600" cy="3444875"/>
        </p:xfrm>
        <a:graphic>
          <a:graphicData uri="http://schemas.openxmlformats.org/drawingml/2006/table">
            <a:tbl>
              <a:tblPr/>
              <a:tblGrid>
                <a:gridCol w="1082675"/>
                <a:gridCol w="1084263"/>
                <a:gridCol w="1082675"/>
                <a:gridCol w="788987"/>
              </a:tblGrid>
              <a:tr h="5487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  <a:tr h="1097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6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6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  <a:tr h="1097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vi-VN" sz="6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  <a:tr h="701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FF"/>
                    </a:solidFill>
                  </a:tcPr>
                </a:tc>
              </a:tr>
            </a:tbl>
          </a:graphicData>
        </a:graphic>
      </p:graphicFrame>
      <p:sp>
        <p:nvSpPr>
          <p:cNvPr id="7198" name="Text Box 36"/>
          <p:cNvSpPr txBox="1">
            <a:spLocks noChangeArrowheads="1"/>
          </p:cNvSpPr>
          <p:nvPr/>
        </p:nvSpPr>
        <p:spPr bwMode="auto">
          <a:xfrm>
            <a:off x="5943600" y="14478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>
              <a:latin typeface="Arial" pitchFamily="34" charset="0"/>
            </a:endParaRPr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4343400" y="1219200"/>
            <a:ext cx="121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5dm hay </a:t>
            </a:r>
          </a:p>
          <a:p>
            <a:pPr eaLnBrk="1" hangingPunct="1"/>
            <a:endParaRPr lang="en-US">
              <a:latin typeface="Arial" pitchFamily="34" charset="0"/>
            </a:endParaRPr>
          </a:p>
        </p:txBody>
      </p:sp>
      <p:sp>
        <p:nvSpPr>
          <p:cNvPr id="21550" name="Text Box 46"/>
          <p:cNvSpPr txBox="1">
            <a:spLocks noChangeArrowheads="1"/>
          </p:cNvSpPr>
          <p:nvPr/>
        </p:nvSpPr>
        <p:spPr bwMode="auto">
          <a:xfrm>
            <a:off x="5334000" y="1066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5</a:t>
            </a:r>
          </a:p>
        </p:txBody>
      </p:sp>
      <p:sp>
        <p:nvSpPr>
          <p:cNvPr id="21551" name="Line 47"/>
          <p:cNvSpPr>
            <a:spLocks noChangeShapeType="1"/>
          </p:cNvSpPr>
          <p:nvPr/>
        </p:nvSpPr>
        <p:spPr bwMode="auto">
          <a:xfrm>
            <a:off x="5334000" y="144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5257800" y="1524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10</a:t>
            </a:r>
          </a:p>
        </p:txBody>
      </p:sp>
      <p:sp>
        <p:nvSpPr>
          <p:cNvPr id="21556" name="AutoShape 52"/>
          <p:cNvSpPr>
            <a:spLocks noChangeArrowheads="1"/>
          </p:cNvSpPr>
          <p:nvPr/>
        </p:nvSpPr>
        <p:spPr bwMode="auto">
          <a:xfrm>
            <a:off x="152400" y="4419600"/>
            <a:ext cx="3048000" cy="1295400"/>
          </a:xfrm>
          <a:prstGeom prst="rightArrow">
            <a:avLst>
              <a:gd name="adj1" fmla="val 50000"/>
              <a:gd name="adj2" fmla="val 588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Th</a:t>
            </a:r>
            <a:r>
              <a:rPr lang="vi-VN" sz="2400">
                <a:solidFill>
                  <a:srgbClr val="FFFF00"/>
                </a:solidFill>
                <a:latin typeface="Arial" pitchFamily="34" charset="0"/>
              </a:rPr>
              <a:t>ảo</a:t>
            </a:r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 lu</a:t>
            </a:r>
            <a:r>
              <a:rPr lang="vi-VN" sz="2400">
                <a:solidFill>
                  <a:srgbClr val="FFFF00"/>
                </a:solidFill>
                <a:latin typeface="Arial" pitchFamily="34" charset="0"/>
              </a:rPr>
              <a:t>ận</a:t>
            </a:r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 nh</a:t>
            </a:r>
            <a:r>
              <a:rPr lang="vi-VN" sz="2400">
                <a:solidFill>
                  <a:srgbClr val="FFFF00"/>
                </a:solidFill>
                <a:latin typeface="Arial" pitchFamily="34" charset="0"/>
              </a:rPr>
              <a:t>óm</a:t>
            </a:r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vi-VN" sz="2400">
                <a:solidFill>
                  <a:srgbClr val="FFFF00"/>
                </a:solidFill>
                <a:latin typeface="Arial" pitchFamily="34" charset="0"/>
              </a:rPr>
              <a:t>đô</a:t>
            </a:r>
            <a:r>
              <a:rPr lang="en-US" sz="2400">
                <a:solidFill>
                  <a:srgbClr val="FFFF00"/>
                </a:solidFill>
                <a:latin typeface="Arial" pitchFamily="34" charset="0"/>
              </a:rPr>
              <a:t>i</a:t>
            </a:r>
            <a:endParaRPr lang="vi-VN" sz="240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21557" name="Text Box 53"/>
          <p:cNvSpPr txBox="1">
            <a:spLocks noChangeArrowheads="1"/>
          </p:cNvSpPr>
          <p:nvPr/>
        </p:nvSpPr>
        <p:spPr bwMode="auto">
          <a:xfrm>
            <a:off x="5715000" y="1219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m</a:t>
            </a:r>
          </a:p>
        </p:txBody>
      </p:sp>
      <p:sp>
        <p:nvSpPr>
          <p:cNvPr id="21559" name="Text Box 55"/>
          <p:cNvSpPr txBox="1">
            <a:spLocks noChangeArrowheads="1"/>
          </p:cNvSpPr>
          <p:nvPr/>
        </p:nvSpPr>
        <p:spPr bwMode="auto">
          <a:xfrm>
            <a:off x="6096000" y="1219200"/>
            <a:ext cx="2476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c</a:t>
            </a:r>
            <a:r>
              <a:rPr lang="vi-VN">
                <a:latin typeface="Arial" pitchFamily="34" charset="0"/>
              </a:rPr>
              <a:t>òn</a:t>
            </a:r>
            <a:r>
              <a:rPr lang="en-US">
                <a:latin typeface="Arial" pitchFamily="34" charset="0"/>
              </a:rPr>
              <a:t> </a:t>
            </a:r>
            <a:r>
              <a:rPr lang="vi-VN">
                <a:latin typeface="Arial" pitchFamily="34" charset="0"/>
              </a:rPr>
              <a:t>được</a:t>
            </a:r>
            <a:r>
              <a:rPr lang="en-US">
                <a:latin typeface="Arial" pitchFamily="34" charset="0"/>
              </a:rPr>
              <a:t> vi</a:t>
            </a:r>
            <a:r>
              <a:rPr lang="vi-VN">
                <a:latin typeface="Arial" pitchFamily="34" charset="0"/>
              </a:rPr>
              <a:t>ết</a:t>
            </a:r>
            <a:r>
              <a:rPr lang="en-US">
                <a:latin typeface="Arial" pitchFamily="34" charset="0"/>
              </a:rPr>
              <a:t> l</a:t>
            </a:r>
            <a:r>
              <a:rPr lang="vi-VN">
                <a:latin typeface="Arial" pitchFamily="34" charset="0"/>
              </a:rPr>
              <a:t>à</a:t>
            </a:r>
            <a:r>
              <a:rPr lang="en-US">
                <a:latin typeface="Arial" pitchFamily="34" charset="0"/>
              </a:rPr>
              <a:t> 0,5 m</a:t>
            </a:r>
            <a:endParaRPr lang="vi-VN">
              <a:latin typeface="Arial" pitchFamily="34" charset="0"/>
            </a:endParaRPr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4343400" y="2209800"/>
            <a:ext cx="1235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7cm hay </a:t>
            </a:r>
            <a:endParaRPr lang="vi-VN">
              <a:latin typeface="Arial" pitchFamily="34" charset="0"/>
            </a:endParaRPr>
          </a:p>
        </p:txBody>
      </p:sp>
      <p:sp>
        <p:nvSpPr>
          <p:cNvPr id="21575" name="Text Box 71"/>
          <p:cNvSpPr txBox="1">
            <a:spLocks noChangeArrowheads="1"/>
          </p:cNvSpPr>
          <p:nvPr/>
        </p:nvSpPr>
        <p:spPr bwMode="auto">
          <a:xfrm>
            <a:off x="5410200" y="19812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7</a:t>
            </a:r>
            <a:endParaRPr lang="vi-VN">
              <a:latin typeface="Arial" pitchFamily="34" charset="0"/>
            </a:endParaRPr>
          </a:p>
        </p:txBody>
      </p:sp>
      <p:sp>
        <p:nvSpPr>
          <p:cNvPr id="21576" name="Line 72"/>
          <p:cNvSpPr>
            <a:spLocks noChangeShapeType="1"/>
          </p:cNvSpPr>
          <p:nvPr/>
        </p:nvSpPr>
        <p:spPr bwMode="auto">
          <a:xfrm>
            <a:off x="5334000" y="2362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77" name="Text Box 73"/>
          <p:cNvSpPr txBox="1">
            <a:spLocks noChangeArrowheads="1"/>
          </p:cNvSpPr>
          <p:nvPr/>
        </p:nvSpPr>
        <p:spPr bwMode="auto">
          <a:xfrm>
            <a:off x="5257800" y="2438400"/>
            <a:ext cx="569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100</a:t>
            </a:r>
            <a:endParaRPr lang="vi-VN">
              <a:latin typeface="Arial" pitchFamily="34" charset="0"/>
            </a:endParaRPr>
          </a:p>
        </p:txBody>
      </p:sp>
      <p:sp>
        <p:nvSpPr>
          <p:cNvPr id="21578" name="Text Box 74"/>
          <p:cNvSpPr txBox="1">
            <a:spLocks noChangeArrowheads="1"/>
          </p:cNvSpPr>
          <p:nvPr/>
        </p:nvSpPr>
        <p:spPr bwMode="auto">
          <a:xfrm>
            <a:off x="5791200" y="2209800"/>
            <a:ext cx="376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m</a:t>
            </a:r>
            <a:endParaRPr lang="vi-VN">
              <a:latin typeface="Arial" pitchFamily="34" charset="0"/>
            </a:endParaRPr>
          </a:p>
        </p:txBody>
      </p:sp>
      <p:sp>
        <p:nvSpPr>
          <p:cNvPr id="21579" name="Text Box 75"/>
          <p:cNvSpPr txBox="1">
            <a:spLocks noChangeArrowheads="1"/>
          </p:cNvSpPr>
          <p:nvPr/>
        </p:nvSpPr>
        <p:spPr bwMode="auto">
          <a:xfrm>
            <a:off x="6172200" y="2209800"/>
            <a:ext cx="2530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c</a:t>
            </a:r>
            <a:r>
              <a:rPr lang="vi-VN">
                <a:latin typeface="Arial" pitchFamily="34" charset="0"/>
              </a:rPr>
              <a:t>òn</a:t>
            </a:r>
            <a:r>
              <a:rPr lang="en-US">
                <a:latin typeface="Arial" pitchFamily="34" charset="0"/>
              </a:rPr>
              <a:t> </a:t>
            </a:r>
            <a:r>
              <a:rPr lang="vi-VN">
                <a:latin typeface="Arial" pitchFamily="34" charset="0"/>
              </a:rPr>
              <a:t>được</a:t>
            </a:r>
            <a:r>
              <a:rPr lang="en-US">
                <a:latin typeface="Arial" pitchFamily="34" charset="0"/>
              </a:rPr>
              <a:t> vi</a:t>
            </a:r>
            <a:r>
              <a:rPr lang="vi-VN">
                <a:latin typeface="Arial" pitchFamily="34" charset="0"/>
              </a:rPr>
              <a:t>ết</a:t>
            </a:r>
            <a:r>
              <a:rPr lang="en-US">
                <a:latin typeface="Arial" pitchFamily="34" charset="0"/>
              </a:rPr>
              <a:t> l</a:t>
            </a:r>
            <a:r>
              <a:rPr lang="vi-VN">
                <a:latin typeface="Arial" pitchFamily="34" charset="0"/>
              </a:rPr>
              <a:t>à</a:t>
            </a:r>
            <a:r>
              <a:rPr lang="en-US">
                <a:latin typeface="Arial" pitchFamily="34" charset="0"/>
              </a:rPr>
              <a:t> 0,07m</a:t>
            </a:r>
            <a:endParaRPr lang="vi-VN">
              <a:latin typeface="Arial" pitchFamily="34" charset="0"/>
            </a:endParaRPr>
          </a:p>
        </p:txBody>
      </p:sp>
      <p:sp>
        <p:nvSpPr>
          <p:cNvPr id="21580" name="Text Box 76"/>
          <p:cNvSpPr txBox="1">
            <a:spLocks noChangeArrowheads="1"/>
          </p:cNvSpPr>
          <p:nvPr/>
        </p:nvSpPr>
        <p:spPr bwMode="auto">
          <a:xfrm>
            <a:off x="4343400" y="3200400"/>
            <a:ext cx="1127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9mm hay</a:t>
            </a:r>
            <a:endParaRPr lang="vi-VN">
              <a:latin typeface="Arial" pitchFamily="34" charset="0"/>
            </a:endParaRPr>
          </a:p>
        </p:txBody>
      </p:sp>
      <p:sp>
        <p:nvSpPr>
          <p:cNvPr id="21581" name="Text Box 77"/>
          <p:cNvSpPr txBox="1">
            <a:spLocks noChangeArrowheads="1"/>
          </p:cNvSpPr>
          <p:nvPr/>
        </p:nvSpPr>
        <p:spPr bwMode="auto">
          <a:xfrm>
            <a:off x="5486400" y="29718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9</a:t>
            </a:r>
            <a:endParaRPr lang="vi-VN">
              <a:latin typeface="Arial" pitchFamily="34" charset="0"/>
            </a:endParaRPr>
          </a:p>
        </p:txBody>
      </p:sp>
      <p:sp>
        <p:nvSpPr>
          <p:cNvPr id="21582" name="Line 78"/>
          <p:cNvSpPr>
            <a:spLocks noChangeShapeType="1"/>
          </p:cNvSpPr>
          <p:nvPr/>
        </p:nvSpPr>
        <p:spPr bwMode="auto">
          <a:xfrm>
            <a:off x="5410200" y="3352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83" name="Text Box 79"/>
          <p:cNvSpPr txBox="1">
            <a:spLocks noChangeArrowheads="1"/>
          </p:cNvSpPr>
          <p:nvPr/>
        </p:nvSpPr>
        <p:spPr bwMode="auto">
          <a:xfrm>
            <a:off x="5334000" y="3429000"/>
            <a:ext cx="696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1000</a:t>
            </a:r>
            <a:endParaRPr lang="vi-VN">
              <a:latin typeface="Arial" pitchFamily="34" charset="0"/>
            </a:endParaRPr>
          </a:p>
        </p:txBody>
      </p:sp>
      <p:sp>
        <p:nvSpPr>
          <p:cNvPr id="21584" name="Text Box 80"/>
          <p:cNvSpPr txBox="1">
            <a:spLocks noChangeArrowheads="1"/>
          </p:cNvSpPr>
          <p:nvPr/>
        </p:nvSpPr>
        <p:spPr bwMode="auto">
          <a:xfrm>
            <a:off x="6003925" y="3155950"/>
            <a:ext cx="447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m </a:t>
            </a:r>
            <a:endParaRPr lang="vi-VN">
              <a:latin typeface="Arial" pitchFamily="34" charset="0"/>
            </a:endParaRPr>
          </a:p>
        </p:txBody>
      </p:sp>
      <p:sp>
        <p:nvSpPr>
          <p:cNvPr id="21585" name="Text Box 81"/>
          <p:cNvSpPr txBox="1">
            <a:spLocks noChangeArrowheads="1"/>
          </p:cNvSpPr>
          <p:nvPr/>
        </p:nvSpPr>
        <p:spPr bwMode="auto">
          <a:xfrm>
            <a:off x="6308725" y="3157538"/>
            <a:ext cx="2727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c</a:t>
            </a:r>
            <a:r>
              <a:rPr lang="vi-VN">
                <a:latin typeface="Arial" pitchFamily="34" charset="0"/>
              </a:rPr>
              <a:t>òn</a:t>
            </a:r>
            <a:r>
              <a:rPr lang="en-US">
                <a:latin typeface="Arial" pitchFamily="34" charset="0"/>
              </a:rPr>
              <a:t> </a:t>
            </a:r>
            <a:r>
              <a:rPr lang="vi-VN">
                <a:latin typeface="Arial" pitchFamily="34" charset="0"/>
              </a:rPr>
              <a:t>được</a:t>
            </a:r>
            <a:r>
              <a:rPr lang="en-US">
                <a:latin typeface="Arial" pitchFamily="34" charset="0"/>
              </a:rPr>
              <a:t> vi</a:t>
            </a:r>
            <a:r>
              <a:rPr lang="vi-VN">
                <a:latin typeface="Arial" pitchFamily="34" charset="0"/>
              </a:rPr>
              <a:t>ết</a:t>
            </a:r>
            <a:r>
              <a:rPr lang="en-US">
                <a:latin typeface="Arial" pitchFamily="34" charset="0"/>
              </a:rPr>
              <a:t> l</a:t>
            </a:r>
            <a:r>
              <a:rPr lang="vi-VN">
                <a:latin typeface="Arial" pitchFamily="34" charset="0"/>
              </a:rPr>
              <a:t>à</a:t>
            </a:r>
            <a:r>
              <a:rPr lang="en-US">
                <a:latin typeface="Arial" pitchFamily="34" charset="0"/>
              </a:rPr>
              <a:t> 0.009 m</a:t>
            </a:r>
            <a:endParaRPr lang="vi-VN">
              <a:latin typeface="Arial" pitchFamily="34" charset="0"/>
            </a:endParaRPr>
          </a:p>
        </p:txBody>
      </p:sp>
      <p:sp>
        <p:nvSpPr>
          <p:cNvPr id="21586" name="AutoShape 82"/>
          <p:cNvSpPr>
            <a:spLocks noChangeArrowheads="1"/>
          </p:cNvSpPr>
          <p:nvPr/>
        </p:nvSpPr>
        <p:spPr bwMode="auto">
          <a:xfrm>
            <a:off x="3352800" y="4419600"/>
            <a:ext cx="5562600" cy="1676400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Vi</a:t>
            </a:r>
            <a:r>
              <a:rPr lang="vi-VN" sz="2800">
                <a:solidFill>
                  <a:srgbClr val="FF0000"/>
                </a:solidFill>
                <a:latin typeface="Arial" pitchFamily="34" charset="0"/>
              </a:rPr>
              <a:t>ết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 c</a:t>
            </a:r>
            <a:r>
              <a:rPr lang="vi-VN" sz="2800">
                <a:solidFill>
                  <a:srgbClr val="FF0000"/>
                </a:solidFill>
                <a:latin typeface="Arial" pitchFamily="34" charset="0"/>
              </a:rPr>
              <a:t>ác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 s</a:t>
            </a:r>
            <a:r>
              <a:rPr lang="vi-VN" sz="2800">
                <a:solidFill>
                  <a:srgbClr val="FF0000"/>
                </a:solidFill>
                <a:latin typeface="Arial" pitchFamily="34" charset="0"/>
              </a:rPr>
              <a:t>ố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vi-VN" sz="2800">
                <a:solidFill>
                  <a:srgbClr val="FF0000"/>
                </a:solidFill>
                <a:latin typeface="Arial" pitchFamily="34" charset="0"/>
              </a:rPr>
              <a:t>đ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o tr</a:t>
            </a:r>
            <a:r>
              <a:rPr lang="vi-VN" sz="2800">
                <a:solidFill>
                  <a:srgbClr val="FF0000"/>
                </a:solidFill>
                <a:latin typeface="Arial" pitchFamily="34" charset="0"/>
              </a:rPr>
              <a:t>ê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n ra </a:t>
            </a:r>
            <a:r>
              <a:rPr lang="vi-VN" sz="2800">
                <a:solidFill>
                  <a:srgbClr val="FF0000"/>
                </a:solidFill>
                <a:latin typeface="Arial" pitchFamily="34" charset="0"/>
              </a:rPr>
              <a:t>đơ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n v</a:t>
            </a:r>
            <a:r>
              <a:rPr lang="vi-VN" sz="2800">
                <a:solidFill>
                  <a:srgbClr val="FF0000"/>
                </a:solidFill>
                <a:latin typeface="Arial" pitchFamily="34" charset="0"/>
              </a:rPr>
              <a:t>ị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 m</a:t>
            </a:r>
            <a:r>
              <a:rPr lang="vi-VN" sz="2800">
                <a:solidFill>
                  <a:srgbClr val="FF0000"/>
                </a:solidFill>
                <a:latin typeface="Arial" pitchFamily="34" charset="0"/>
              </a:rPr>
              <a:t>ét</a:t>
            </a:r>
          </a:p>
        </p:txBody>
      </p:sp>
      <p:sp>
        <p:nvSpPr>
          <p:cNvPr id="21588" name="Text Box 84"/>
          <p:cNvSpPr txBox="1">
            <a:spLocks noChangeArrowheads="1"/>
          </p:cNvSpPr>
          <p:nvPr/>
        </p:nvSpPr>
        <p:spPr bwMode="auto">
          <a:xfrm>
            <a:off x="6096000" y="1219200"/>
            <a:ext cx="2476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c</a:t>
            </a:r>
            <a:r>
              <a:rPr lang="vi-VN">
                <a:latin typeface="Arial" pitchFamily="34" charset="0"/>
              </a:rPr>
              <a:t>òn</a:t>
            </a:r>
            <a:r>
              <a:rPr lang="en-US">
                <a:latin typeface="Arial" pitchFamily="34" charset="0"/>
              </a:rPr>
              <a:t> </a:t>
            </a:r>
            <a:r>
              <a:rPr lang="vi-VN">
                <a:latin typeface="Arial" pitchFamily="34" charset="0"/>
              </a:rPr>
              <a:t>được</a:t>
            </a:r>
            <a:r>
              <a:rPr lang="en-US">
                <a:latin typeface="Arial" pitchFamily="34" charset="0"/>
              </a:rPr>
              <a:t> vi</a:t>
            </a:r>
            <a:r>
              <a:rPr lang="vi-VN">
                <a:latin typeface="Arial" pitchFamily="34" charset="0"/>
              </a:rPr>
              <a:t>ết</a:t>
            </a:r>
            <a:r>
              <a:rPr lang="en-US">
                <a:latin typeface="Arial" pitchFamily="34" charset="0"/>
              </a:rPr>
              <a:t> l</a:t>
            </a:r>
            <a:r>
              <a:rPr lang="vi-VN">
                <a:latin typeface="Arial" pitchFamily="34" charset="0"/>
              </a:rPr>
              <a:t>à</a:t>
            </a:r>
            <a:r>
              <a:rPr lang="en-US">
                <a:latin typeface="Arial" pitchFamily="34" charset="0"/>
              </a:rPr>
              <a:t> 0,5 m</a:t>
            </a:r>
            <a:endParaRPr lang="vi-VN">
              <a:latin typeface="Arial" pitchFamily="34" charset="0"/>
            </a:endParaRPr>
          </a:p>
        </p:txBody>
      </p:sp>
      <p:sp>
        <p:nvSpPr>
          <p:cNvPr id="21590" name="Text Box 86"/>
          <p:cNvSpPr txBox="1">
            <a:spLocks noChangeArrowheads="1"/>
          </p:cNvSpPr>
          <p:nvPr/>
        </p:nvSpPr>
        <p:spPr bwMode="auto">
          <a:xfrm>
            <a:off x="0" y="50292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C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ác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ph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â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 s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ố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ập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ph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â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</a:t>
            </a:r>
            <a:endParaRPr lang="vi-VN" sz="24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21592" name="Text Box 88"/>
          <p:cNvSpPr txBox="1">
            <a:spLocks noChangeArrowheads="1"/>
          </p:cNvSpPr>
          <p:nvPr/>
        </p:nvSpPr>
        <p:spPr bwMode="auto">
          <a:xfrm>
            <a:off x="3505200" y="49530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5</a:t>
            </a:r>
            <a:endParaRPr lang="vi-VN">
              <a:latin typeface="Arial" pitchFamily="34" charset="0"/>
            </a:endParaRPr>
          </a:p>
        </p:txBody>
      </p:sp>
      <p:sp>
        <p:nvSpPr>
          <p:cNvPr id="21593" name="Line 89"/>
          <p:cNvSpPr>
            <a:spLocks noChangeShapeType="1"/>
          </p:cNvSpPr>
          <p:nvPr/>
        </p:nvSpPr>
        <p:spPr bwMode="auto">
          <a:xfrm>
            <a:off x="3581400" y="5334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94" name="Text Box 90"/>
          <p:cNvSpPr txBox="1">
            <a:spLocks noChangeArrowheads="1"/>
          </p:cNvSpPr>
          <p:nvPr/>
        </p:nvSpPr>
        <p:spPr bwMode="auto">
          <a:xfrm>
            <a:off x="3429000" y="54102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10</a:t>
            </a:r>
            <a:endParaRPr lang="vi-VN">
              <a:latin typeface="Arial" pitchFamily="34" charset="0"/>
            </a:endParaRPr>
          </a:p>
        </p:txBody>
      </p:sp>
      <p:sp>
        <p:nvSpPr>
          <p:cNvPr id="21595" name="Text Box 91"/>
          <p:cNvSpPr txBox="1">
            <a:spLocks noChangeArrowheads="1"/>
          </p:cNvSpPr>
          <p:nvPr/>
        </p:nvSpPr>
        <p:spPr bwMode="auto">
          <a:xfrm>
            <a:off x="4114800" y="49530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7</a:t>
            </a:r>
            <a:endParaRPr lang="vi-VN">
              <a:latin typeface="Arial" pitchFamily="34" charset="0"/>
            </a:endParaRPr>
          </a:p>
        </p:txBody>
      </p:sp>
      <p:sp>
        <p:nvSpPr>
          <p:cNvPr id="21596" name="Line 92"/>
          <p:cNvSpPr>
            <a:spLocks noChangeShapeType="1"/>
          </p:cNvSpPr>
          <p:nvPr/>
        </p:nvSpPr>
        <p:spPr bwMode="auto">
          <a:xfrm>
            <a:off x="4114800" y="5334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97" name="Text Box 93"/>
          <p:cNvSpPr txBox="1">
            <a:spLocks noChangeArrowheads="1"/>
          </p:cNvSpPr>
          <p:nvPr/>
        </p:nvSpPr>
        <p:spPr bwMode="auto">
          <a:xfrm>
            <a:off x="3962400" y="5410200"/>
            <a:ext cx="569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100</a:t>
            </a:r>
            <a:endParaRPr lang="vi-VN">
              <a:latin typeface="Arial" pitchFamily="34" charset="0"/>
            </a:endParaRPr>
          </a:p>
        </p:txBody>
      </p:sp>
      <p:sp>
        <p:nvSpPr>
          <p:cNvPr id="21598" name="Text Box 94"/>
          <p:cNvSpPr txBox="1">
            <a:spLocks noChangeArrowheads="1"/>
          </p:cNvSpPr>
          <p:nvPr/>
        </p:nvSpPr>
        <p:spPr bwMode="auto">
          <a:xfrm>
            <a:off x="4648200" y="49530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9</a:t>
            </a:r>
            <a:endParaRPr lang="vi-VN">
              <a:latin typeface="Arial" pitchFamily="34" charset="0"/>
            </a:endParaRPr>
          </a:p>
        </p:txBody>
      </p:sp>
      <p:sp>
        <p:nvSpPr>
          <p:cNvPr id="21600" name="Line 96"/>
          <p:cNvSpPr>
            <a:spLocks noChangeShapeType="1"/>
          </p:cNvSpPr>
          <p:nvPr/>
        </p:nvSpPr>
        <p:spPr bwMode="auto">
          <a:xfrm>
            <a:off x="4572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601" name="Text Box 97"/>
          <p:cNvSpPr txBox="1">
            <a:spLocks noChangeArrowheads="1"/>
          </p:cNvSpPr>
          <p:nvPr/>
        </p:nvSpPr>
        <p:spPr bwMode="auto">
          <a:xfrm>
            <a:off x="4495800" y="5410200"/>
            <a:ext cx="696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1000</a:t>
            </a:r>
            <a:endParaRPr lang="vi-VN">
              <a:latin typeface="Arial" pitchFamily="34" charset="0"/>
            </a:endParaRPr>
          </a:p>
        </p:txBody>
      </p:sp>
      <p:sp>
        <p:nvSpPr>
          <p:cNvPr id="21604" name="Text Box 100"/>
          <p:cNvSpPr txBox="1">
            <a:spLocks noChangeArrowheads="1"/>
          </p:cNvSpPr>
          <p:nvPr/>
        </p:nvSpPr>
        <p:spPr bwMode="auto">
          <a:xfrm>
            <a:off x="5105400" y="5029200"/>
            <a:ext cx="3351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được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vi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ết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ành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c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ác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s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ố</a:t>
            </a:r>
            <a:r>
              <a:rPr lang="en-US">
                <a:latin typeface="Arial" pitchFamily="34" charset="0"/>
              </a:rPr>
              <a:t> </a:t>
            </a:r>
            <a:endParaRPr lang="vi-VN">
              <a:latin typeface="Arial" pitchFamily="34" charset="0"/>
            </a:endParaRPr>
          </a:p>
        </p:txBody>
      </p:sp>
      <p:sp>
        <p:nvSpPr>
          <p:cNvPr id="21605" name="Text Box 101"/>
          <p:cNvSpPr txBox="1">
            <a:spLocks noChangeArrowheads="1"/>
          </p:cNvSpPr>
          <p:nvPr/>
        </p:nvSpPr>
        <p:spPr bwMode="auto">
          <a:xfrm>
            <a:off x="8320088" y="5029200"/>
            <a:ext cx="8715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ào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?</a:t>
            </a:r>
            <a:endParaRPr lang="vi-VN" sz="24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21607" name="Text Box 103"/>
          <p:cNvSpPr txBox="1">
            <a:spLocks noChangeArrowheads="1"/>
          </p:cNvSpPr>
          <p:nvPr/>
        </p:nvSpPr>
        <p:spPr bwMode="auto">
          <a:xfrm>
            <a:off x="6096000" y="5715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latin typeface="Arial" pitchFamily="34" charset="0"/>
              </a:rPr>
              <a:t>0,5; 0,07; 0,009</a:t>
            </a:r>
            <a:endParaRPr lang="vi-VN" sz="2400" b="1">
              <a:latin typeface="Arial" pitchFamily="34" charset="0"/>
            </a:endParaRPr>
          </a:p>
        </p:txBody>
      </p:sp>
      <p:sp>
        <p:nvSpPr>
          <p:cNvPr id="21608" name="Text Box 104"/>
          <p:cNvSpPr txBox="1">
            <a:spLocks noChangeArrowheads="1"/>
          </p:cNvSpPr>
          <p:nvPr/>
        </p:nvSpPr>
        <p:spPr bwMode="auto">
          <a:xfrm>
            <a:off x="3733800" y="5029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,</a:t>
            </a:r>
          </a:p>
        </p:txBody>
      </p:sp>
      <p:sp>
        <p:nvSpPr>
          <p:cNvPr id="21610" name="Text Box 106"/>
          <p:cNvSpPr txBox="1">
            <a:spLocks noChangeArrowheads="1"/>
          </p:cNvSpPr>
          <p:nvPr/>
        </p:nvSpPr>
        <p:spPr bwMode="auto">
          <a:xfrm>
            <a:off x="4419600" y="5029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1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1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1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1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1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1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1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1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1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1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1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1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1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1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1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1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1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21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21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21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21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3" grpId="0"/>
      <p:bldP spid="21550" grpId="0"/>
      <p:bldP spid="21551" grpId="0" animBg="1"/>
      <p:bldP spid="21555" grpId="0"/>
      <p:bldP spid="21556" grpId="0" animBg="1"/>
      <p:bldP spid="21556" grpId="1" animBg="1"/>
      <p:bldP spid="21557" grpId="0"/>
      <p:bldP spid="21559" grpId="0"/>
      <p:bldP spid="21574" grpId="0"/>
      <p:bldP spid="21575" grpId="0"/>
      <p:bldP spid="21576" grpId="0" animBg="1"/>
      <p:bldP spid="21577" grpId="0"/>
      <p:bldP spid="21578" grpId="0"/>
      <p:bldP spid="21579" grpId="0"/>
      <p:bldP spid="21580" grpId="0"/>
      <p:bldP spid="21581" grpId="0"/>
      <p:bldP spid="21582" grpId="0" animBg="1"/>
      <p:bldP spid="21583" grpId="0"/>
      <p:bldP spid="21584" grpId="0"/>
      <p:bldP spid="21585" grpId="0"/>
      <p:bldP spid="21586" grpId="0" animBg="1"/>
      <p:bldP spid="21586" grpId="1" animBg="1"/>
      <p:bldP spid="21588" grpId="0"/>
      <p:bldP spid="21590" grpId="0"/>
      <p:bldP spid="21592" grpId="0"/>
      <p:bldP spid="21593" grpId="0" animBg="1"/>
      <p:bldP spid="21594" grpId="0"/>
      <p:bldP spid="21595" grpId="0"/>
      <p:bldP spid="21596" grpId="0" animBg="1"/>
      <p:bldP spid="21597" grpId="0"/>
      <p:bldP spid="21598" grpId="0"/>
      <p:bldP spid="21600" grpId="0" animBg="1"/>
      <p:bldP spid="21601" grpId="0"/>
      <p:bldP spid="21604" grpId="0"/>
      <p:bldP spid="21605" grpId="0"/>
      <p:bldP spid="21605" grpId="1"/>
      <p:bldP spid="21607" grpId="0"/>
      <p:bldP spid="21608" grpId="0"/>
      <p:bldP spid="216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Arial"/>
              </a:rPr>
              <a:t> 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971800" y="3276600"/>
            <a:ext cx="255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 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3794125" y="46799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vi-VN">
              <a:latin typeface="Arial" pitchFamily="34" charset="0"/>
            </a:endParaRPr>
          </a:p>
        </p:txBody>
      </p:sp>
      <p:sp>
        <p:nvSpPr>
          <p:cNvPr id="22565" name="Text Box 37"/>
          <p:cNvSpPr txBox="1">
            <a:spLocks noChangeArrowheads="1"/>
          </p:cNvSpPr>
          <p:nvPr/>
        </p:nvSpPr>
        <p:spPr bwMode="auto">
          <a:xfrm>
            <a:off x="1066800" y="1676400"/>
            <a:ext cx="2819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0,5</a:t>
            </a:r>
            <a:r>
              <a:rPr lang="en-US" sz="2400">
                <a:latin typeface="Arial" pitchFamily="34" charset="0"/>
              </a:rPr>
              <a:t> đọc là: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0,07</a:t>
            </a:r>
            <a:r>
              <a:rPr lang="en-US" sz="2400">
                <a:latin typeface="Arial" pitchFamily="34" charset="0"/>
              </a:rPr>
              <a:t> đọc là: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0,009</a:t>
            </a:r>
            <a:r>
              <a:rPr lang="en-US" sz="2400">
                <a:latin typeface="Arial" pitchFamily="34" charset="0"/>
              </a:rPr>
              <a:t> đọc là:</a:t>
            </a:r>
          </a:p>
        </p:txBody>
      </p:sp>
      <p:sp>
        <p:nvSpPr>
          <p:cNvPr id="22570" name="Text Box 42"/>
          <p:cNvSpPr txBox="1">
            <a:spLocks noChangeArrowheads="1"/>
          </p:cNvSpPr>
          <p:nvPr/>
        </p:nvSpPr>
        <p:spPr bwMode="auto">
          <a:xfrm>
            <a:off x="3276600" y="16764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latin typeface="Arial" pitchFamily="34" charset="0"/>
              </a:rPr>
              <a:t>Không phẩy năm</a:t>
            </a:r>
          </a:p>
        </p:txBody>
      </p:sp>
      <p:sp>
        <p:nvSpPr>
          <p:cNvPr id="22571" name="Text Box 43"/>
          <p:cNvSpPr txBox="1">
            <a:spLocks noChangeArrowheads="1"/>
          </p:cNvSpPr>
          <p:nvPr/>
        </p:nvSpPr>
        <p:spPr bwMode="auto">
          <a:xfrm>
            <a:off x="3276600" y="2057400"/>
            <a:ext cx="33369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Arial" pitchFamily="34" charset="0"/>
              </a:rPr>
              <a:t>Không phẩy không bẩy</a:t>
            </a:r>
          </a:p>
          <a:p>
            <a:pPr eaLnBrk="1" hangingPunct="1"/>
            <a:endParaRPr lang="en-US" sz="2400">
              <a:latin typeface="Arial" pitchFamily="34" charset="0"/>
            </a:endParaRPr>
          </a:p>
        </p:txBody>
      </p:sp>
      <p:sp>
        <p:nvSpPr>
          <p:cNvPr id="22572" name="Text Box 44"/>
          <p:cNvSpPr txBox="1">
            <a:spLocks noChangeArrowheads="1"/>
          </p:cNvSpPr>
          <p:nvPr/>
        </p:nvSpPr>
        <p:spPr bwMode="auto">
          <a:xfrm>
            <a:off x="3276600" y="2438400"/>
            <a:ext cx="4346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Arial" pitchFamily="34" charset="0"/>
              </a:rPr>
              <a:t>Không phẩy không không chín</a:t>
            </a:r>
          </a:p>
        </p:txBody>
      </p:sp>
      <p:sp>
        <p:nvSpPr>
          <p:cNvPr id="22579" name="Text Box 51"/>
          <p:cNvSpPr txBox="1">
            <a:spLocks noChangeArrowheads="1"/>
          </p:cNvSpPr>
          <p:nvPr/>
        </p:nvSpPr>
        <p:spPr bwMode="auto">
          <a:xfrm>
            <a:off x="1219200" y="3200400"/>
            <a:ext cx="1371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latin typeface="Arial" pitchFamily="34" charset="0"/>
              </a:rPr>
              <a:t>0,5 =</a:t>
            </a:r>
          </a:p>
          <a:p>
            <a:pPr eaLnBrk="1" hangingPunct="1"/>
            <a:endParaRPr lang="en-US" sz="2400">
              <a:latin typeface="Arial" pitchFamily="34" charset="0"/>
            </a:endParaRPr>
          </a:p>
          <a:p>
            <a:pPr eaLnBrk="1" hangingPunct="1"/>
            <a:r>
              <a:rPr lang="en-US" sz="2400">
                <a:latin typeface="Arial" pitchFamily="34" charset="0"/>
              </a:rPr>
              <a:t>0,07 =</a:t>
            </a:r>
          </a:p>
          <a:p>
            <a:pPr eaLnBrk="1" hangingPunct="1"/>
            <a:endParaRPr lang="en-US" sz="2400">
              <a:latin typeface="Arial" pitchFamily="34" charset="0"/>
            </a:endParaRPr>
          </a:p>
          <a:p>
            <a:pPr eaLnBrk="1" hangingPunct="1"/>
            <a:r>
              <a:rPr lang="en-US" sz="2400">
                <a:latin typeface="Arial" pitchFamily="34" charset="0"/>
              </a:rPr>
              <a:t>0,009 =</a:t>
            </a:r>
          </a:p>
        </p:txBody>
      </p:sp>
      <p:sp>
        <p:nvSpPr>
          <p:cNvPr id="22586" name="Text Box 58"/>
          <p:cNvSpPr txBox="1">
            <a:spLocks noChangeArrowheads="1"/>
          </p:cNvSpPr>
          <p:nvPr/>
        </p:nvSpPr>
        <p:spPr bwMode="auto">
          <a:xfrm>
            <a:off x="609600" y="54864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Các số 0,5; 0,07; 0,009 được gọi là  </a:t>
            </a:r>
          </a:p>
        </p:txBody>
      </p:sp>
      <p:sp>
        <p:nvSpPr>
          <p:cNvPr id="8203" name="Text Box 65"/>
          <p:cNvSpPr txBox="1">
            <a:spLocks noChangeArrowheads="1"/>
          </p:cNvSpPr>
          <p:nvPr/>
        </p:nvSpPr>
        <p:spPr bwMode="auto">
          <a:xfrm>
            <a:off x="2819400" y="0"/>
            <a:ext cx="47244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b="1" u="sng">
                <a:latin typeface="Arial" pitchFamily="34" charset="0"/>
              </a:rPr>
              <a:t>To</a:t>
            </a:r>
            <a:r>
              <a:rPr lang="vi-VN" b="1" u="sng">
                <a:latin typeface="Arial" pitchFamily="34" charset="0"/>
              </a:rPr>
              <a:t>án</a:t>
            </a:r>
            <a:endParaRPr lang="en-US" b="1" u="sng">
              <a:latin typeface="Arial" pitchFamily="34" charset="0"/>
            </a:endParaRPr>
          </a:p>
          <a:p>
            <a:pPr algn="ctr" eaLnBrk="1" hangingPunct="1"/>
            <a:r>
              <a:rPr lang="en-US" sz="2400">
                <a:solidFill>
                  <a:srgbClr val="CC3300"/>
                </a:solidFill>
                <a:latin typeface="Arial" pitchFamily="34" charset="0"/>
              </a:rPr>
              <a:t>Kh</a:t>
            </a:r>
            <a:r>
              <a:rPr lang="vi-VN" sz="2400">
                <a:solidFill>
                  <a:srgbClr val="CC3300"/>
                </a:solidFill>
                <a:latin typeface="Arial" pitchFamily="34" charset="0"/>
              </a:rPr>
              <a:t>ái</a:t>
            </a:r>
            <a:r>
              <a:rPr lang="en-US" sz="2400">
                <a:solidFill>
                  <a:srgbClr val="CC3300"/>
                </a:solidFill>
                <a:latin typeface="Arial" pitchFamily="34" charset="0"/>
              </a:rPr>
              <a:t> ni</a:t>
            </a:r>
            <a:r>
              <a:rPr lang="vi-VN" sz="2400">
                <a:solidFill>
                  <a:srgbClr val="CC3300"/>
                </a:solidFill>
                <a:latin typeface="Arial" pitchFamily="34" charset="0"/>
              </a:rPr>
              <a:t>ệm</a:t>
            </a:r>
            <a:r>
              <a:rPr lang="en-US" sz="2400">
                <a:solidFill>
                  <a:srgbClr val="CC3300"/>
                </a:solidFill>
                <a:latin typeface="Arial" pitchFamily="34" charset="0"/>
              </a:rPr>
              <a:t> s</a:t>
            </a:r>
            <a:r>
              <a:rPr lang="vi-VN" sz="2400">
                <a:solidFill>
                  <a:srgbClr val="CC3300"/>
                </a:solidFill>
                <a:latin typeface="Arial" pitchFamily="34" charset="0"/>
              </a:rPr>
              <a:t>ố</a:t>
            </a:r>
            <a:r>
              <a:rPr lang="en-US" sz="2400">
                <a:solidFill>
                  <a:srgbClr val="CC3300"/>
                </a:solidFill>
                <a:latin typeface="Arial" pitchFamily="34" charset="0"/>
              </a:rPr>
              <a:t> th</a:t>
            </a:r>
            <a:r>
              <a:rPr lang="vi-VN" sz="2400">
                <a:solidFill>
                  <a:srgbClr val="CC3300"/>
                </a:solidFill>
                <a:latin typeface="Arial" pitchFamily="34" charset="0"/>
              </a:rPr>
              <a:t>ập</a:t>
            </a:r>
            <a:r>
              <a:rPr lang="en-US" sz="2400">
                <a:solidFill>
                  <a:srgbClr val="CC3300"/>
                </a:solidFill>
                <a:latin typeface="Arial" pitchFamily="34" charset="0"/>
              </a:rPr>
              <a:t> ph</a:t>
            </a:r>
            <a:r>
              <a:rPr lang="vi-VN" sz="2400">
                <a:solidFill>
                  <a:srgbClr val="CC3300"/>
                </a:solidFill>
                <a:latin typeface="Arial" pitchFamily="34" charset="0"/>
              </a:rPr>
              <a:t>â</a:t>
            </a:r>
            <a:r>
              <a:rPr lang="en-US" sz="2400">
                <a:solidFill>
                  <a:srgbClr val="CC3300"/>
                </a:solidFill>
                <a:latin typeface="Arial" pitchFamily="34" charset="0"/>
              </a:rPr>
              <a:t>n</a:t>
            </a:r>
            <a:endParaRPr lang="vi-VN" sz="2400">
              <a:solidFill>
                <a:srgbClr val="CC3300"/>
              </a:solidFill>
              <a:latin typeface="Arial" pitchFamily="34" charset="0"/>
            </a:endParaRPr>
          </a:p>
        </p:txBody>
      </p:sp>
      <p:sp>
        <p:nvSpPr>
          <p:cNvPr id="22594" name="Text Box 66"/>
          <p:cNvSpPr txBox="1">
            <a:spLocks noChangeArrowheads="1"/>
          </p:cNvSpPr>
          <p:nvPr/>
        </p:nvSpPr>
        <p:spPr bwMode="auto">
          <a:xfrm>
            <a:off x="2438400" y="30480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5</a:t>
            </a:r>
            <a:endParaRPr lang="vi-VN">
              <a:latin typeface="Arial" pitchFamily="34" charset="0"/>
            </a:endParaRPr>
          </a:p>
        </p:txBody>
      </p:sp>
      <p:sp>
        <p:nvSpPr>
          <p:cNvPr id="22595" name="Line 67"/>
          <p:cNvSpPr>
            <a:spLocks noChangeShapeType="1"/>
          </p:cNvSpPr>
          <p:nvPr/>
        </p:nvSpPr>
        <p:spPr bwMode="auto">
          <a:xfrm>
            <a:off x="2438400" y="3429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96" name="Text Box 68"/>
          <p:cNvSpPr txBox="1">
            <a:spLocks noChangeArrowheads="1"/>
          </p:cNvSpPr>
          <p:nvPr/>
        </p:nvSpPr>
        <p:spPr bwMode="auto">
          <a:xfrm>
            <a:off x="2362200" y="34290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10</a:t>
            </a:r>
            <a:endParaRPr lang="vi-VN">
              <a:latin typeface="Arial" pitchFamily="34" charset="0"/>
            </a:endParaRPr>
          </a:p>
        </p:txBody>
      </p:sp>
      <p:sp>
        <p:nvSpPr>
          <p:cNvPr id="22597" name="Text Box 69"/>
          <p:cNvSpPr txBox="1">
            <a:spLocks noChangeArrowheads="1"/>
          </p:cNvSpPr>
          <p:nvPr/>
        </p:nvSpPr>
        <p:spPr bwMode="auto">
          <a:xfrm>
            <a:off x="2590800" y="37338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7</a:t>
            </a:r>
            <a:endParaRPr lang="vi-VN">
              <a:latin typeface="Arial" pitchFamily="34" charset="0"/>
            </a:endParaRPr>
          </a:p>
        </p:txBody>
      </p:sp>
      <p:sp>
        <p:nvSpPr>
          <p:cNvPr id="22598" name="Line 70"/>
          <p:cNvSpPr>
            <a:spLocks noChangeShapeType="1"/>
          </p:cNvSpPr>
          <p:nvPr/>
        </p:nvSpPr>
        <p:spPr bwMode="auto">
          <a:xfrm>
            <a:off x="2514600" y="4114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99" name="Text Box 71"/>
          <p:cNvSpPr txBox="1">
            <a:spLocks noChangeArrowheads="1"/>
          </p:cNvSpPr>
          <p:nvPr/>
        </p:nvSpPr>
        <p:spPr bwMode="auto">
          <a:xfrm>
            <a:off x="2438400" y="4191000"/>
            <a:ext cx="569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100</a:t>
            </a:r>
            <a:endParaRPr lang="vi-VN">
              <a:latin typeface="Arial" pitchFamily="34" charset="0"/>
            </a:endParaRPr>
          </a:p>
        </p:txBody>
      </p:sp>
      <p:sp>
        <p:nvSpPr>
          <p:cNvPr id="22600" name="Text Box 72"/>
          <p:cNvSpPr txBox="1">
            <a:spLocks noChangeArrowheads="1"/>
          </p:cNvSpPr>
          <p:nvPr/>
        </p:nvSpPr>
        <p:spPr bwMode="auto">
          <a:xfrm>
            <a:off x="2667000" y="44958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9</a:t>
            </a:r>
            <a:endParaRPr lang="vi-VN">
              <a:latin typeface="Arial" pitchFamily="34" charset="0"/>
            </a:endParaRPr>
          </a:p>
        </p:txBody>
      </p:sp>
      <p:sp>
        <p:nvSpPr>
          <p:cNvPr id="22601" name="Line 73"/>
          <p:cNvSpPr>
            <a:spLocks noChangeShapeType="1"/>
          </p:cNvSpPr>
          <p:nvPr/>
        </p:nvSpPr>
        <p:spPr bwMode="auto">
          <a:xfrm>
            <a:off x="2590800" y="4876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02" name="Text Box 74"/>
          <p:cNvSpPr txBox="1">
            <a:spLocks noChangeArrowheads="1"/>
          </p:cNvSpPr>
          <p:nvPr/>
        </p:nvSpPr>
        <p:spPr bwMode="auto">
          <a:xfrm>
            <a:off x="2514600" y="4953000"/>
            <a:ext cx="696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pitchFamily="34" charset="0"/>
              </a:rPr>
              <a:t>1000</a:t>
            </a:r>
            <a:endParaRPr lang="vi-VN">
              <a:latin typeface="Arial" pitchFamily="34" charset="0"/>
            </a:endParaRPr>
          </a:p>
        </p:txBody>
      </p:sp>
      <p:sp>
        <p:nvSpPr>
          <p:cNvPr id="22604" name="Text Box 76"/>
          <p:cNvSpPr txBox="1">
            <a:spLocks noChangeArrowheads="1"/>
          </p:cNvSpPr>
          <p:nvPr/>
        </p:nvSpPr>
        <p:spPr bwMode="auto">
          <a:xfrm>
            <a:off x="5562600" y="5486400"/>
            <a:ext cx="61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Arial" pitchFamily="34" charset="0"/>
              </a:rPr>
              <a:t>g</a:t>
            </a:r>
            <a:r>
              <a:rPr lang="vi-VN" sz="2400">
                <a:latin typeface="Arial" pitchFamily="34" charset="0"/>
              </a:rPr>
              <a:t>ì</a:t>
            </a:r>
            <a:r>
              <a:rPr lang="en-US" sz="2400">
                <a:latin typeface="Arial" pitchFamily="34" charset="0"/>
              </a:rPr>
              <a:t>?</a:t>
            </a:r>
            <a:endParaRPr lang="vi-VN" sz="2400">
              <a:latin typeface="Arial" pitchFamily="34" charset="0"/>
            </a:endParaRPr>
          </a:p>
        </p:txBody>
      </p:sp>
      <p:sp>
        <p:nvSpPr>
          <p:cNvPr id="22605" name="Text Box 77"/>
          <p:cNvSpPr txBox="1">
            <a:spLocks noChangeArrowheads="1"/>
          </p:cNvSpPr>
          <p:nvPr/>
        </p:nvSpPr>
        <p:spPr bwMode="auto">
          <a:xfrm>
            <a:off x="5486400" y="5486400"/>
            <a:ext cx="1958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s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ố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ập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ph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â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</a:t>
            </a:r>
            <a:endParaRPr lang="vi-VN" sz="2400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2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2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2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2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2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2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2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2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2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22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2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65" grpId="0"/>
      <p:bldP spid="22570" grpId="0"/>
      <p:bldP spid="22571" grpId="0"/>
      <p:bldP spid="22572" grpId="0"/>
      <p:bldP spid="22579" grpId="0"/>
      <p:bldP spid="22586" grpId="0"/>
      <p:bldP spid="22594" grpId="0"/>
      <p:bldP spid="22595" grpId="0" animBg="1"/>
      <p:bldP spid="22596" grpId="0"/>
      <p:bldP spid="22597" grpId="0"/>
      <p:bldP spid="22598" grpId="0" animBg="1"/>
      <p:bldP spid="22599" grpId="0"/>
      <p:bldP spid="22600" grpId="0"/>
      <p:bldP spid="22601" grpId="0" animBg="1"/>
      <p:bldP spid="22602" grpId="0"/>
      <p:bldP spid="22604" grpId="0"/>
      <p:bldP spid="22604" grpId="1"/>
      <p:bldP spid="226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371600" y="1828800"/>
            <a:ext cx="6934200" cy="2590800"/>
          </a:xfrm>
          <a:prstGeom prst="cloudCallout">
            <a:avLst>
              <a:gd name="adj1" fmla="val -59843"/>
              <a:gd name="adj2" fmla="val 1354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sz="3200">
              <a:latin typeface="Arial" pitchFamily="34" charset="0"/>
            </a:endParaRPr>
          </a:p>
          <a:p>
            <a:pPr algn="ctr" eaLnBrk="1" hangingPunct="1"/>
            <a:r>
              <a:rPr lang="en-US" sz="3200">
                <a:latin typeface="Arial" pitchFamily="34" charset="0"/>
              </a:rPr>
              <a:t>T</a:t>
            </a:r>
            <a:r>
              <a:rPr lang="vi-VN" sz="3200">
                <a:latin typeface="Arial" pitchFamily="34" charset="0"/>
              </a:rPr>
              <a:t>ự</a:t>
            </a:r>
            <a:r>
              <a:rPr lang="en-US" sz="3200">
                <a:latin typeface="Arial" pitchFamily="34" charset="0"/>
              </a:rPr>
              <a:t> t</a:t>
            </a:r>
            <a:r>
              <a:rPr lang="vi-VN" sz="3200">
                <a:latin typeface="Arial" pitchFamily="34" charset="0"/>
              </a:rPr>
              <a:t>ìm</a:t>
            </a:r>
            <a:r>
              <a:rPr lang="en-US" sz="3200">
                <a:latin typeface="Arial" pitchFamily="34" charset="0"/>
              </a:rPr>
              <a:t> v</a:t>
            </a:r>
            <a:r>
              <a:rPr lang="vi-VN" sz="3200">
                <a:latin typeface="Arial" pitchFamily="34" charset="0"/>
              </a:rPr>
              <a:t>í</a:t>
            </a:r>
            <a:r>
              <a:rPr lang="en-US" sz="3200">
                <a:latin typeface="Arial" pitchFamily="34" charset="0"/>
              </a:rPr>
              <a:t> d</a:t>
            </a:r>
            <a:r>
              <a:rPr lang="vi-VN" sz="3200">
                <a:latin typeface="Arial" pitchFamily="34" charset="0"/>
              </a:rPr>
              <a:t>ụ</a:t>
            </a:r>
            <a:r>
              <a:rPr lang="en-US" sz="3200">
                <a:latin typeface="Arial" pitchFamily="34" charset="0"/>
              </a:rPr>
              <a:t> v</a:t>
            </a:r>
            <a:r>
              <a:rPr lang="vi-VN" sz="3200">
                <a:latin typeface="Arial" pitchFamily="34" charset="0"/>
              </a:rPr>
              <a:t>ề</a:t>
            </a:r>
            <a:r>
              <a:rPr lang="en-US" sz="3200">
                <a:latin typeface="Arial" pitchFamily="34" charset="0"/>
              </a:rPr>
              <a:t> s</a:t>
            </a:r>
            <a:r>
              <a:rPr lang="vi-VN" sz="3200">
                <a:latin typeface="Arial" pitchFamily="34" charset="0"/>
              </a:rPr>
              <a:t>ố</a:t>
            </a:r>
            <a:r>
              <a:rPr lang="en-US" sz="3200">
                <a:latin typeface="Arial" pitchFamily="34" charset="0"/>
              </a:rPr>
              <a:t> </a:t>
            </a:r>
          </a:p>
          <a:p>
            <a:pPr algn="ctr" eaLnBrk="1" hangingPunct="1"/>
            <a:r>
              <a:rPr lang="en-US" sz="3200">
                <a:latin typeface="Arial" pitchFamily="34" charset="0"/>
              </a:rPr>
              <a:t>th</a:t>
            </a:r>
            <a:r>
              <a:rPr lang="vi-VN" sz="3200">
                <a:latin typeface="Arial" pitchFamily="34" charset="0"/>
              </a:rPr>
              <a:t>ập</a:t>
            </a:r>
            <a:r>
              <a:rPr lang="en-US" sz="3200">
                <a:latin typeface="Arial" pitchFamily="34" charset="0"/>
              </a:rPr>
              <a:t> ph</a:t>
            </a:r>
            <a:r>
              <a:rPr lang="vi-VN" sz="3200">
                <a:latin typeface="Arial" pitchFamily="34" charset="0"/>
              </a:rPr>
              <a:t>â</a:t>
            </a:r>
            <a:r>
              <a:rPr lang="en-US" sz="3200">
                <a:latin typeface="Arial" pitchFamily="34" charset="0"/>
              </a:rPr>
              <a:t>n?</a:t>
            </a:r>
            <a:endParaRPr lang="vi-VN" sz="3200">
              <a:latin typeface="Arial" pitchFamily="34" charset="0"/>
            </a:endParaRPr>
          </a:p>
        </p:txBody>
      </p:sp>
      <p:sp>
        <p:nvSpPr>
          <p:cNvPr id="9219" name="Text Box 9"/>
          <p:cNvSpPr txBox="1">
            <a:spLocks noChangeArrowheads="1"/>
          </p:cNvSpPr>
          <p:nvPr/>
        </p:nvSpPr>
        <p:spPr bwMode="auto">
          <a:xfrm>
            <a:off x="2524125" y="7938"/>
            <a:ext cx="340201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2000">
                <a:solidFill>
                  <a:srgbClr val="FFFF00"/>
                </a:solidFill>
                <a:latin typeface="Arial" pitchFamily="34" charset="0"/>
              </a:rPr>
              <a:t>To</a:t>
            </a:r>
            <a:r>
              <a:rPr lang="vi-VN" sz="2000">
                <a:solidFill>
                  <a:srgbClr val="FFFF00"/>
                </a:solidFill>
                <a:latin typeface="Arial" pitchFamily="34" charset="0"/>
              </a:rPr>
              <a:t>án</a:t>
            </a:r>
            <a:endParaRPr lang="en-US" sz="2000">
              <a:solidFill>
                <a:srgbClr val="FFFF00"/>
              </a:solidFill>
              <a:latin typeface="Arial" pitchFamily="34" charset="0"/>
            </a:endParaRPr>
          </a:p>
          <a:p>
            <a:pPr algn="ctr"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Kh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ái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ni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ệm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s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ố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ập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ph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â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</a:t>
            </a:r>
            <a:endParaRPr lang="vi-VN" sz="2400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2524125" y="7938"/>
            <a:ext cx="340201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2000">
                <a:solidFill>
                  <a:srgbClr val="FFFF00"/>
                </a:solidFill>
                <a:latin typeface="Arial" pitchFamily="34" charset="0"/>
              </a:rPr>
              <a:t>To</a:t>
            </a:r>
            <a:r>
              <a:rPr lang="vi-VN" sz="2000">
                <a:solidFill>
                  <a:srgbClr val="FFFF00"/>
                </a:solidFill>
                <a:latin typeface="Arial" pitchFamily="34" charset="0"/>
              </a:rPr>
              <a:t>án</a:t>
            </a:r>
            <a:endParaRPr lang="en-US" sz="2000">
              <a:solidFill>
                <a:srgbClr val="FFFF00"/>
              </a:solidFill>
              <a:latin typeface="Arial" pitchFamily="34" charset="0"/>
            </a:endParaRPr>
          </a:p>
          <a:p>
            <a:pPr algn="ctr" eaLnBrk="1" hangingPunct="1"/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Kh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ái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ni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ệm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s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ố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th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ập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 ph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</a:rPr>
              <a:t>â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n</a:t>
            </a:r>
            <a:endParaRPr lang="vi-VN" sz="24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60420" name="Oval 4"/>
          <p:cNvSpPr>
            <a:spLocks noChangeArrowheads="1"/>
          </p:cNvSpPr>
          <p:nvPr/>
        </p:nvSpPr>
        <p:spPr bwMode="auto">
          <a:xfrm>
            <a:off x="0" y="2209800"/>
            <a:ext cx="8458200" cy="2590800"/>
          </a:xfrm>
          <a:prstGeom prst="ellipse">
            <a:avLst/>
          </a:prstGeom>
          <a:solidFill>
            <a:srgbClr val="9966FF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FF00"/>
                </a:solidFill>
                <a:latin typeface="Arial" pitchFamily="34" charset="0"/>
              </a:rPr>
              <a:t>Hãy so sánh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số</a:t>
            </a:r>
            <a:r>
              <a:rPr lang="en-US" sz="2800">
                <a:solidFill>
                  <a:srgbClr val="FFFF00"/>
                </a:solidFill>
                <a:latin typeface="Arial" pitchFamily="34" charset="0"/>
              </a:rPr>
              <a:t> chữ số 0</a:t>
            </a:r>
          </a:p>
          <a:p>
            <a:pPr algn="ctr"/>
            <a:r>
              <a:rPr lang="en-US" sz="2800">
                <a:solidFill>
                  <a:srgbClr val="FFFF00"/>
                </a:solidFill>
                <a:latin typeface="Arial" pitchFamily="34" charset="0"/>
              </a:rPr>
              <a:t> ở mẫu số của các phân số thập phân</a:t>
            </a:r>
          </a:p>
          <a:p>
            <a:pPr algn="ctr"/>
            <a:r>
              <a:rPr lang="en-US" sz="2800">
                <a:solidFill>
                  <a:srgbClr val="FFFF00"/>
                </a:solidFill>
                <a:latin typeface="Arial" pitchFamily="34" charset="0"/>
              </a:rPr>
              <a:t> và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</a:rPr>
              <a:t>số</a:t>
            </a:r>
            <a:r>
              <a:rPr lang="en-US" sz="2800">
                <a:solidFill>
                  <a:srgbClr val="FFFF00"/>
                </a:solidFill>
                <a:latin typeface="Arial" pitchFamily="34" charset="0"/>
              </a:rPr>
              <a:t> các chữ số ở phần  đằng sau dấu phẩy </a:t>
            </a:r>
          </a:p>
          <a:p>
            <a:pPr algn="ctr"/>
            <a:r>
              <a:rPr lang="en-US" sz="2800">
                <a:solidFill>
                  <a:srgbClr val="FFFF00"/>
                </a:solidFill>
                <a:latin typeface="Arial" pitchFamily="34" charset="0"/>
              </a:rPr>
              <a:t> của số thập phân trên?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1524000" y="1319213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Arial" pitchFamily="34" charset="0"/>
              </a:rPr>
              <a:t>5</a:t>
            </a:r>
            <a:endParaRPr lang="vi-VN" sz="2800" b="1">
              <a:latin typeface="Arial" pitchFamily="34" charset="0"/>
            </a:endParaRPr>
          </a:p>
        </p:txBody>
      </p:sp>
      <p:sp>
        <p:nvSpPr>
          <p:cNvPr id="60422" name="Line 6"/>
          <p:cNvSpPr>
            <a:spLocks noChangeShapeType="1"/>
          </p:cNvSpPr>
          <p:nvPr/>
        </p:nvSpPr>
        <p:spPr bwMode="auto">
          <a:xfrm>
            <a:off x="1371600" y="1828800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1447800" y="1852613"/>
            <a:ext cx="585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Arial" pitchFamily="34" charset="0"/>
              </a:rPr>
              <a:t>10</a:t>
            </a:r>
            <a:endParaRPr lang="vi-VN" sz="2800" b="1">
              <a:latin typeface="Arial" pitchFamily="34" charset="0"/>
            </a:endParaRPr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1981200" y="1547813"/>
            <a:ext cx="39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Arial" pitchFamily="34" charset="0"/>
              </a:rPr>
              <a:t>=</a:t>
            </a:r>
            <a:endParaRPr lang="vi-VN" sz="2800" b="1">
              <a:latin typeface="Arial" pitchFamily="34" charset="0"/>
            </a:endParaRP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2438400" y="1471613"/>
            <a:ext cx="6842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Arial" pitchFamily="34" charset="0"/>
              </a:rPr>
              <a:t>0,5</a:t>
            </a:r>
            <a:endParaRPr lang="vi-VN" sz="2800" b="1">
              <a:latin typeface="Arial" pitchFamily="34" charset="0"/>
            </a:endParaRP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1584325" y="4705350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Arial" pitchFamily="34" charset="0"/>
              </a:rPr>
              <a:t>7</a:t>
            </a:r>
            <a:endParaRPr lang="vi-VN" sz="2800" b="1">
              <a:latin typeface="Arial" pitchFamily="34" charset="0"/>
            </a:endParaRPr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1371600" y="52578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1295400" y="5410200"/>
            <a:ext cx="785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Arial" pitchFamily="34" charset="0"/>
              </a:rPr>
              <a:t>100</a:t>
            </a:r>
            <a:endParaRPr lang="vi-VN" sz="2800" b="1">
              <a:latin typeface="Arial" pitchFamily="34" charset="0"/>
            </a:endParaRPr>
          </a:p>
        </p:txBody>
      </p:sp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2193925" y="4933950"/>
            <a:ext cx="39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Arial" pitchFamily="34" charset="0"/>
              </a:rPr>
              <a:t>=</a:t>
            </a:r>
            <a:endParaRPr lang="vi-VN" sz="2800" b="1">
              <a:latin typeface="Arial" pitchFamily="34" charset="0"/>
            </a:endParaRPr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2590800" y="4902200"/>
            <a:ext cx="885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Arial" pitchFamily="34" charset="0"/>
              </a:rPr>
              <a:t>0,07</a:t>
            </a:r>
            <a:endParaRPr lang="vi-VN" sz="2800" b="1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0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0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0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0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0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animBg="1"/>
      <p:bldP spid="60421" grpId="0"/>
      <p:bldP spid="60422" grpId="0" animBg="1"/>
      <p:bldP spid="60423" grpId="0"/>
      <p:bldP spid="60424" grpId="0"/>
      <p:bldP spid="60425" grpId="0"/>
      <p:bldP spid="60426" grpId="0"/>
      <p:bldP spid="60427" grpId="0" animBg="1"/>
      <p:bldP spid="60428" grpId="0"/>
      <p:bldP spid="60429" grpId="0"/>
      <p:bldP spid="604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295400" y="4521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latin typeface="Arial" pitchFamily="34" charset="0"/>
              </a:rPr>
              <a:t>3</a:t>
            </a:r>
            <a:endParaRPr lang="vi-VN" sz="2400" b="1">
              <a:latin typeface="Arial" pitchFamily="34" charset="0"/>
            </a:endParaRP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990600" y="51816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990600" y="5334000"/>
            <a:ext cx="871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latin typeface="Arial" pitchFamily="34" charset="0"/>
              </a:rPr>
              <a:t>1000</a:t>
            </a:r>
            <a:endParaRPr lang="vi-VN" sz="2400" b="1">
              <a:latin typeface="Arial" pitchFamily="34" charset="0"/>
            </a:endParaRP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2209800" y="4826000"/>
            <a:ext cx="363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latin typeface="Arial" pitchFamily="34" charset="0"/>
              </a:rPr>
              <a:t>=</a:t>
            </a:r>
            <a:endParaRPr lang="vi-VN" sz="2400" b="1">
              <a:latin typeface="Arial" pitchFamily="34" charset="0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3810000" y="4800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latin typeface="Arial" pitchFamily="34" charset="0"/>
              </a:rPr>
              <a:t>3</a:t>
            </a:r>
            <a:endParaRPr lang="vi-VN" sz="2400" b="1">
              <a:latin typeface="Arial" pitchFamily="34" charset="0"/>
            </a:endParaRP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505200" y="4800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latin typeface="Arial" pitchFamily="34" charset="0"/>
              </a:rPr>
              <a:t>0</a:t>
            </a:r>
            <a:endParaRPr lang="vi-VN" sz="2400" b="1">
              <a:latin typeface="Arial" pitchFamily="34" charset="0"/>
            </a:endParaRP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3124200" y="4800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latin typeface="Arial" pitchFamily="34" charset="0"/>
              </a:rPr>
              <a:t>0</a:t>
            </a:r>
            <a:endParaRPr lang="vi-VN" sz="2400" b="1">
              <a:latin typeface="Arial" pitchFamily="34" charset="0"/>
            </a:endParaRP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2590800" y="4800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latin typeface="Arial" pitchFamily="34" charset="0"/>
              </a:rPr>
              <a:t>0</a:t>
            </a:r>
            <a:endParaRPr lang="vi-VN" sz="2400" b="1">
              <a:latin typeface="Arial" pitchFamily="34" charset="0"/>
            </a:endParaRP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2905125" y="4800600"/>
            <a:ext cx="269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latin typeface="Arial" pitchFamily="34" charset="0"/>
              </a:rPr>
              <a:t>,</a:t>
            </a:r>
            <a:endParaRPr lang="vi-VN" sz="2400" b="1">
              <a:latin typeface="Arial" pitchFamily="34" charset="0"/>
            </a:endParaRPr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152400" y="-76200"/>
            <a:ext cx="8534400" cy="5029200"/>
          </a:xfrm>
          <a:prstGeom prst="horizontalScroll">
            <a:avLst>
              <a:gd name="adj" fmla="val 12500"/>
            </a:avLst>
          </a:prstGeom>
          <a:solidFill>
            <a:srgbClr val="00FF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Muốn viết số thập phân từ các phân số thập phân</a:t>
            </a:r>
          </a:p>
          <a:p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 ta làm các b</a:t>
            </a:r>
            <a:r>
              <a:rPr lang="vi-VN" sz="2400" b="1">
                <a:solidFill>
                  <a:srgbClr val="003300"/>
                </a:solidFill>
                <a:latin typeface="Arial" pitchFamily="34" charset="0"/>
              </a:rPr>
              <a:t>ư</a:t>
            </a:r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ớc nh</a:t>
            </a:r>
            <a:r>
              <a:rPr lang="vi-VN" sz="2400" b="1">
                <a:solidFill>
                  <a:srgbClr val="003300"/>
                </a:solidFill>
                <a:latin typeface="Arial" pitchFamily="34" charset="0"/>
              </a:rPr>
              <a:t>ư</a:t>
            </a:r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 sau:</a:t>
            </a:r>
          </a:p>
          <a:p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+ B</a:t>
            </a:r>
            <a:r>
              <a:rPr lang="vi-VN" sz="2400" b="1">
                <a:solidFill>
                  <a:srgbClr val="003300"/>
                </a:solidFill>
                <a:latin typeface="Arial" pitchFamily="34" charset="0"/>
              </a:rPr>
              <a:t>ư</a:t>
            </a:r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ớc 1: Viết tử số của phân số thập phân.</a:t>
            </a:r>
          </a:p>
          <a:p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+ B</a:t>
            </a:r>
            <a:r>
              <a:rPr lang="vi-VN" sz="2400" b="1">
                <a:solidFill>
                  <a:srgbClr val="003300"/>
                </a:solidFill>
                <a:latin typeface="Arial" pitchFamily="34" charset="0"/>
              </a:rPr>
              <a:t>ư</a:t>
            </a:r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ớc 2: Dịch dấu phẩy từ phải qua trái sao cho</a:t>
            </a:r>
          </a:p>
          <a:p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số ch</a:t>
            </a:r>
            <a:r>
              <a:rPr lang="en-US" sz="2000" b="1">
                <a:solidFill>
                  <a:srgbClr val="003300"/>
                </a:solidFill>
                <a:latin typeface="Tahoma" pitchFamily="34" charset="0"/>
              </a:rPr>
              <a:t>ữ</a:t>
            </a:r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 số ở sau dấu phẩy của số thập phân bằng </a:t>
            </a:r>
          </a:p>
          <a:p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số ch</a:t>
            </a:r>
            <a:r>
              <a:rPr lang="en-US" sz="2000" b="1">
                <a:solidFill>
                  <a:srgbClr val="003300"/>
                </a:solidFill>
                <a:latin typeface="Tahoma" pitchFamily="34" charset="0"/>
              </a:rPr>
              <a:t>ữ</a:t>
            </a:r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 số 0 ở mẫu số của phân số thập phân.</a:t>
            </a:r>
          </a:p>
          <a:p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(Nếu thiếu th</a:t>
            </a:r>
            <a:r>
              <a:rPr lang="en-US" sz="2000" b="1">
                <a:solidFill>
                  <a:srgbClr val="003300"/>
                </a:solidFill>
                <a:latin typeface="Tahoma" pitchFamily="34" charset="0"/>
              </a:rPr>
              <a:t>ì</a:t>
            </a:r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 ta bù số 0 vào bên trái số </a:t>
            </a:r>
            <a:r>
              <a:rPr lang="vi-VN" sz="2400" b="1">
                <a:solidFill>
                  <a:srgbClr val="003300"/>
                </a:solidFill>
                <a:latin typeface="Arial" pitchFamily="34" charset="0"/>
              </a:rPr>
              <a:t>đ</a:t>
            </a:r>
            <a:r>
              <a:rPr lang="en-US" sz="2400" b="1">
                <a:solidFill>
                  <a:srgbClr val="003300"/>
                </a:solidFill>
                <a:latin typeface="Arial" pitchFamily="34" charset="0"/>
              </a:rPr>
              <a:t>ó).</a:t>
            </a:r>
          </a:p>
          <a:p>
            <a:endParaRPr lang="en-US" sz="2400" b="1">
              <a:solidFill>
                <a:srgbClr val="00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 animBg="1"/>
      <p:bldP spid="27654" grpId="0"/>
      <p:bldP spid="27655" grpId="0"/>
      <p:bldP spid="27656" grpId="0"/>
      <p:bldP spid="27658" grpId="0"/>
      <p:bldP spid="27659" grpId="0"/>
      <p:bldP spid="27660" grpId="0"/>
      <p:bldP spid="27661" grpId="0"/>
      <p:bldP spid="27662" grpId="0" animBg="1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798</TotalTime>
  <Words>1227</Words>
  <Application>Microsoft Office PowerPoint</Application>
  <PresentationFormat>On-screen Show (4:3)</PresentationFormat>
  <Paragraphs>456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Garamond</vt:lpstr>
      <vt:lpstr>Arial</vt:lpstr>
      <vt:lpstr>Wingdings</vt:lpstr>
      <vt:lpstr>Times New Roman</vt:lpstr>
      <vt:lpstr>Symbol</vt:lpstr>
      <vt:lpstr>Tahoma</vt:lpstr>
      <vt:lpstr>Stream</vt:lpstr>
      <vt:lpstr>Microsoft Equation 3.0</vt:lpstr>
      <vt:lpstr>Slide 1</vt:lpstr>
      <vt:lpstr>Slide 2</vt:lpstr>
      <vt:lpstr>Toán 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CSTeam</cp:lastModifiedBy>
  <cp:revision>80</cp:revision>
  <dcterms:created xsi:type="dcterms:W3CDTF">2009-10-15T13:31:49Z</dcterms:created>
  <dcterms:modified xsi:type="dcterms:W3CDTF">2016-06-30T03:35:00Z</dcterms:modified>
</cp:coreProperties>
</file>