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4" r:id="rId2"/>
    <p:sldId id="275" r:id="rId3"/>
    <p:sldId id="260" r:id="rId4"/>
    <p:sldId id="262" r:id="rId5"/>
    <p:sldId id="258" r:id="rId6"/>
    <p:sldId id="263" r:id="rId7"/>
    <p:sldId id="264" r:id="rId8"/>
    <p:sldId id="265" r:id="rId9"/>
    <p:sldId id="266" r:id="rId10"/>
    <p:sldId id="267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99"/>
    <a:srgbClr val="FFFF00"/>
    <a:srgbClr val="FF33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9E22D-915F-49A6-89FA-4CEB4E840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BAC87-44A1-408B-9984-80E504D59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C5EC4-85D7-4852-B0DA-A408C092C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65D5D-72FB-47D9-BE4E-C8D73857F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1616C-D309-4460-AF9D-CF2A76456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BA649-BCD9-4769-BDCF-999BA67F9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7BD90-EA0A-4EFA-9C32-40EE376D7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97555-EBBE-4B69-B793-1E7841D08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F7386-DE1F-4358-9C90-12EE496C7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430C-5620-4BCF-9820-40E42B7C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69107-B728-4801-B5EF-2D620A912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43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43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DE0F2A6-504C-48F2-9574-BD2871B7F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2"/>
          <p:cNvSpPr>
            <a:spLocks noChangeArrowheads="1" noChangeShapeType="1" noTextEdit="1"/>
          </p:cNvSpPr>
          <p:nvPr/>
        </p:nvSpPr>
        <p:spPr bwMode="auto">
          <a:xfrm>
            <a:off x="1066800" y="533400"/>
            <a:ext cx="75438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5759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Chào các em!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1"/>
          </p:nvPr>
        </p:nvGraphicFramePr>
        <p:xfrm>
          <a:off x="2590800" y="2185988"/>
          <a:ext cx="6248400" cy="3833812"/>
        </p:xfrm>
        <a:graphic>
          <a:graphicData uri="http://schemas.openxmlformats.org/presentationml/2006/ole">
            <p:oleObj spid="_x0000_s1026" name="Clip" r:id="rId3" imgW="1999793" imgH="1831543" progId="MS_ClipArt_Gallery.2">
              <p:embed/>
            </p:oleObj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371600" y="4114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smtClean="0">
                <a:solidFill>
                  <a:srgbClr val="FF0066"/>
                </a:solidFill>
              </a:rPr>
              <a:t>Toán</a:t>
            </a: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3555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81000" y="13716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2</a:t>
            </a:r>
            <a:r>
              <a:rPr lang="en-US" sz="2400" b="1"/>
              <a:t> . Viết các số đo diện tích:</a:t>
            </a:r>
            <a:endParaRPr lang="en-US" sz="3200" b="1"/>
          </a:p>
        </p:txBody>
      </p:sp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0" y="53340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d)Ba mươi tư nghìn sáu trăm hai mươi héc-tô-mét vuông.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0" y="42672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c)Sáu trăm linh ba héc-tô-mét vuông.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0" y="2971800"/>
            <a:ext cx="708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b)Mười tám nghìn chín trăm năm mươi tư </a:t>
            </a:r>
          </a:p>
          <a:p>
            <a:r>
              <a:rPr lang="en-US" sz="2400" b="1"/>
              <a:t>đề-ca-mét vuông.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0" y="2133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a)Hai trăm bảy mươi mốt đề-ca-mét vuông.</a:t>
            </a:r>
            <a:endParaRPr lang="en-US" sz="2400"/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4114800" y="6858000"/>
            <a:ext cx="2667000" cy="1905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603hm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6645" name="AutoShape 21"/>
          <p:cNvSpPr>
            <a:spLocks noChangeArrowheads="1"/>
          </p:cNvSpPr>
          <p:nvPr/>
        </p:nvSpPr>
        <p:spPr bwMode="auto">
          <a:xfrm>
            <a:off x="1676400" y="6858000"/>
            <a:ext cx="30480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18 954dam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>
            <a:off x="-381000" y="6858000"/>
            <a:ext cx="2362200" cy="16764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271dam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6647" name="AutoShape 23"/>
          <p:cNvSpPr>
            <a:spLocks noChangeArrowheads="1"/>
          </p:cNvSpPr>
          <p:nvPr/>
        </p:nvSpPr>
        <p:spPr bwMode="auto">
          <a:xfrm>
            <a:off x="6400800" y="6858000"/>
            <a:ext cx="29718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34 620hm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25613 C -0.06771 -0.57767 -0.12917 -0.89922 -0.01285 -1.04323 C 0.10347 -1.18724 0.56389 -1.15373 0.69149 -1.12021 C 0.81892 -1.08669 0.78524 -0.96441 0.75156 -0.84212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" y="-4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-0.25774 C 0.01545 -0.55386 -0.00833 -0.84998 0.0816 -0.98567 C 0.17153 -1.12136 0.46979 -1.04438 0.57951 -1.07143 C 0.68924 -1.09848 0.75017 -1.21498 0.73941 -1.14841 C 0.72865 -1.08183 0.6217 -0.87702 0.51493 -0.67198 " pathEditMode="relative" rAng="0" ptsTypes="aaaaA">
                                      <p:cBhvr>
                                        <p:cTn id="30" dur="2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" y="-4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-0.1387 C 0.02136 -0.14563 0.04636 -0.15257 -0.0125 -0.18308 C -0.07135 -0.21359 -0.30399 -0.2337 -0.35694 -0.32201 C -0.40989 -0.41031 -0.42083 -0.65303 -0.33038 -0.71267 C -0.23993 -0.77231 0.10226 -0.71567 0.18525 -0.68007 C 0.26823 -0.64448 0.21771 -0.57212 0.16736 -0.49954 " pathEditMode="relative" rAng="0" ptsTypes="aaaaaA">
                                      <p:cBhvr>
                                        <p:cTn id="39" dur="2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-3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07351E-7 L 0.05417 -0.2718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31" grpId="0"/>
      <p:bldP spid="26635" grpId="0"/>
      <p:bldP spid="26637" grpId="0"/>
      <p:bldP spid="26638" grpId="0"/>
      <p:bldP spid="26639" grpId="0"/>
      <p:bldP spid="26644" grpId="0" animBg="1"/>
      <p:bldP spid="26645" grpId="0" animBg="1"/>
      <p:bldP spid="26646" grpId="0" animBg="1"/>
      <p:bldP spid="266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smtClean="0">
                <a:solidFill>
                  <a:srgbClr val="FF0066"/>
                </a:solidFill>
              </a:rPr>
              <a:t>Toán</a:t>
            </a: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4579" name="Picture 3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3</a:t>
            </a:r>
            <a:r>
              <a:rPr lang="en-US" sz="2400" b="1"/>
              <a:t> a. Viết </a:t>
            </a:r>
            <a:r>
              <a:rPr lang="en-US" sz="3200" b="1"/>
              <a:t>s</a:t>
            </a:r>
            <a:r>
              <a:rPr lang="en-US" sz="2400" b="1"/>
              <a:t>ố thích hợp vào chỗ chấm</a:t>
            </a:r>
            <a:r>
              <a:rPr lang="en-US" sz="3200" b="1"/>
              <a:t>: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33400" y="2514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2dam</a:t>
            </a:r>
            <a:r>
              <a:rPr lang="en-US" sz="2400" b="1" baseline="30000"/>
              <a:t>2</a:t>
            </a:r>
            <a:r>
              <a:rPr lang="en-US" sz="2400" b="1"/>
              <a:t>=……….m</a:t>
            </a:r>
            <a:r>
              <a:rPr lang="en-US" sz="2400" b="1" baseline="30000"/>
              <a:t>2</a:t>
            </a:r>
            <a:r>
              <a:rPr lang="en-US" sz="2400" b="1"/>
              <a:t>             3dam</a:t>
            </a:r>
            <a:r>
              <a:rPr lang="en-US" sz="2400" b="1" baseline="30000"/>
              <a:t>2</a:t>
            </a:r>
            <a:r>
              <a:rPr lang="en-US" sz="2400" b="1"/>
              <a:t> 15m</a:t>
            </a:r>
            <a:r>
              <a:rPr lang="en-US" sz="2400" b="1" baseline="30000"/>
              <a:t>2</a:t>
            </a:r>
            <a:r>
              <a:rPr lang="en-US" sz="2400" b="1"/>
              <a:t> =……………..m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4585" name="AutoShape 12"/>
          <p:cNvSpPr>
            <a:spLocks noChangeArrowheads="1"/>
          </p:cNvSpPr>
          <p:nvPr/>
        </p:nvSpPr>
        <p:spPr bwMode="auto">
          <a:xfrm>
            <a:off x="4114800" y="6858000"/>
            <a:ext cx="2667000" cy="1905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603hm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4586" name="AutoShape 13"/>
          <p:cNvSpPr>
            <a:spLocks noChangeArrowheads="1"/>
          </p:cNvSpPr>
          <p:nvPr/>
        </p:nvSpPr>
        <p:spPr bwMode="auto">
          <a:xfrm>
            <a:off x="1676400" y="6858000"/>
            <a:ext cx="30480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18 954dam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24587" name="AutoShape 14"/>
          <p:cNvSpPr>
            <a:spLocks noChangeArrowheads="1"/>
          </p:cNvSpPr>
          <p:nvPr/>
        </p:nvSpPr>
        <p:spPr bwMode="auto">
          <a:xfrm>
            <a:off x="-381000" y="6858000"/>
            <a:ext cx="2362200" cy="16764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271dam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4588" name="AutoShape 15"/>
          <p:cNvSpPr>
            <a:spLocks noChangeArrowheads="1"/>
          </p:cNvSpPr>
          <p:nvPr/>
        </p:nvSpPr>
        <p:spPr bwMode="auto">
          <a:xfrm>
            <a:off x="6400800" y="6858000"/>
            <a:ext cx="29718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34 620hm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533400" y="3657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200m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30hm</a:t>
            </a:r>
            <a:r>
              <a:rPr lang="en-US" sz="2400" b="1" baseline="30000"/>
              <a:t>2</a:t>
            </a:r>
            <a:r>
              <a:rPr lang="en-US" sz="2400" b="1"/>
              <a:t> =……………dam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0" y="5029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12hm</a:t>
            </a:r>
            <a:r>
              <a:rPr lang="en-US" sz="2400" b="1" baseline="30000"/>
              <a:t>2</a:t>
            </a:r>
            <a:r>
              <a:rPr lang="en-US" sz="2400" b="1"/>
              <a:t> 5dam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760m</a:t>
            </a:r>
            <a:r>
              <a:rPr lang="en-US" sz="2400" b="1" baseline="30000"/>
              <a:t>2</a:t>
            </a:r>
            <a:r>
              <a:rPr lang="en-US" sz="2400" b="1"/>
              <a:t> =……. .dam </a:t>
            </a:r>
            <a:r>
              <a:rPr lang="en-US" sz="2400" b="1" baseline="30000"/>
              <a:t>2 </a:t>
            </a:r>
            <a:r>
              <a:rPr lang="en-US" sz="2400" b="1"/>
              <a:t> ……   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4591" name="Text Box 69"/>
          <p:cNvSpPr txBox="1">
            <a:spLocks noChangeArrowheads="1"/>
          </p:cNvSpPr>
          <p:nvPr/>
        </p:nvSpPr>
        <p:spPr bwMode="auto">
          <a:xfrm>
            <a:off x="974725" y="7123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92" name="Text Box 70"/>
          <p:cNvSpPr txBox="1">
            <a:spLocks noChangeArrowheads="1"/>
          </p:cNvSpPr>
          <p:nvPr/>
        </p:nvSpPr>
        <p:spPr bwMode="auto">
          <a:xfrm>
            <a:off x="7146925" y="407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93" name="Text Box 80"/>
          <p:cNvSpPr txBox="1">
            <a:spLocks noChangeArrowheads="1"/>
          </p:cNvSpPr>
          <p:nvPr/>
        </p:nvSpPr>
        <p:spPr bwMode="auto">
          <a:xfrm>
            <a:off x="22701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810" name="Rectangle 90"/>
          <p:cNvSpPr>
            <a:spLocks noChangeArrowheads="1"/>
          </p:cNvSpPr>
          <p:nvPr/>
        </p:nvSpPr>
        <p:spPr bwMode="auto">
          <a:xfrm>
            <a:off x="1828800" y="25146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200</a:t>
            </a:r>
          </a:p>
        </p:txBody>
      </p:sp>
      <p:sp>
        <p:nvSpPr>
          <p:cNvPr id="30814" name="Rectangle 94"/>
          <p:cNvSpPr>
            <a:spLocks noChangeArrowheads="1"/>
          </p:cNvSpPr>
          <p:nvPr/>
        </p:nvSpPr>
        <p:spPr bwMode="auto">
          <a:xfrm>
            <a:off x="6781800" y="25908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315</a:t>
            </a:r>
          </a:p>
        </p:txBody>
      </p:sp>
      <p:sp>
        <p:nvSpPr>
          <p:cNvPr id="30815" name="Rectangle 95"/>
          <p:cNvSpPr>
            <a:spLocks noChangeArrowheads="1"/>
          </p:cNvSpPr>
          <p:nvPr/>
        </p:nvSpPr>
        <p:spPr bwMode="auto">
          <a:xfrm>
            <a:off x="1905000" y="36576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0816" name="Rectangle 96"/>
          <p:cNvSpPr>
            <a:spLocks noChangeArrowheads="1"/>
          </p:cNvSpPr>
          <p:nvPr/>
        </p:nvSpPr>
        <p:spPr bwMode="auto">
          <a:xfrm>
            <a:off x="5791200" y="5105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30817" name="Rectangle 97"/>
          <p:cNvSpPr>
            <a:spLocks noChangeArrowheads="1"/>
          </p:cNvSpPr>
          <p:nvPr/>
        </p:nvSpPr>
        <p:spPr bwMode="auto">
          <a:xfrm>
            <a:off x="2362200" y="5105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1205</a:t>
            </a:r>
          </a:p>
        </p:txBody>
      </p:sp>
      <p:sp>
        <p:nvSpPr>
          <p:cNvPr id="30818" name="Rectangle 98"/>
          <p:cNvSpPr>
            <a:spLocks noChangeArrowheads="1"/>
          </p:cNvSpPr>
          <p:nvPr/>
        </p:nvSpPr>
        <p:spPr bwMode="auto">
          <a:xfrm>
            <a:off x="7543800" y="50292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60</a:t>
            </a:r>
          </a:p>
        </p:txBody>
      </p:sp>
      <p:sp>
        <p:nvSpPr>
          <p:cNvPr id="30819" name="Rectangle 99"/>
          <p:cNvSpPr>
            <a:spLocks noChangeArrowheads="1"/>
          </p:cNvSpPr>
          <p:nvPr/>
        </p:nvSpPr>
        <p:spPr bwMode="auto">
          <a:xfrm>
            <a:off x="6019800" y="3581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3000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5" grpId="0"/>
      <p:bldP spid="30729" grpId="0" build="allAtOnce"/>
      <p:bldP spid="30786" grpId="0"/>
      <p:bldP spid="30787" grpId="0"/>
      <p:bldP spid="30810" grpId="0" animBg="1"/>
      <p:bldP spid="30814" grpId="0" animBg="1"/>
      <p:bldP spid="30815" grpId="0" animBg="1"/>
      <p:bldP spid="30816" grpId="0" animBg="1"/>
      <p:bldP spid="30817" grpId="0" animBg="1"/>
      <p:bldP spid="30818" grpId="0" animBg="1"/>
      <p:bldP spid="308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5603" name="Picture 3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3</a:t>
            </a:r>
            <a:r>
              <a:rPr lang="en-US" sz="2400" b="1"/>
              <a:t> b. Viết phân số thích hợp vào chỗ chấm</a:t>
            </a:r>
            <a:r>
              <a:rPr lang="en-US" sz="3200" b="1"/>
              <a:t>: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1m</a:t>
            </a:r>
            <a:r>
              <a:rPr lang="en-US" sz="2400" b="1" baseline="30000"/>
              <a:t>2</a:t>
            </a:r>
            <a:r>
              <a:rPr lang="en-US" sz="2400" b="1"/>
              <a:t>=……….dam</a:t>
            </a:r>
            <a:r>
              <a:rPr lang="en-US" sz="2400" b="1" baseline="30000"/>
              <a:t>2</a:t>
            </a:r>
            <a:r>
              <a:rPr lang="en-US" sz="2400" b="1"/>
              <a:t>             1dam</a:t>
            </a:r>
            <a:r>
              <a:rPr lang="en-US" sz="2400" b="1" baseline="30000"/>
              <a:t>2</a:t>
            </a:r>
            <a:r>
              <a:rPr lang="en-US" sz="2400" b="1"/>
              <a:t> =…………….hm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33400" y="3657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3m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 8dam</a:t>
            </a:r>
            <a:r>
              <a:rPr lang="en-US" sz="2400" b="1" baseline="30000"/>
              <a:t>2</a:t>
            </a:r>
            <a:r>
              <a:rPr lang="en-US" sz="2400" b="1"/>
              <a:t> =……………hm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0" y="5029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27m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    15dam</a:t>
            </a:r>
            <a:r>
              <a:rPr lang="en-US" sz="2400" b="1" baseline="30000"/>
              <a:t>2</a:t>
            </a:r>
            <a:r>
              <a:rPr lang="en-US" sz="2400" b="1"/>
              <a:t> =……. .…  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5611" name="Text Box 15"/>
          <p:cNvSpPr txBox="1">
            <a:spLocks noChangeArrowheads="1"/>
          </p:cNvSpPr>
          <p:nvPr/>
        </p:nvSpPr>
        <p:spPr bwMode="auto">
          <a:xfrm>
            <a:off x="974725" y="7123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12" name="Text Box 16"/>
          <p:cNvSpPr txBox="1">
            <a:spLocks noChangeArrowheads="1"/>
          </p:cNvSpPr>
          <p:nvPr/>
        </p:nvSpPr>
        <p:spPr bwMode="auto">
          <a:xfrm>
            <a:off x="7146925" y="407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13" name="Text Box 17"/>
          <p:cNvSpPr txBox="1">
            <a:spLocks noChangeArrowheads="1"/>
          </p:cNvSpPr>
          <p:nvPr/>
        </p:nvSpPr>
        <p:spPr bwMode="auto">
          <a:xfrm>
            <a:off x="22701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1600200" y="2209800"/>
            <a:ext cx="762000" cy="838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u="sng">
              <a:solidFill>
                <a:srgbClr val="FF3300"/>
              </a:solidFill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447800" y="2133600"/>
            <a:ext cx="914400" cy="1087438"/>
            <a:chOff x="914400" y="2209800"/>
            <a:chExt cx="457200" cy="1165492"/>
          </a:xfrm>
        </p:grpSpPr>
        <p:sp>
          <p:nvSpPr>
            <p:cNvPr id="25636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37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8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371600" y="3276600"/>
            <a:ext cx="914400" cy="1087438"/>
            <a:chOff x="914400" y="2209800"/>
            <a:chExt cx="457200" cy="1165492"/>
          </a:xfrm>
        </p:grpSpPr>
        <p:sp>
          <p:nvSpPr>
            <p:cNvPr id="25633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5634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5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066800" y="4724400"/>
            <a:ext cx="914400" cy="1087438"/>
            <a:chOff x="914400" y="2209800"/>
            <a:chExt cx="457200" cy="1165492"/>
          </a:xfrm>
        </p:grpSpPr>
        <p:sp>
          <p:nvSpPr>
            <p:cNvPr id="25630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27</a:t>
              </a:r>
            </a:p>
          </p:txBody>
        </p:sp>
        <p:sp>
          <p:nvSpPr>
            <p:cNvPr id="25631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562600" y="2133600"/>
            <a:ext cx="914400" cy="1087438"/>
            <a:chOff x="914400" y="2209800"/>
            <a:chExt cx="457200" cy="1165492"/>
          </a:xfrm>
        </p:grpSpPr>
        <p:sp>
          <p:nvSpPr>
            <p:cNvPr id="25627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28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5486400" y="3352800"/>
            <a:ext cx="914400" cy="1087438"/>
            <a:chOff x="914400" y="2209800"/>
            <a:chExt cx="457200" cy="1165492"/>
          </a:xfrm>
        </p:grpSpPr>
        <p:sp>
          <p:nvSpPr>
            <p:cNvPr id="25624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8</a:t>
              </a:r>
            </a:p>
          </p:txBody>
        </p:sp>
        <p:sp>
          <p:nvSpPr>
            <p:cNvPr id="25625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86400" y="4724400"/>
            <a:ext cx="914400" cy="1087438"/>
            <a:chOff x="914400" y="2209800"/>
            <a:chExt cx="457200" cy="1165492"/>
          </a:xfrm>
        </p:grpSpPr>
        <p:sp>
          <p:nvSpPr>
            <p:cNvPr id="25621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15</a:t>
              </a:r>
            </a:p>
          </p:txBody>
        </p:sp>
        <p:sp>
          <p:nvSpPr>
            <p:cNvPr id="25622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5" grpId="0"/>
      <p:bldP spid="35848" grpId="0" build="allAtOnce"/>
      <p:bldP spid="35853" grpId="0"/>
      <p:bldP spid="35854" grpId="0"/>
      <p:bldP spid="358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1066800" y="533400"/>
            <a:ext cx="7543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5759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Củng cố-Dặn dò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2590800" y="3200400"/>
          <a:ext cx="3581400" cy="3282950"/>
        </p:xfrm>
        <a:graphic>
          <a:graphicData uri="http://schemas.openxmlformats.org/presentationml/2006/ole">
            <p:oleObj spid="_x0000_s2050" name="Clip" r:id="rId3" imgW="1999793" imgH="1831543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762000"/>
            <a:ext cx="2209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u="sng" smtClean="0"/>
              <a:t>Toán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219200" y="22860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914400" y="1371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Kiểm tra bài cũ :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81000" y="1981200"/>
            <a:ext cx="85344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 u="sng">
                <a:solidFill>
                  <a:srgbClr val="FFFF00"/>
                </a:solidFill>
              </a:rPr>
              <a:t>Bài 2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Một con chim sâu cân nặng 60 g . Một con đà điểu cân nặng 120 kg . Hỏi con đà điểu nặng gấp bao nhiêu lần chim sâu ?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352800" y="4267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120 kg = 120 000g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3733800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1" u="sng">
                <a:solidFill>
                  <a:srgbClr val="FFFF00"/>
                </a:solidFill>
              </a:rPr>
              <a:t>Gi</a:t>
            </a:r>
            <a:r>
              <a:rPr lang="en-US" sz="2400" b="1" u="sng">
                <a:solidFill>
                  <a:srgbClr val="FFFF00"/>
                </a:solidFill>
              </a:rPr>
              <a:t>ải</a:t>
            </a:r>
            <a:endParaRPr lang="en-US" sz="2000" b="1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2209800" y="48006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1"/>
              <a:t>S</a:t>
            </a:r>
            <a:r>
              <a:rPr lang="en-US" sz="2400" b="1"/>
              <a:t>ố lần đà điểu nặng gấp chim sâu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667000" y="54102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120 000 : 60 = 2000 (lần)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2514600" y="58674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Đáp số: 2000 lần</a:t>
            </a:r>
          </a:p>
        </p:txBody>
      </p:sp>
      <p:pic>
        <p:nvPicPr>
          <p:cNvPr id="15371" name="Picture 12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  <p:bldP spid="39941" grpId="0"/>
      <p:bldP spid="39942" grpId="0"/>
      <p:bldP spid="39943" grpId="0"/>
      <p:bldP spid="39944" grpId="0"/>
      <p:bldP spid="39945" grpId="0"/>
      <p:bldP spid="39946" grpId="0"/>
      <p:bldP spid="399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</a:p>
          <a:p>
            <a:pPr algn="ctr" eaLnBrk="1" hangingPunct="1">
              <a:buFontTx/>
              <a:buNone/>
            </a:pP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</a:p>
        </p:txBody>
      </p:sp>
      <p:pic>
        <p:nvPicPr>
          <p:cNvPr id="16387" name="Picture 4" descr="IMG_12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09800"/>
            <a:ext cx="6477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BLUMEN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1000" y="6024563"/>
            <a:ext cx="26574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tra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67650" y="5334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65 -3.03745E-6 L 0.42135 -0.133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Group 2"/>
          <p:cNvGraphicFramePr>
            <a:graphicFrameLocks noGrp="1"/>
          </p:cNvGraphicFramePr>
          <p:nvPr/>
        </p:nvGraphicFramePr>
        <p:xfrm>
          <a:off x="2209800" y="762000"/>
          <a:ext cx="4191000" cy="5181600"/>
        </p:xfrm>
        <a:graphic>
          <a:graphicData uri="http://schemas.openxmlformats.org/drawingml/2006/table">
            <a:tbl>
              <a:tblPr/>
              <a:tblGrid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7533" name="Text Box 125"/>
          <p:cNvSpPr txBox="1">
            <a:spLocks noChangeArrowheads="1"/>
          </p:cNvSpPr>
          <p:nvPr/>
        </p:nvSpPr>
        <p:spPr bwMode="auto">
          <a:xfrm>
            <a:off x="3810000" y="7162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0606" name="Text Box 126"/>
          <p:cNvSpPr txBox="1">
            <a:spLocks noChangeArrowheads="1"/>
          </p:cNvSpPr>
          <p:nvPr/>
        </p:nvSpPr>
        <p:spPr bwMode="auto">
          <a:xfrm>
            <a:off x="3581400" y="7086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chemeClr val="accent2"/>
                </a:solidFill>
              </a:rPr>
              <a:t>  </a:t>
            </a:r>
            <a:r>
              <a:rPr lang="en-US" sz="2400" b="1">
                <a:solidFill>
                  <a:srgbClr val="FFFF00"/>
                </a:solidFill>
              </a:rPr>
              <a:t>1 dam</a:t>
            </a:r>
          </a:p>
        </p:txBody>
      </p:sp>
      <p:sp>
        <p:nvSpPr>
          <p:cNvPr id="20607" name="Text Box 127"/>
          <p:cNvSpPr txBox="1">
            <a:spLocks noChangeArrowheads="1"/>
          </p:cNvSpPr>
          <p:nvPr/>
        </p:nvSpPr>
        <p:spPr bwMode="auto">
          <a:xfrm>
            <a:off x="-533400" y="754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   1m</a:t>
            </a:r>
            <a:r>
              <a:rPr lang="en-US" sz="2400" b="1" baseline="30000">
                <a:solidFill>
                  <a:srgbClr val="FF0066"/>
                </a:solidFill>
              </a:rPr>
              <a:t>2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20608" name="AutoShape 128"/>
          <p:cNvSpPr>
            <a:spLocks/>
          </p:cNvSpPr>
          <p:nvPr/>
        </p:nvSpPr>
        <p:spPr bwMode="auto">
          <a:xfrm rot="5400000">
            <a:off x="4152900" y="4914900"/>
            <a:ext cx="381000" cy="4267200"/>
          </a:xfrm>
          <a:prstGeom prst="rightBrace">
            <a:avLst>
              <a:gd name="adj1" fmla="val 9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9" name="Text Box 129"/>
          <p:cNvSpPr txBox="1">
            <a:spLocks noChangeArrowheads="1"/>
          </p:cNvSpPr>
          <p:nvPr/>
        </p:nvSpPr>
        <p:spPr bwMode="auto">
          <a:xfrm>
            <a:off x="9525000" y="2362200"/>
            <a:ext cx="36798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FF00"/>
                </a:solidFill>
              </a:rPr>
              <a:t>Thế nào là đề ca mét vuông</a:t>
            </a:r>
            <a:r>
              <a:rPr lang="en-US" sz="2800">
                <a:solidFill>
                  <a:srgbClr val="FFFF00"/>
                </a:solidFill>
              </a:rPr>
              <a:t>? </a:t>
            </a:r>
            <a:endParaRPr 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</a:rPr>
              <a:t>               </a:t>
            </a:r>
          </a:p>
        </p:txBody>
      </p:sp>
      <p:sp>
        <p:nvSpPr>
          <p:cNvPr id="17538" name="Text Box 130"/>
          <p:cNvSpPr txBox="1">
            <a:spLocks noChangeArrowheads="1"/>
          </p:cNvSpPr>
          <p:nvPr/>
        </p:nvSpPr>
        <p:spPr bwMode="auto">
          <a:xfrm>
            <a:off x="2438400" y="9906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</a:rPr>
              <a:t>Một đề-ca-mét vuông</a:t>
            </a:r>
          </a:p>
        </p:txBody>
      </p:sp>
      <p:sp>
        <p:nvSpPr>
          <p:cNvPr id="20611" name="Text Box 131"/>
          <p:cNvSpPr txBox="1">
            <a:spLocks noChangeArrowheads="1"/>
          </p:cNvSpPr>
          <p:nvPr/>
        </p:nvSpPr>
        <p:spPr bwMode="auto">
          <a:xfrm>
            <a:off x="9448800" y="3505200"/>
            <a:ext cx="29718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Đề-ca-mét vuông là diện tích của hình vuông có cạnh dài 1dam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Đề-ca-mét vuông viết tắt là : dam</a:t>
            </a:r>
            <a:r>
              <a:rPr lang="en-US" sz="2400" b="1" baseline="30000">
                <a:solidFill>
                  <a:srgbClr val="FFFF00"/>
                </a:solidFill>
              </a:rPr>
              <a:t>2</a:t>
            </a:r>
            <a:endParaRPr lang="en-US" sz="2400" b="1">
              <a:solidFill>
                <a:srgbClr val="FFFF00"/>
              </a:solidFill>
            </a:endParaRPr>
          </a:p>
        </p:txBody>
      </p:sp>
      <p:graphicFrame>
        <p:nvGraphicFramePr>
          <p:cNvPr id="20612" name="Group 132"/>
          <p:cNvGraphicFramePr>
            <a:graphicFrameLocks noGrp="1"/>
          </p:cNvGraphicFramePr>
          <p:nvPr/>
        </p:nvGraphicFramePr>
        <p:xfrm>
          <a:off x="838200" y="7391400"/>
          <a:ext cx="381000" cy="517525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618" name="Group 138"/>
          <p:cNvGraphicFramePr>
            <a:graphicFrameLocks noGrp="1"/>
          </p:cNvGraphicFramePr>
          <p:nvPr/>
        </p:nvGraphicFramePr>
        <p:xfrm>
          <a:off x="1219200" y="6858000"/>
          <a:ext cx="381000" cy="517525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552" name="Text Box 144"/>
          <p:cNvSpPr txBox="1">
            <a:spLocks noChangeArrowheads="1"/>
          </p:cNvSpPr>
          <p:nvPr/>
        </p:nvSpPr>
        <p:spPr bwMode="auto">
          <a:xfrm>
            <a:off x="-92075" y="27797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20625" name="Text Box 145"/>
          <p:cNvSpPr txBox="1">
            <a:spLocks noChangeArrowheads="1"/>
          </p:cNvSpPr>
          <p:nvPr/>
        </p:nvSpPr>
        <p:spPr bwMode="auto">
          <a:xfrm>
            <a:off x="-2438400" y="2819400"/>
            <a:ext cx="243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1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1dam2=100m2</a:t>
            </a:r>
            <a:endParaRPr lang="en-US">
              <a:solidFill>
                <a:srgbClr val="FF0066"/>
              </a:solidFill>
            </a:endParaRPr>
          </a:p>
        </p:txBody>
      </p:sp>
      <p:pic>
        <p:nvPicPr>
          <p:cNvPr id="17554" name="Picture 152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3828E-6 L -0.00416 -0.144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5.90384E-6 C 0.2066 -5.90384E-6 0.41337 -5.90384E-6 0.41111 -0.13316 C 0.40885 -0.2663 0.12292 -0.70666 -0.01337 -0.7989 C -0.14965 -0.89113 -0.38819 -0.75706 -0.40677 -0.68655 C -0.42535 -0.61605 -0.20764 -0.42372 -0.12448 -0.37587 C -0.04149 -0.32802 0.07969 -0.44291 0.09115 -0.39945 C 0.1026 -0.35599 -0.03108 -0.1639 -0.05556 -0.11559 " pathEditMode="relative" ptsTypes="aaaaaaA">
                                      <p:cBhvr>
                                        <p:cTn id="10" dur="2000" fill="hold"/>
                                        <p:tgtEl>
                                          <p:spTgt spid="206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1623E-6 L -0.35955 -0.011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7092E-6 L -0.32083 -0.012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8969E-6 L 0.00417 -0.2817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4244E-6 L 0.03333 -0.288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6588 C 0.00139 -0.06842 0.00625 -0.0705 0.00121 -0.08807 C -0.00382 -0.10541 -0.05191 -0.15164 -0.03351 -0.17106 C -0.01511 -0.19047 0.04861 -0.19741 0.1125 -0.2041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20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20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0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6" grpId="0"/>
      <p:bldP spid="20607" grpId="0"/>
      <p:bldP spid="20608" grpId="0" animBg="1"/>
      <p:bldP spid="20609" grpId="0"/>
      <p:bldP spid="20611" grpId="0"/>
      <p:bldP spid="20625" grpId="0"/>
      <p:bldP spid="206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/>
        </p:nvGraphicFramePr>
        <p:xfrm>
          <a:off x="2209800" y="762000"/>
          <a:ext cx="4191000" cy="5181600"/>
        </p:xfrm>
        <a:graphic>
          <a:graphicData uri="http://schemas.openxmlformats.org/drawingml/2006/table">
            <a:tbl>
              <a:tblPr/>
              <a:tblGrid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8557" name="Text Box 125"/>
          <p:cNvSpPr txBox="1">
            <a:spLocks noChangeArrowheads="1"/>
          </p:cNvSpPr>
          <p:nvPr/>
        </p:nvSpPr>
        <p:spPr bwMode="auto">
          <a:xfrm>
            <a:off x="3810000" y="7162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16511" name="Text Box 127"/>
          <p:cNvSpPr txBox="1">
            <a:spLocks noChangeArrowheads="1"/>
          </p:cNvSpPr>
          <p:nvPr/>
        </p:nvSpPr>
        <p:spPr bwMode="auto">
          <a:xfrm>
            <a:off x="-533400" y="754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  </a:t>
            </a:r>
            <a:r>
              <a:rPr lang="en-US" sz="2000" b="1">
                <a:solidFill>
                  <a:srgbClr val="FF0066"/>
                </a:solidFill>
              </a:rPr>
              <a:t>da</a:t>
            </a:r>
            <a:r>
              <a:rPr lang="en-US" sz="2400" b="1">
                <a:solidFill>
                  <a:srgbClr val="FF0066"/>
                </a:solidFill>
              </a:rPr>
              <a:t>m</a:t>
            </a:r>
            <a:r>
              <a:rPr lang="en-US" sz="2400" b="1" baseline="3000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16513" name="Text Box 129"/>
          <p:cNvSpPr txBox="1">
            <a:spLocks noChangeArrowheads="1"/>
          </p:cNvSpPr>
          <p:nvPr/>
        </p:nvSpPr>
        <p:spPr bwMode="auto">
          <a:xfrm>
            <a:off x="9525000" y="2362200"/>
            <a:ext cx="36798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FF00"/>
                </a:solidFill>
              </a:rPr>
              <a:t>Thế nào là héc-tô mét vuông</a:t>
            </a:r>
            <a:r>
              <a:rPr lang="en-US" sz="2800">
                <a:solidFill>
                  <a:srgbClr val="FFFF00"/>
                </a:solidFill>
              </a:rPr>
              <a:t>? </a:t>
            </a:r>
            <a:endParaRPr 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</a:rPr>
              <a:t>               </a:t>
            </a:r>
          </a:p>
        </p:txBody>
      </p:sp>
      <p:sp>
        <p:nvSpPr>
          <p:cNvPr id="18560" name="Text Box 130"/>
          <p:cNvSpPr txBox="1">
            <a:spLocks noChangeArrowheads="1"/>
          </p:cNvSpPr>
          <p:nvPr/>
        </p:nvSpPr>
        <p:spPr bwMode="auto">
          <a:xfrm>
            <a:off x="2438400" y="9906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</a:rPr>
              <a:t>Một héc- tô-mét vuông</a:t>
            </a:r>
          </a:p>
        </p:txBody>
      </p:sp>
      <p:sp>
        <p:nvSpPr>
          <p:cNvPr id="16515" name="Text Box 131"/>
          <p:cNvSpPr txBox="1">
            <a:spLocks noChangeArrowheads="1"/>
          </p:cNvSpPr>
          <p:nvPr/>
        </p:nvSpPr>
        <p:spPr bwMode="auto">
          <a:xfrm>
            <a:off x="9448800" y="3505200"/>
            <a:ext cx="29718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</a:t>
            </a:r>
            <a:r>
              <a:rPr lang="en-US" sz="2800" b="1">
                <a:solidFill>
                  <a:srgbClr val="FFFF00"/>
                </a:solidFill>
              </a:rPr>
              <a:t>H</a:t>
            </a:r>
            <a:r>
              <a:rPr lang="en-US" sz="2400" b="1">
                <a:solidFill>
                  <a:srgbClr val="FFFF00"/>
                </a:solidFill>
              </a:rPr>
              <a:t>éc-tô mét</a:t>
            </a:r>
            <a:r>
              <a:rPr lang="en-US"/>
              <a:t> </a:t>
            </a:r>
            <a:r>
              <a:rPr lang="en-US" sz="2400" b="1">
                <a:solidFill>
                  <a:srgbClr val="FFFF00"/>
                </a:solidFill>
              </a:rPr>
              <a:t>vuông là diện tích của hình vuông có cạnh dài 1hm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</a:rPr>
              <a:t>H</a:t>
            </a:r>
            <a:r>
              <a:rPr lang="en-US" sz="2400" b="1">
                <a:solidFill>
                  <a:srgbClr val="FFFF00"/>
                </a:solidFill>
              </a:rPr>
              <a:t>éc-tô mét</a:t>
            </a:r>
            <a:r>
              <a:rPr lang="en-US"/>
              <a:t> </a:t>
            </a:r>
            <a:r>
              <a:rPr lang="en-US" sz="2400" b="1">
                <a:solidFill>
                  <a:srgbClr val="FFFF00"/>
                </a:solidFill>
              </a:rPr>
              <a:t>vuông viết tắt là : hm</a:t>
            </a:r>
            <a:r>
              <a:rPr lang="en-US" sz="2400" b="1" baseline="30000">
                <a:solidFill>
                  <a:srgbClr val="FFFF00"/>
                </a:solidFill>
              </a:rPr>
              <a:t>2</a:t>
            </a:r>
          </a:p>
        </p:txBody>
      </p:sp>
      <p:graphicFrame>
        <p:nvGraphicFramePr>
          <p:cNvPr id="16516" name="Group 132"/>
          <p:cNvGraphicFramePr>
            <a:graphicFrameLocks noGrp="1"/>
          </p:cNvGraphicFramePr>
          <p:nvPr/>
        </p:nvGraphicFramePr>
        <p:xfrm>
          <a:off x="838200" y="7391400"/>
          <a:ext cx="381000" cy="517525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568" name="Text Box 144"/>
          <p:cNvSpPr txBox="1">
            <a:spLocks noChangeArrowheads="1"/>
          </p:cNvSpPr>
          <p:nvPr/>
        </p:nvSpPr>
        <p:spPr bwMode="auto">
          <a:xfrm>
            <a:off x="-92075" y="27797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16529" name="Text Box 145"/>
          <p:cNvSpPr txBox="1">
            <a:spLocks noChangeArrowheads="1"/>
          </p:cNvSpPr>
          <p:nvPr/>
        </p:nvSpPr>
        <p:spPr bwMode="auto">
          <a:xfrm>
            <a:off x="-2590800" y="2819400"/>
            <a:ext cx="304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1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 hm2</a:t>
            </a:r>
            <a:r>
              <a:rPr lang="en-US"/>
              <a:t> </a:t>
            </a:r>
            <a:r>
              <a:rPr lang="en-US" sz="2400" b="1">
                <a:solidFill>
                  <a:srgbClr val="FF0066"/>
                </a:solidFill>
              </a:rPr>
              <a:t>=100dam2</a:t>
            </a:r>
          </a:p>
        </p:txBody>
      </p:sp>
      <p:pic>
        <p:nvPicPr>
          <p:cNvPr id="18570" name="Picture 146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1623E-6 L -0.39288 -0.011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2238E-6 L -0.3375 -0.008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8969E-6 L 0.00417 -0.281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4244E-6 L 0.10833 -0.377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5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8211E-6 L 0.51667 -0.0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11" grpId="0"/>
      <p:bldP spid="16513" grpId="0"/>
      <p:bldP spid="16515" grpId="0"/>
      <p:bldP spid="16529" grpId="0"/>
      <p:bldP spid="1652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dam</a:t>
            </a:r>
            <a:r>
              <a:rPr lang="en-US" sz="3200" baseline="30000"/>
              <a:t>2 </a:t>
            </a:r>
            <a:r>
              <a:rPr lang="en-US" sz="3200"/>
              <a:t>và 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609600" y="3886200"/>
            <a:ext cx="16002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 lần</a:t>
            </a:r>
          </a:p>
        </p:txBody>
      </p:sp>
      <p:pic>
        <p:nvPicPr>
          <p:cNvPr id="19461" name="Picture 6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dam</a:t>
            </a:r>
            <a:r>
              <a:rPr lang="en-US" sz="3200" baseline="30000"/>
              <a:t>2 </a:t>
            </a:r>
            <a:r>
              <a:rPr lang="en-US" sz="3200"/>
              <a:t>và 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609600" y="3886200"/>
            <a:ext cx="16002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 lần</a:t>
            </a:r>
          </a:p>
        </p:txBody>
      </p:sp>
      <p:pic>
        <p:nvPicPr>
          <p:cNvPr id="20485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m</a:t>
            </a:r>
            <a:r>
              <a:rPr lang="en-US" sz="3200" baseline="30000"/>
              <a:t>2 </a:t>
            </a:r>
            <a:r>
              <a:rPr lang="en-US" sz="3200"/>
              <a:t>và hm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0" y="3886200"/>
            <a:ext cx="22098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10000 lần</a:t>
            </a:r>
          </a:p>
        </p:txBody>
      </p:sp>
      <p:pic>
        <p:nvPicPr>
          <p:cNvPr id="21509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0" y="2286000"/>
            <a:ext cx="8763000" cy="3962400"/>
          </a:xfrm>
          <a:prstGeom prst="cloudCallout">
            <a:avLst>
              <a:gd name="adj1" fmla="val -31014"/>
              <a:gd name="adj2" fmla="val 6286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u="sng">
                <a:solidFill>
                  <a:srgbClr val="000099"/>
                </a:solidFill>
              </a:rPr>
              <a:t>Bài 1: </a:t>
            </a:r>
            <a:r>
              <a:rPr lang="en-US" sz="2800">
                <a:solidFill>
                  <a:srgbClr val="000099"/>
                </a:solidFill>
              </a:rPr>
              <a:t>Đọc các số đo diện tích:</a:t>
            </a:r>
          </a:p>
          <a:p>
            <a:pPr algn="ctr"/>
            <a:endParaRPr lang="en-US" sz="2800">
              <a:solidFill>
                <a:srgbClr val="000099"/>
              </a:solidFill>
            </a:endParaRPr>
          </a:p>
          <a:p>
            <a:pPr algn="ctr"/>
            <a:r>
              <a:rPr lang="en-US" sz="2800">
                <a:solidFill>
                  <a:srgbClr val="000099"/>
                </a:solidFill>
              </a:rPr>
              <a:t>105dam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  ;     32 600dam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; </a:t>
            </a:r>
          </a:p>
          <a:p>
            <a:pPr algn="ctr"/>
            <a:endParaRPr lang="en-US" sz="2800">
              <a:solidFill>
                <a:srgbClr val="000099"/>
              </a:solidFill>
            </a:endParaRPr>
          </a:p>
          <a:p>
            <a:pPr algn="ctr"/>
            <a:r>
              <a:rPr lang="en-US" sz="2800">
                <a:solidFill>
                  <a:srgbClr val="000099"/>
                </a:solidFill>
              </a:rPr>
              <a:t>492hm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    ;    180 350hm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endParaRPr lang="en-US" sz="2800">
              <a:solidFill>
                <a:srgbClr val="000099"/>
              </a:solidFill>
            </a:endParaRPr>
          </a:p>
          <a:p>
            <a:pPr algn="ctr"/>
            <a:endParaRPr lang="en-US" sz="2800">
              <a:solidFill>
                <a:srgbClr val="000099"/>
              </a:solidFill>
            </a:endParaRPr>
          </a:p>
        </p:txBody>
      </p:sp>
      <p:pic>
        <p:nvPicPr>
          <p:cNvPr id="22532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248</TotalTime>
  <Words>382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Mountain Top</vt:lpstr>
      <vt:lpstr>Microsoft Clip Gallery</vt:lpstr>
      <vt:lpstr>Slide 1</vt:lpstr>
      <vt:lpstr>Slide 2</vt:lpstr>
      <vt:lpstr>Slide 3</vt:lpstr>
      <vt:lpstr>Slide 4</vt:lpstr>
      <vt:lpstr>Slide 5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  Đề-ca-mét vuông. Héc-tô-mét vuông </vt:lpstr>
      <vt:lpstr>Slide 13</vt:lpstr>
    </vt:vector>
  </TitlesOfParts>
  <Company>THT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Hong Cam</dc:creator>
  <cp:lastModifiedBy>CSTeam</cp:lastModifiedBy>
  <cp:revision>11</cp:revision>
  <dcterms:created xsi:type="dcterms:W3CDTF">2009-09-09T22:06:19Z</dcterms:created>
  <dcterms:modified xsi:type="dcterms:W3CDTF">2016-06-30T03:33:56Z</dcterms:modified>
</cp:coreProperties>
</file>