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6" r:id="rId3"/>
    <p:sldId id="258" r:id="rId4"/>
    <p:sldId id="259" r:id="rId5"/>
    <p:sldId id="260" r:id="rId6"/>
    <p:sldId id="261" r:id="rId7"/>
    <p:sldId id="262" r:id="rId8"/>
    <p:sldId id="285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7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00FF"/>
    <a:srgbClr val="840681"/>
    <a:srgbClr val="781276"/>
    <a:srgbClr val="008A66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12BDF44-825D-4ADF-BAAC-24A413E8D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70A23-D2BA-4BBE-8469-D1400D58F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56DAE-0013-4BFD-B0A0-BBEF86D11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6EDF6-95B5-47C2-AEE4-6535E5C6E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87E46-4815-40CA-9D75-8807F3604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75A9F-A0D9-43B2-90DF-61ABF87EC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74B1C-2877-47A3-9BDF-D293F4A0C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1F324-4F8D-4AFB-AB27-B6DFC8A64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1871D-EC05-4672-A541-7CC93E345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58BEB-3794-4339-80BC-4305DAF70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7FC44-A687-42C3-AE96-51C09071B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A337AB4-E4C2-42C3-8306-8E6AAD24B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 advClick="0" advTm="10000"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4.bin"/><Relationship Id="rId2" Type="http://schemas.openxmlformats.org/officeDocument/2006/relationships/audio" Target="file:///F:\NHAC\Songs\&#167;&#170;m%20c&#171;%20&#174;&#172;n%201.wav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Program%20Files\COWON\Jet-Audio\JETAUDIO.EXE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562225" y="1063625"/>
            <a:ext cx="4121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folHlink"/>
                </a:solidFill>
                <a:latin typeface="Arial" charset="0"/>
              </a:rPr>
              <a:t>MÔN TOÁN LỚP 5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330825" y="3609975"/>
            <a:ext cx="298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8A66"/>
                </a:solidFill>
                <a:latin typeface="Arial" charset="0"/>
              </a:rPr>
              <a:t>  </a:t>
            </a:r>
          </a:p>
        </p:txBody>
      </p:sp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698500" y="3063875"/>
          <a:ext cx="3951288" cy="2566988"/>
        </p:xfrm>
        <a:graphic>
          <a:graphicData uri="http://schemas.openxmlformats.org/presentationml/2006/ole">
            <p:oleObj spid="_x0000_s1026" name="Clip" r:id="rId4" imgW="2191817" imgH="1424635" progId="MS_ClipArt_Gallery.2">
              <p:embed/>
            </p:oleObj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74650" y="2012950"/>
          <a:ext cx="1965325" cy="1473200"/>
        </p:xfrm>
        <a:graphic>
          <a:graphicData uri="http://schemas.openxmlformats.org/presentationml/2006/ole">
            <p:oleObj spid="_x0000_s1027" name="Clip" r:id="rId5" imgW="4435475" imgH="3328988" progId="MS_ClipArt_Gallery.2">
              <p:embed/>
            </p:oleObj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6756400" y="4051300"/>
          <a:ext cx="1965325" cy="1473200"/>
        </p:xfrm>
        <a:graphic>
          <a:graphicData uri="http://schemas.openxmlformats.org/presentationml/2006/ole">
            <p:oleObj spid="_x0000_s1028" name="Clip" r:id="rId6" imgW="4435475" imgH="3328988" progId="MS_ClipArt_Gallery.2">
              <p:embed/>
            </p:oleObj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3746500" y="5080000"/>
          <a:ext cx="1717675" cy="1473200"/>
        </p:xfrm>
        <a:graphic>
          <a:graphicData uri="http://schemas.openxmlformats.org/presentationml/2006/ole">
            <p:oleObj spid="_x0000_s1029" name="Clip" r:id="rId7" imgW="4435475" imgH="3328988" progId="MS_ClipArt_Gallery.2">
              <p:embed/>
            </p:oleObj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5575300" y="4222750"/>
          <a:ext cx="3057525" cy="2292350"/>
        </p:xfrm>
        <a:graphic>
          <a:graphicData uri="http://schemas.openxmlformats.org/presentationml/2006/ole">
            <p:oleObj spid="_x0000_s1030" name="Clip" r:id="rId8" imgW="4435475" imgH="3328988" progId="MS_ClipArt_Gallery.2">
              <p:embed/>
            </p:oleObj>
          </a:graphicData>
        </a:graphic>
      </p:graphicFrame>
      <p:pic>
        <p:nvPicPr>
          <p:cNvPr id="2080" name="§ªm c« ®¬n 1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1236663" y="11414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20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30" showWhenStopped="0">
                <p:cTn id="3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80"/>
                </p:tgtEl>
              </p:cMediaNode>
            </p:audio>
          </p:childTnLst>
        </p:cTn>
      </p:par>
    </p:tnLst>
    <p:bldLst>
      <p:bldP spid="2069" grpId="0" autoUpdateAnimBg="0"/>
      <p:bldP spid="207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25675" y="50371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cao</a:t>
            </a:r>
            <a:r>
              <a:rPr lang="en-US" sz="1800" i="1">
                <a:latin typeface="Arial" charset="0"/>
              </a:rPr>
              <a:t> của tam giác ABC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 của hình chữ nhật EDBC?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035425" y="2281238"/>
            <a:ext cx="4025900" cy="2698750"/>
            <a:chOff x="2566" y="1213"/>
            <a:chExt cx="2536" cy="1700"/>
          </a:xfrm>
        </p:grpSpPr>
        <p:sp>
          <p:nvSpPr>
            <p:cNvPr id="13319" name="Text Box 6"/>
            <p:cNvSpPr txBox="1">
              <a:spLocks noChangeArrowheads="1"/>
            </p:cNvSpPr>
            <p:nvPr/>
          </p:nvSpPr>
          <p:spPr bwMode="auto">
            <a:xfrm>
              <a:off x="3118" y="121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A</a:t>
              </a:r>
            </a:p>
          </p:txBody>
        </p:sp>
        <p:grpSp>
          <p:nvGrpSpPr>
            <p:cNvPr id="13320" name="Group 7"/>
            <p:cNvGrpSpPr>
              <a:grpSpLocks/>
            </p:cNvGrpSpPr>
            <p:nvPr/>
          </p:nvGrpSpPr>
          <p:grpSpPr bwMode="auto">
            <a:xfrm>
              <a:off x="2566" y="1237"/>
              <a:ext cx="2536" cy="1676"/>
              <a:chOff x="2566" y="1237"/>
              <a:chExt cx="2536" cy="1676"/>
            </a:xfrm>
          </p:grpSpPr>
          <p:sp>
            <p:nvSpPr>
              <p:cNvPr id="13321" name="Rectangle 8"/>
              <p:cNvSpPr>
                <a:spLocks noChangeArrowheads="1"/>
              </p:cNvSpPr>
              <p:nvPr/>
            </p:nvSpPr>
            <p:spPr bwMode="auto">
              <a:xfrm>
                <a:off x="2825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2" name="Rectangle 9"/>
              <p:cNvSpPr>
                <a:spLocks noChangeArrowheads="1"/>
              </p:cNvSpPr>
              <p:nvPr/>
            </p:nvSpPr>
            <p:spPr bwMode="auto">
              <a:xfrm>
                <a:off x="322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3" name="Rectangle 10"/>
              <p:cNvSpPr>
                <a:spLocks noChangeArrowheads="1"/>
              </p:cNvSpPr>
              <p:nvPr/>
            </p:nvSpPr>
            <p:spPr bwMode="auto">
              <a:xfrm>
                <a:off x="3635" y="1443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4" name="Rectangle 11"/>
              <p:cNvSpPr>
                <a:spLocks noChangeArrowheads="1"/>
              </p:cNvSpPr>
              <p:nvPr/>
            </p:nvSpPr>
            <p:spPr bwMode="auto">
              <a:xfrm>
                <a:off x="403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5" name="Rectangle 12"/>
              <p:cNvSpPr>
                <a:spLocks noChangeArrowheads="1"/>
              </p:cNvSpPr>
              <p:nvPr/>
            </p:nvSpPr>
            <p:spPr bwMode="auto">
              <a:xfrm>
                <a:off x="4444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6" name="Rectangle 13"/>
              <p:cNvSpPr>
                <a:spLocks noChangeArrowheads="1"/>
              </p:cNvSpPr>
              <p:nvPr/>
            </p:nvSpPr>
            <p:spPr bwMode="auto">
              <a:xfrm>
                <a:off x="2825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7" name="Rectangle 14"/>
              <p:cNvSpPr>
                <a:spLocks noChangeArrowheads="1"/>
              </p:cNvSpPr>
              <p:nvPr/>
            </p:nvSpPr>
            <p:spPr bwMode="auto">
              <a:xfrm>
                <a:off x="322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8" name="Rectangle 15"/>
              <p:cNvSpPr>
                <a:spLocks noChangeArrowheads="1"/>
              </p:cNvSpPr>
              <p:nvPr/>
            </p:nvSpPr>
            <p:spPr bwMode="auto">
              <a:xfrm>
                <a:off x="3635" y="1859"/>
                <a:ext cx="412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29" name="Rectangle 16"/>
              <p:cNvSpPr>
                <a:spLocks noChangeArrowheads="1"/>
              </p:cNvSpPr>
              <p:nvPr/>
            </p:nvSpPr>
            <p:spPr bwMode="auto">
              <a:xfrm>
                <a:off x="403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0" name="Rectangle 17"/>
              <p:cNvSpPr>
                <a:spLocks noChangeArrowheads="1"/>
              </p:cNvSpPr>
              <p:nvPr/>
            </p:nvSpPr>
            <p:spPr bwMode="auto">
              <a:xfrm>
                <a:off x="4444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1" name="Rectangle 18"/>
              <p:cNvSpPr>
                <a:spLocks noChangeArrowheads="1"/>
              </p:cNvSpPr>
              <p:nvPr/>
            </p:nvSpPr>
            <p:spPr bwMode="auto">
              <a:xfrm>
                <a:off x="2825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2" name="Rectangle 19"/>
              <p:cNvSpPr>
                <a:spLocks noChangeArrowheads="1"/>
              </p:cNvSpPr>
              <p:nvPr/>
            </p:nvSpPr>
            <p:spPr bwMode="auto">
              <a:xfrm>
                <a:off x="322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3" name="Rectangle 20"/>
              <p:cNvSpPr>
                <a:spLocks noChangeArrowheads="1"/>
              </p:cNvSpPr>
              <p:nvPr/>
            </p:nvSpPr>
            <p:spPr bwMode="auto">
              <a:xfrm>
                <a:off x="3635" y="2269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4" name="Rectangle 21"/>
              <p:cNvSpPr>
                <a:spLocks noChangeArrowheads="1"/>
              </p:cNvSpPr>
              <p:nvPr/>
            </p:nvSpPr>
            <p:spPr bwMode="auto">
              <a:xfrm>
                <a:off x="403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5" name="Rectangle 22"/>
              <p:cNvSpPr>
                <a:spLocks noChangeArrowheads="1"/>
              </p:cNvSpPr>
              <p:nvPr/>
            </p:nvSpPr>
            <p:spPr bwMode="auto">
              <a:xfrm>
                <a:off x="4444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336" name="Text Box 23"/>
              <p:cNvSpPr txBox="1">
                <a:spLocks noChangeArrowheads="1"/>
              </p:cNvSpPr>
              <p:nvPr/>
            </p:nvSpPr>
            <p:spPr bwMode="auto">
              <a:xfrm>
                <a:off x="2590" y="1293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E</a:t>
                </a:r>
              </a:p>
            </p:txBody>
          </p:sp>
          <p:sp>
            <p:nvSpPr>
              <p:cNvPr id="13337" name="Text Box 24"/>
              <p:cNvSpPr txBox="1">
                <a:spLocks noChangeArrowheads="1"/>
              </p:cNvSpPr>
              <p:nvPr/>
            </p:nvSpPr>
            <p:spPr bwMode="auto">
              <a:xfrm>
                <a:off x="2566" y="2613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B</a:t>
                </a:r>
              </a:p>
            </p:txBody>
          </p:sp>
          <p:sp>
            <p:nvSpPr>
              <p:cNvPr id="13338" name="Text Box 25"/>
              <p:cNvSpPr txBox="1">
                <a:spLocks noChangeArrowheads="1"/>
              </p:cNvSpPr>
              <p:nvPr/>
            </p:nvSpPr>
            <p:spPr bwMode="auto">
              <a:xfrm>
                <a:off x="4886" y="2605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</a:t>
                </a:r>
              </a:p>
            </p:txBody>
          </p:sp>
          <p:sp>
            <p:nvSpPr>
              <p:cNvPr id="13339" name="Text Box 26"/>
              <p:cNvSpPr txBox="1">
                <a:spLocks noChangeArrowheads="1"/>
              </p:cNvSpPr>
              <p:nvPr/>
            </p:nvSpPr>
            <p:spPr bwMode="auto">
              <a:xfrm>
                <a:off x="4894" y="1301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D</a:t>
                </a:r>
              </a:p>
            </p:txBody>
          </p:sp>
          <p:sp>
            <p:nvSpPr>
              <p:cNvPr id="13340" name="Text Box 27"/>
              <p:cNvSpPr txBox="1">
                <a:spLocks noChangeArrowheads="1"/>
              </p:cNvSpPr>
              <p:nvPr/>
            </p:nvSpPr>
            <p:spPr bwMode="auto">
              <a:xfrm>
                <a:off x="3446" y="1237"/>
                <a:ext cx="66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Chiều dài</a:t>
                </a:r>
              </a:p>
            </p:txBody>
          </p:sp>
          <p:sp>
            <p:nvSpPr>
              <p:cNvPr id="13341" name="Text Box 28"/>
              <p:cNvSpPr txBox="1">
                <a:spLocks noChangeArrowheads="1"/>
              </p:cNvSpPr>
              <p:nvPr/>
            </p:nvSpPr>
            <p:spPr bwMode="auto">
              <a:xfrm rot="-5396925">
                <a:off x="2345" y="1888"/>
                <a:ext cx="777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Chiều rộng</a:t>
                </a:r>
              </a:p>
            </p:txBody>
          </p:sp>
          <p:grpSp>
            <p:nvGrpSpPr>
              <p:cNvPr id="13342" name="Group 29"/>
              <p:cNvGrpSpPr>
                <a:grpSpLocks/>
              </p:cNvGrpSpPr>
              <p:nvPr/>
            </p:nvGrpSpPr>
            <p:grpSpPr bwMode="auto">
              <a:xfrm>
                <a:off x="2824" y="1448"/>
                <a:ext cx="2028" cy="1232"/>
                <a:chOff x="2824" y="1448"/>
                <a:chExt cx="2028" cy="1232"/>
              </a:xfrm>
            </p:grpSpPr>
            <p:sp>
              <p:nvSpPr>
                <p:cNvPr id="13346" name="AutoShape 30"/>
                <p:cNvSpPr>
                  <a:spLocks noChangeArrowheads="1"/>
                </p:cNvSpPr>
                <p:nvPr/>
              </p:nvSpPr>
              <p:spPr bwMode="auto">
                <a:xfrm>
                  <a:off x="2824" y="1448"/>
                  <a:ext cx="2028" cy="1232"/>
                </a:xfrm>
                <a:prstGeom prst="triangle">
                  <a:avLst>
                    <a:gd name="adj" fmla="val 20019"/>
                  </a:avLst>
                </a:prstGeom>
                <a:solidFill>
                  <a:schemeClr val="tx2"/>
                </a:solidFill>
                <a:ln w="12700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334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232" y="1448"/>
                  <a:ext cx="0" cy="1232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3348" name="Rectangle 32"/>
                <p:cNvSpPr>
                  <a:spLocks noChangeArrowheads="1"/>
                </p:cNvSpPr>
                <p:nvPr/>
              </p:nvSpPr>
              <p:spPr bwMode="auto">
                <a:xfrm>
                  <a:off x="3232" y="2624"/>
                  <a:ext cx="56" cy="56"/>
                </a:xfrm>
                <a:prstGeom prst="rect">
                  <a:avLst/>
                </a:prstGeom>
                <a:noFill/>
                <a:ln w="12700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13343" name="Text Box 33"/>
              <p:cNvSpPr txBox="1">
                <a:spLocks noChangeArrowheads="1"/>
              </p:cNvSpPr>
              <p:nvPr/>
            </p:nvSpPr>
            <p:spPr bwMode="auto">
              <a:xfrm>
                <a:off x="3158" y="2701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H</a:t>
                </a:r>
              </a:p>
            </p:txBody>
          </p:sp>
          <p:sp>
            <p:nvSpPr>
              <p:cNvPr id="13344" name="Text Box 34"/>
              <p:cNvSpPr txBox="1">
                <a:spLocks noChangeArrowheads="1"/>
              </p:cNvSpPr>
              <p:nvPr/>
            </p:nvSpPr>
            <p:spPr bwMode="auto">
              <a:xfrm rot="-5396925">
                <a:off x="3040" y="2024"/>
                <a:ext cx="697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accent2"/>
                    </a:solidFill>
                    <a:latin typeface="Arial" charset="0"/>
                  </a:rPr>
                  <a:t>Chiều cao</a:t>
                </a:r>
              </a:p>
            </p:txBody>
          </p:sp>
          <p:sp>
            <p:nvSpPr>
              <p:cNvPr id="13345" name="Text Box 35"/>
              <p:cNvSpPr txBox="1">
                <a:spLocks noChangeArrowheads="1"/>
              </p:cNvSpPr>
              <p:nvPr/>
            </p:nvSpPr>
            <p:spPr bwMode="auto">
              <a:xfrm>
                <a:off x="3430" y="2653"/>
                <a:ext cx="664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Cạnh </a:t>
                </a:r>
                <a:r>
                  <a:rPr lang="vi-VN">
                    <a:latin typeface="Arial" charset="0"/>
                  </a:rPr>
                  <a:t>đ</a:t>
                </a:r>
                <a:r>
                  <a:rPr lang="en-US">
                    <a:latin typeface="Arial" charset="0"/>
                  </a:rPr>
                  <a:t>áy</a:t>
                </a:r>
              </a:p>
            </p:txBody>
          </p:sp>
        </p:grpSp>
      </p:grp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1108075" y="45291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2276475" y="57356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Cạnh </a:t>
            </a:r>
            <a:r>
              <a:rPr lang="vi-VN" sz="1800" i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áy</a:t>
            </a:r>
            <a:r>
              <a:rPr lang="en-US" sz="1800" i="1">
                <a:latin typeface="Arial" charset="0"/>
              </a:rPr>
              <a:t> của tam giác ABC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của hình chữ nhật EDBC?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300" grpId="0" autoUpdateAnimBg="0"/>
      <p:bldP spid="1130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2327275" y="58753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Em có nhận xét gì về 2 tam giác ABC (màu xanh) và tam giác MNL (màu vàng)</a:t>
            </a: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4343" name="Group 5"/>
            <p:cNvGrpSpPr>
              <a:grpSpLocks/>
            </p:cNvGrpSpPr>
            <p:nvPr/>
          </p:nvGrpSpPr>
          <p:grpSpPr bwMode="auto">
            <a:xfrm>
              <a:off x="494" y="1485"/>
              <a:ext cx="2361" cy="1590"/>
              <a:chOff x="2566" y="1213"/>
              <a:chExt cx="2553" cy="1719"/>
            </a:xfrm>
          </p:grpSpPr>
          <p:sp>
            <p:nvSpPr>
              <p:cNvPr id="14377" name="Text Box 6"/>
              <p:cNvSpPr txBox="1">
                <a:spLocks noChangeArrowheads="1"/>
              </p:cNvSpPr>
              <p:nvPr/>
            </p:nvSpPr>
            <p:spPr bwMode="auto">
              <a:xfrm>
                <a:off x="3117" y="1213"/>
                <a:ext cx="218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A</a:t>
                </a:r>
              </a:p>
            </p:txBody>
          </p:sp>
          <p:grpSp>
            <p:nvGrpSpPr>
              <p:cNvPr id="14378" name="Group 7"/>
              <p:cNvGrpSpPr>
                <a:grpSpLocks/>
              </p:cNvGrpSpPr>
              <p:nvPr/>
            </p:nvGrpSpPr>
            <p:grpSpPr bwMode="auto">
              <a:xfrm>
                <a:off x="2566" y="1237"/>
                <a:ext cx="2553" cy="1695"/>
                <a:chOff x="2566" y="1237"/>
                <a:chExt cx="2553" cy="1695"/>
              </a:xfrm>
            </p:grpSpPr>
            <p:sp>
              <p:nvSpPr>
                <p:cNvPr id="14379" name="Rectangle 8"/>
                <p:cNvSpPr>
                  <a:spLocks noChangeArrowheads="1"/>
                </p:cNvSpPr>
                <p:nvPr/>
              </p:nvSpPr>
              <p:spPr bwMode="auto">
                <a:xfrm>
                  <a:off x="2825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0" name="Rectangle 9"/>
                <p:cNvSpPr>
                  <a:spLocks noChangeArrowheads="1"/>
                </p:cNvSpPr>
                <p:nvPr/>
              </p:nvSpPr>
              <p:spPr bwMode="auto">
                <a:xfrm>
                  <a:off x="3226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1" name="Rectangle 10"/>
                <p:cNvSpPr>
                  <a:spLocks noChangeArrowheads="1"/>
                </p:cNvSpPr>
                <p:nvPr/>
              </p:nvSpPr>
              <p:spPr bwMode="auto">
                <a:xfrm>
                  <a:off x="3635" y="1443"/>
                  <a:ext cx="412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2" name="Rectangle 11"/>
                <p:cNvSpPr>
                  <a:spLocks noChangeArrowheads="1"/>
                </p:cNvSpPr>
                <p:nvPr/>
              </p:nvSpPr>
              <p:spPr bwMode="auto">
                <a:xfrm>
                  <a:off x="4036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3" name="Rectangle 12"/>
                <p:cNvSpPr>
                  <a:spLocks noChangeArrowheads="1"/>
                </p:cNvSpPr>
                <p:nvPr/>
              </p:nvSpPr>
              <p:spPr bwMode="auto">
                <a:xfrm>
                  <a:off x="4444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4" name="Rectangle 13"/>
                <p:cNvSpPr>
                  <a:spLocks noChangeArrowheads="1"/>
                </p:cNvSpPr>
                <p:nvPr/>
              </p:nvSpPr>
              <p:spPr bwMode="auto">
                <a:xfrm>
                  <a:off x="2825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5" name="Rectangle 14"/>
                <p:cNvSpPr>
                  <a:spLocks noChangeArrowheads="1"/>
                </p:cNvSpPr>
                <p:nvPr/>
              </p:nvSpPr>
              <p:spPr bwMode="auto">
                <a:xfrm>
                  <a:off x="3226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6" name="Rectangle 15"/>
                <p:cNvSpPr>
                  <a:spLocks noChangeArrowheads="1"/>
                </p:cNvSpPr>
                <p:nvPr/>
              </p:nvSpPr>
              <p:spPr bwMode="auto">
                <a:xfrm>
                  <a:off x="3635" y="1859"/>
                  <a:ext cx="412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7" name="Rectangle 16"/>
                <p:cNvSpPr>
                  <a:spLocks noChangeArrowheads="1"/>
                </p:cNvSpPr>
                <p:nvPr/>
              </p:nvSpPr>
              <p:spPr bwMode="auto">
                <a:xfrm>
                  <a:off x="4036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8" name="Rectangle 17"/>
                <p:cNvSpPr>
                  <a:spLocks noChangeArrowheads="1"/>
                </p:cNvSpPr>
                <p:nvPr/>
              </p:nvSpPr>
              <p:spPr bwMode="auto">
                <a:xfrm>
                  <a:off x="4444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89" name="Rectangle 18"/>
                <p:cNvSpPr>
                  <a:spLocks noChangeArrowheads="1"/>
                </p:cNvSpPr>
                <p:nvPr/>
              </p:nvSpPr>
              <p:spPr bwMode="auto">
                <a:xfrm>
                  <a:off x="2825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90" name="Rectangle 19"/>
                <p:cNvSpPr>
                  <a:spLocks noChangeArrowheads="1"/>
                </p:cNvSpPr>
                <p:nvPr/>
              </p:nvSpPr>
              <p:spPr bwMode="auto">
                <a:xfrm>
                  <a:off x="3226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91" name="Rectangle 20"/>
                <p:cNvSpPr>
                  <a:spLocks noChangeArrowheads="1"/>
                </p:cNvSpPr>
                <p:nvPr/>
              </p:nvSpPr>
              <p:spPr bwMode="auto">
                <a:xfrm>
                  <a:off x="3635" y="2269"/>
                  <a:ext cx="412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92" name="Rectangle 21"/>
                <p:cNvSpPr>
                  <a:spLocks noChangeArrowheads="1"/>
                </p:cNvSpPr>
                <p:nvPr/>
              </p:nvSpPr>
              <p:spPr bwMode="auto">
                <a:xfrm>
                  <a:off x="4036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93" name="Rectangle 22"/>
                <p:cNvSpPr>
                  <a:spLocks noChangeArrowheads="1"/>
                </p:cNvSpPr>
                <p:nvPr/>
              </p:nvSpPr>
              <p:spPr bwMode="auto">
                <a:xfrm>
                  <a:off x="4444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439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590" y="1293"/>
                  <a:ext cx="217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E</a:t>
                  </a:r>
                </a:p>
              </p:txBody>
            </p:sp>
            <p:sp>
              <p:nvSpPr>
                <p:cNvPr id="1439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566" y="2613"/>
                  <a:ext cx="217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B</a:t>
                  </a:r>
                </a:p>
              </p:txBody>
            </p:sp>
            <p:sp>
              <p:nvSpPr>
                <p:cNvPr id="1439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887" y="2605"/>
                  <a:ext cx="22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</a:t>
                  </a:r>
                </a:p>
              </p:txBody>
            </p:sp>
            <p:sp>
              <p:nvSpPr>
                <p:cNvPr id="1439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894" y="1301"/>
                  <a:ext cx="225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1439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446" y="1237"/>
                  <a:ext cx="71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Chiều dài</a:t>
                  </a:r>
                </a:p>
              </p:txBody>
            </p:sp>
            <p:sp>
              <p:nvSpPr>
                <p:cNvPr id="14399" name="Text Box 28"/>
                <p:cNvSpPr txBox="1">
                  <a:spLocks noChangeArrowheads="1"/>
                </p:cNvSpPr>
                <p:nvPr/>
              </p:nvSpPr>
              <p:spPr bwMode="auto">
                <a:xfrm rot="-5396925">
                  <a:off x="2322" y="1847"/>
                  <a:ext cx="84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Chiều rộng</a:t>
                  </a:r>
                </a:p>
              </p:txBody>
            </p:sp>
            <p:grpSp>
              <p:nvGrpSpPr>
                <p:cNvPr id="14400" name="Group 29"/>
                <p:cNvGrpSpPr>
                  <a:grpSpLocks/>
                </p:cNvGrpSpPr>
                <p:nvPr/>
              </p:nvGrpSpPr>
              <p:grpSpPr bwMode="auto">
                <a:xfrm>
                  <a:off x="2824" y="1448"/>
                  <a:ext cx="2028" cy="1232"/>
                  <a:chOff x="2824" y="1448"/>
                  <a:chExt cx="2028" cy="1232"/>
                </a:xfrm>
              </p:grpSpPr>
              <p:sp>
                <p:nvSpPr>
                  <p:cNvPr id="14404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824" y="1448"/>
                    <a:ext cx="2028" cy="1232"/>
                  </a:xfrm>
                  <a:prstGeom prst="triangle">
                    <a:avLst>
                      <a:gd name="adj" fmla="val 20019"/>
                    </a:avLst>
                  </a:prstGeom>
                  <a:solidFill>
                    <a:schemeClr val="tx2"/>
                  </a:solidFill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4405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32" y="1448"/>
                    <a:ext cx="0" cy="1232"/>
                  </a:xfrm>
                  <a:prstGeom prst="line">
                    <a:avLst/>
                  </a:prstGeom>
                  <a:noFill/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4406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2624"/>
                    <a:ext cx="56" cy="56"/>
                  </a:xfrm>
                  <a:prstGeom prst="rect">
                    <a:avLst/>
                  </a:prstGeom>
                  <a:noFill/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sp>
              <p:nvSpPr>
                <p:cNvPr id="1440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158" y="2701"/>
                  <a:ext cx="22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H</a:t>
                  </a:r>
                </a:p>
              </p:txBody>
            </p:sp>
            <p:sp>
              <p:nvSpPr>
                <p:cNvPr id="14402" name="Text Box 34"/>
                <p:cNvSpPr txBox="1">
                  <a:spLocks noChangeArrowheads="1"/>
                </p:cNvSpPr>
                <p:nvPr/>
              </p:nvSpPr>
              <p:spPr bwMode="auto">
                <a:xfrm rot="-5396925">
                  <a:off x="3020" y="1986"/>
                  <a:ext cx="753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chemeClr val="accent2"/>
                      </a:solidFill>
                      <a:latin typeface="Arial" charset="0"/>
                    </a:rPr>
                    <a:t>Chiều cao</a:t>
                  </a:r>
                </a:p>
              </p:txBody>
            </p:sp>
            <p:sp>
              <p:nvSpPr>
                <p:cNvPr id="1440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430" y="2653"/>
                  <a:ext cx="71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Cạnh </a:t>
                  </a:r>
                  <a:r>
                    <a:rPr lang="vi-VN">
                      <a:latin typeface="Arial" charset="0"/>
                    </a:rPr>
                    <a:t>đ</a:t>
                  </a:r>
                  <a:r>
                    <a:rPr lang="en-US">
                      <a:latin typeface="Arial" charset="0"/>
                    </a:rPr>
                    <a:t>áy</a:t>
                  </a:r>
                </a:p>
              </p:txBody>
            </p:sp>
          </p:grpSp>
        </p:grpSp>
        <p:sp>
          <p:nvSpPr>
            <p:cNvPr id="14344" name="Text Box 39"/>
            <p:cNvSpPr txBox="1">
              <a:spLocks noChangeArrowheads="1"/>
            </p:cNvSpPr>
            <p:nvPr/>
          </p:nvSpPr>
          <p:spPr bwMode="auto">
            <a:xfrm>
              <a:off x="3556" y="1485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14345" name="Rectangle 41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46" name="Rectangle 42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47" name="Rectangle 43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48" name="Rectangle 44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49" name="Rectangle 45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0" name="Rectangle 46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1" name="Rectangle 47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2" name="Rectangle 48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3" name="Rectangle 49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4" name="Rectangle 50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5" name="Rectangle 51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6" name="Rectangle 52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7" name="Rectangle 53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8" name="Rectangle 54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59" name="Rectangle 55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60" name="Text Box 56"/>
            <p:cNvSpPr txBox="1">
              <a:spLocks noChangeArrowheads="1"/>
            </p:cNvSpPr>
            <p:nvPr/>
          </p:nvSpPr>
          <p:spPr bwMode="auto">
            <a:xfrm>
              <a:off x="3068" y="1559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14361" name="Text Box 57"/>
            <p:cNvSpPr txBox="1">
              <a:spLocks noChangeArrowheads="1"/>
            </p:cNvSpPr>
            <p:nvPr/>
          </p:nvSpPr>
          <p:spPr bwMode="auto">
            <a:xfrm>
              <a:off x="3046" y="2780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14362" name="Text Box 58"/>
            <p:cNvSpPr txBox="1">
              <a:spLocks noChangeArrowheads="1"/>
            </p:cNvSpPr>
            <p:nvPr/>
          </p:nvSpPr>
          <p:spPr bwMode="auto">
            <a:xfrm>
              <a:off x="5192" y="2772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14363" name="Text Box 59"/>
            <p:cNvSpPr txBox="1">
              <a:spLocks noChangeArrowheads="1"/>
            </p:cNvSpPr>
            <p:nvPr/>
          </p:nvSpPr>
          <p:spPr bwMode="auto">
            <a:xfrm>
              <a:off x="5199" y="1566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14364" name="Text Box 60"/>
            <p:cNvSpPr txBox="1">
              <a:spLocks noChangeArrowheads="1"/>
            </p:cNvSpPr>
            <p:nvPr/>
          </p:nvSpPr>
          <p:spPr bwMode="auto">
            <a:xfrm>
              <a:off x="3860" y="150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14365" name="Text Box 61"/>
            <p:cNvSpPr txBox="1">
              <a:spLocks noChangeArrowheads="1"/>
            </p:cNvSpPr>
            <p:nvPr/>
          </p:nvSpPr>
          <p:spPr bwMode="auto">
            <a:xfrm rot="-5396925">
              <a:off x="2819" y="2072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14366" name="Group 62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14374" name="AutoShape 63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75" name="Line 64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6" name="Rectangle 65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4367" name="Text Box 66"/>
            <p:cNvSpPr txBox="1">
              <a:spLocks noChangeArrowheads="1"/>
            </p:cNvSpPr>
            <p:nvPr/>
          </p:nvSpPr>
          <p:spPr bwMode="auto">
            <a:xfrm>
              <a:off x="3593" y="2861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14368" name="Text Box 67"/>
            <p:cNvSpPr txBox="1">
              <a:spLocks noChangeArrowheads="1"/>
            </p:cNvSpPr>
            <p:nvPr/>
          </p:nvSpPr>
          <p:spPr bwMode="auto">
            <a:xfrm rot="-5396925">
              <a:off x="3465" y="2200"/>
              <a:ext cx="6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14369" name="Text Box 68"/>
            <p:cNvSpPr txBox="1">
              <a:spLocks noChangeArrowheads="1"/>
            </p:cNvSpPr>
            <p:nvPr/>
          </p:nvSpPr>
          <p:spPr bwMode="auto">
            <a:xfrm>
              <a:off x="3845" y="281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14370" name="Line 69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71" name="Line 70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72" name="Text Box 71"/>
            <p:cNvSpPr txBox="1">
              <a:spLocks noChangeArrowheads="1"/>
            </p:cNvSpPr>
            <p:nvPr/>
          </p:nvSpPr>
          <p:spPr bwMode="auto">
            <a:xfrm>
              <a:off x="3433" y="2381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14373" name="Text Box 72"/>
            <p:cNvSpPr txBox="1">
              <a:spLocks noChangeArrowheads="1"/>
            </p:cNvSpPr>
            <p:nvPr/>
          </p:nvSpPr>
          <p:spPr bwMode="auto">
            <a:xfrm>
              <a:off x="4017" y="2333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</p:grpSp>
      <p:sp>
        <p:nvSpPr>
          <p:cNvPr id="12362" name="Text Box 74"/>
          <p:cNvSpPr txBox="1">
            <a:spLocks noChangeArrowheads="1"/>
          </p:cNvSpPr>
          <p:nvPr/>
        </p:nvSpPr>
        <p:spPr bwMode="auto">
          <a:xfrm>
            <a:off x="2365375" y="5392738"/>
            <a:ext cx="6051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Em có nhận xét gì về 2 hình chữ nhật EDBC và PQNL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4" grpId="0" autoUpdateAnimBg="0"/>
      <p:bldP spid="12325" grpId="0" autoUpdateAnimBg="0"/>
      <p:bldP spid="1236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327275" y="58753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- 2 tam giác ABC (màu xanh) và tam giác MNL (màu vàng)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bằng nhau</a:t>
            </a:r>
            <a:r>
              <a:rPr lang="en-US" sz="1800" i="1">
                <a:latin typeface="Arial" charset="0"/>
              </a:rPr>
              <a:t>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5367" name="Group 7"/>
            <p:cNvGrpSpPr>
              <a:grpSpLocks/>
            </p:cNvGrpSpPr>
            <p:nvPr/>
          </p:nvGrpSpPr>
          <p:grpSpPr bwMode="auto">
            <a:xfrm>
              <a:off x="494" y="1485"/>
              <a:ext cx="2361" cy="1590"/>
              <a:chOff x="2566" y="1213"/>
              <a:chExt cx="2553" cy="1719"/>
            </a:xfrm>
          </p:grpSpPr>
          <p:sp>
            <p:nvSpPr>
              <p:cNvPr id="15401" name="Text Box 8"/>
              <p:cNvSpPr txBox="1">
                <a:spLocks noChangeArrowheads="1"/>
              </p:cNvSpPr>
              <p:nvPr/>
            </p:nvSpPr>
            <p:spPr bwMode="auto">
              <a:xfrm>
                <a:off x="3117" y="1213"/>
                <a:ext cx="218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A</a:t>
                </a:r>
              </a:p>
            </p:txBody>
          </p:sp>
          <p:grpSp>
            <p:nvGrpSpPr>
              <p:cNvPr id="15402" name="Group 9"/>
              <p:cNvGrpSpPr>
                <a:grpSpLocks/>
              </p:cNvGrpSpPr>
              <p:nvPr/>
            </p:nvGrpSpPr>
            <p:grpSpPr bwMode="auto">
              <a:xfrm>
                <a:off x="2566" y="1237"/>
                <a:ext cx="2553" cy="1695"/>
                <a:chOff x="2566" y="1237"/>
                <a:chExt cx="2553" cy="1695"/>
              </a:xfrm>
            </p:grpSpPr>
            <p:sp>
              <p:nvSpPr>
                <p:cNvPr id="15403" name="Rectangle 10"/>
                <p:cNvSpPr>
                  <a:spLocks noChangeArrowheads="1"/>
                </p:cNvSpPr>
                <p:nvPr/>
              </p:nvSpPr>
              <p:spPr bwMode="auto">
                <a:xfrm>
                  <a:off x="2825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4" name="Rectangle 11"/>
                <p:cNvSpPr>
                  <a:spLocks noChangeArrowheads="1"/>
                </p:cNvSpPr>
                <p:nvPr/>
              </p:nvSpPr>
              <p:spPr bwMode="auto">
                <a:xfrm>
                  <a:off x="3226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5" name="Rectangle 12"/>
                <p:cNvSpPr>
                  <a:spLocks noChangeArrowheads="1"/>
                </p:cNvSpPr>
                <p:nvPr/>
              </p:nvSpPr>
              <p:spPr bwMode="auto">
                <a:xfrm>
                  <a:off x="3635" y="1443"/>
                  <a:ext cx="412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6" name="Rectangle 13"/>
                <p:cNvSpPr>
                  <a:spLocks noChangeArrowheads="1"/>
                </p:cNvSpPr>
                <p:nvPr/>
              </p:nvSpPr>
              <p:spPr bwMode="auto">
                <a:xfrm>
                  <a:off x="4036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7" name="Rectangle 14"/>
                <p:cNvSpPr>
                  <a:spLocks noChangeArrowheads="1"/>
                </p:cNvSpPr>
                <p:nvPr/>
              </p:nvSpPr>
              <p:spPr bwMode="auto">
                <a:xfrm>
                  <a:off x="4444" y="1443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8" name="Rectangle 15"/>
                <p:cNvSpPr>
                  <a:spLocks noChangeArrowheads="1"/>
                </p:cNvSpPr>
                <p:nvPr/>
              </p:nvSpPr>
              <p:spPr bwMode="auto">
                <a:xfrm>
                  <a:off x="2825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09" name="Rectangle 16"/>
                <p:cNvSpPr>
                  <a:spLocks noChangeArrowheads="1"/>
                </p:cNvSpPr>
                <p:nvPr/>
              </p:nvSpPr>
              <p:spPr bwMode="auto">
                <a:xfrm>
                  <a:off x="3226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0" name="Rectangle 17"/>
                <p:cNvSpPr>
                  <a:spLocks noChangeArrowheads="1"/>
                </p:cNvSpPr>
                <p:nvPr/>
              </p:nvSpPr>
              <p:spPr bwMode="auto">
                <a:xfrm>
                  <a:off x="3635" y="1859"/>
                  <a:ext cx="412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1" name="Rectangle 18"/>
                <p:cNvSpPr>
                  <a:spLocks noChangeArrowheads="1"/>
                </p:cNvSpPr>
                <p:nvPr/>
              </p:nvSpPr>
              <p:spPr bwMode="auto">
                <a:xfrm>
                  <a:off x="4036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2" name="Rectangle 19"/>
                <p:cNvSpPr>
                  <a:spLocks noChangeArrowheads="1"/>
                </p:cNvSpPr>
                <p:nvPr/>
              </p:nvSpPr>
              <p:spPr bwMode="auto">
                <a:xfrm>
                  <a:off x="4444" y="1859"/>
                  <a:ext cx="413" cy="415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3" name="Rectangle 20"/>
                <p:cNvSpPr>
                  <a:spLocks noChangeArrowheads="1"/>
                </p:cNvSpPr>
                <p:nvPr/>
              </p:nvSpPr>
              <p:spPr bwMode="auto">
                <a:xfrm>
                  <a:off x="2825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4" name="Rectangle 21"/>
                <p:cNvSpPr>
                  <a:spLocks noChangeArrowheads="1"/>
                </p:cNvSpPr>
                <p:nvPr/>
              </p:nvSpPr>
              <p:spPr bwMode="auto">
                <a:xfrm>
                  <a:off x="3226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5" name="Rectangle 22"/>
                <p:cNvSpPr>
                  <a:spLocks noChangeArrowheads="1"/>
                </p:cNvSpPr>
                <p:nvPr/>
              </p:nvSpPr>
              <p:spPr bwMode="auto">
                <a:xfrm>
                  <a:off x="3635" y="2269"/>
                  <a:ext cx="412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6" name="Rectangle 23"/>
                <p:cNvSpPr>
                  <a:spLocks noChangeArrowheads="1"/>
                </p:cNvSpPr>
                <p:nvPr/>
              </p:nvSpPr>
              <p:spPr bwMode="auto">
                <a:xfrm>
                  <a:off x="4036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7" name="Rectangle 24"/>
                <p:cNvSpPr>
                  <a:spLocks noChangeArrowheads="1"/>
                </p:cNvSpPr>
                <p:nvPr/>
              </p:nvSpPr>
              <p:spPr bwMode="auto">
                <a:xfrm>
                  <a:off x="4444" y="2269"/>
                  <a:ext cx="413" cy="41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541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590" y="1293"/>
                  <a:ext cx="217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E</a:t>
                  </a:r>
                </a:p>
              </p:txBody>
            </p:sp>
            <p:sp>
              <p:nvSpPr>
                <p:cNvPr id="1541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566" y="2613"/>
                  <a:ext cx="217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B</a:t>
                  </a:r>
                </a:p>
              </p:txBody>
            </p:sp>
            <p:sp>
              <p:nvSpPr>
                <p:cNvPr id="1542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87" y="2605"/>
                  <a:ext cx="22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</a:t>
                  </a:r>
                </a:p>
              </p:txBody>
            </p:sp>
            <p:sp>
              <p:nvSpPr>
                <p:cNvPr id="1542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894" y="1301"/>
                  <a:ext cx="225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15422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446" y="1237"/>
                  <a:ext cx="71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Chiều dài</a:t>
                  </a:r>
                </a:p>
              </p:txBody>
            </p:sp>
            <p:sp>
              <p:nvSpPr>
                <p:cNvPr id="15423" name="Text Box 30"/>
                <p:cNvSpPr txBox="1">
                  <a:spLocks noChangeArrowheads="1"/>
                </p:cNvSpPr>
                <p:nvPr/>
              </p:nvSpPr>
              <p:spPr bwMode="auto">
                <a:xfrm rot="-5396925">
                  <a:off x="2322" y="1847"/>
                  <a:ext cx="84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Chiều rộng</a:t>
                  </a:r>
                </a:p>
              </p:txBody>
            </p:sp>
            <p:grpSp>
              <p:nvGrpSpPr>
                <p:cNvPr id="15424" name="Group 31"/>
                <p:cNvGrpSpPr>
                  <a:grpSpLocks/>
                </p:cNvGrpSpPr>
                <p:nvPr/>
              </p:nvGrpSpPr>
              <p:grpSpPr bwMode="auto">
                <a:xfrm>
                  <a:off x="2824" y="1448"/>
                  <a:ext cx="2028" cy="1232"/>
                  <a:chOff x="2824" y="1448"/>
                  <a:chExt cx="2028" cy="1232"/>
                </a:xfrm>
              </p:grpSpPr>
              <p:sp>
                <p:nvSpPr>
                  <p:cNvPr id="15428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2824" y="1448"/>
                    <a:ext cx="2028" cy="1232"/>
                  </a:xfrm>
                  <a:prstGeom prst="triangle">
                    <a:avLst>
                      <a:gd name="adj" fmla="val 20019"/>
                    </a:avLst>
                  </a:prstGeom>
                  <a:solidFill>
                    <a:schemeClr val="tx2"/>
                  </a:solidFill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5429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32" y="1448"/>
                    <a:ext cx="0" cy="1232"/>
                  </a:xfrm>
                  <a:prstGeom prst="line">
                    <a:avLst/>
                  </a:prstGeom>
                  <a:noFill/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543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2624"/>
                    <a:ext cx="56" cy="56"/>
                  </a:xfrm>
                  <a:prstGeom prst="rect">
                    <a:avLst/>
                  </a:prstGeom>
                  <a:noFill/>
                  <a:ln w="12700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sp>
              <p:nvSpPr>
                <p:cNvPr id="1542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158" y="2701"/>
                  <a:ext cx="22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H</a:t>
                  </a:r>
                </a:p>
              </p:txBody>
            </p:sp>
            <p:sp>
              <p:nvSpPr>
                <p:cNvPr id="15426" name="Text Box 36"/>
                <p:cNvSpPr txBox="1">
                  <a:spLocks noChangeArrowheads="1"/>
                </p:cNvSpPr>
                <p:nvPr/>
              </p:nvSpPr>
              <p:spPr bwMode="auto">
                <a:xfrm rot="-5396925">
                  <a:off x="3020" y="1986"/>
                  <a:ext cx="753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chemeClr val="accent2"/>
                      </a:solidFill>
                      <a:latin typeface="Arial" charset="0"/>
                    </a:rPr>
                    <a:t>Chiều cao</a:t>
                  </a:r>
                </a:p>
              </p:txBody>
            </p:sp>
            <p:sp>
              <p:nvSpPr>
                <p:cNvPr id="1542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430" y="2653"/>
                  <a:ext cx="71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Cạnh </a:t>
                  </a:r>
                  <a:r>
                    <a:rPr lang="vi-VN">
                      <a:latin typeface="Arial" charset="0"/>
                    </a:rPr>
                    <a:t>đ</a:t>
                  </a:r>
                  <a:r>
                    <a:rPr lang="en-US">
                      <a:latin typeface="Arial" charset="0"/>
                    </a:rPr>
                    <a:t>áy</a:t>
                  </a:r>
                </a:p>
              </p:txBody>
            </p:sp>
          </p:grpSp>
        </p:grpSp>
        <p:sp>
          <p:nvSpPr>
            <p:cNvPr id="15368" name="Text Box 38"/>
            <p:cNvSpPr txBox="1">
              <a:spLocks noChangeArrowheads="1"/>
            </p:cNvSpPr>
            <p:nvPr/>
          </p:nvSpPr>
          <p:spPr bwMode="auto">
            <a:xfrm>
              <a:off x="3556" y="1485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15369" name="Rectangle 39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0" name="Rectangle 40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1" name="Rectangle 41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2" name="Rectangle 42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3" name="Rectangle 43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4" name="Rectangle 44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5" name="Rectangle 45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6" name="Rectangle 46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7" name="Rectangle 47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8" name="Rectangle 48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9" name="Rectangle 49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0" name="Rectangle 50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1" name="Rectangle 51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2" name="Rectangle 52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3" name="Rectangle 53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4" name="Text Box 54"/>
            <p:cNvSpPr txBox="1">
              <a:spLocks noChangeArrowheads="1"/>
            </p:cNvSpPr>
            <p:nvPr/>
          </p:nvSpPr>
          <p:spPr bwMode="auto">
            <a:xfrm>
              <a:off x="3068" y="1559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15385" name="Text Box 55"/>
            <p:cNvSpPr txBox="1">
              <a:spLocks noChangeArrowheads="1"/>
            </p:cNvSpPr>
            <p:nvPr/>
          </p:nvSpPr>
          <p:spPr bwMode="auto">
            <a:xfrm>
              <a:off x="3046" y="2780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15386" name="Text Box 56"/>
            <p:cNvSpPr txBox="1">
              <a:spLocks noChangeArrowheads="1"/>
            </p:cNvSpPr>
            <p:nvPr/>
          </p:nvSpPr>
          <p:spPr bwMode="auto">
            <a:xfrm>
              <a:off x="5192" y="2772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15387" name="Text Box 57"/>
            <p:cNvSpPr txBox="1">
              <a:spLocks noChangeArrowheads="1"/>
            </p:cNvSpPr>
            <p:nvPr/>
          </p:nvSpPr>
          <p:spPr bwMode="auto">
            <a:xfrm>
              <a:off x="5199" y="1566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15388" name="Text Box 58"/>
            <p:cNvSpPr txBox="1">
              <a:spLocks noChangeArrowheads="1"/>
            </p:cNvSpPr>
            <p:nvPr/>
          </p:nvSpPr>
          <p:spPr bwMode="auto">
            <a:xfrm>
              <a:off x="3860" y="150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15389" name="Text Box 59"/>
            <p:cNvSpPr txBox="1">
              <a:spLocks noChangeArrowheads="1"/>
            </p:cNvSpPr>
            <p:nvPr/>
          </p:nvSpPr>
          <p:spPr bwMode="auto">
            <a:xfrm rot="-5396925">
              <a:off x="2819" y="2072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15390" name="Group 60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15398" name="AutoShape 61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5399" name="Line 62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400" name="Rectangle 63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5391" name="Text Box 64"/>
            <p:cNvSpPr txBox="1">
              <a:spLocks noChangeArrowheads="1"/>
            </p:cNvSpPr>
            <p:nvPr/>
          </p:nvSpPr>
          <p:spPr bwMode="auto">
            <a:xfrm>
              <a:off x="3593" y="2861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15392" name="Text Box 65"/>
            <p:cNvSpPr txBox="1">
              <a:spLocks noChangeArrowheads="1"/>
            </p:cNvSpPr>
            <p:nvPr/>
          </p:nvSpPr>
          <p:spPr bwMode="auto">
            <a:xfrm rot="-5396925">
              <a:off x="3465" y="2200"/>
              <a:ext cx="6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15393" name="Text Box 66"/>
            <p:cNvSpPr txBox="1">
              <a:spLocks noChangeArrowheads="1"/>
            </p:cNvSpPr>
            <p:nvPr/>
          </p:nvSpPr>
          <p:spPr bwMode="auto">
            <a:xfrm>
              <a:off x="3845" y="281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15394" name="Line 67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395" name="Line 68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396" name="Text Box 69"/>
            <p:cNvSpPr txBox="1">
              <a:spLocks noChangeArrowheads="1"/>
            </p:cNvSpPr>
            <p:nvPr/>
          </p:nvSpPr>
          <p:spPr bwMode="auto">
            <a:xfrm>
              <a:off x="3433" y="2381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15397" name="Text Box 70"/>
            <p:cNvSpPr txBox="1">
              <a:spLocks noChangeArrowheads="1"/>
            </p:cNvSpPr>
            <p:nvPr/>
          </p:nvSpPr>
          <p:spPr bwMode="auto">
            <a:xfrm>
              <a:off x="4017" y="2333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</p:grpSp>
      <p:sp>
        <p:nvSpPr>
          <p:cNvPr id="13383" name="Text Box 71"/>
          <p:cNvSpPr txBox="1">
            <a:spLocks noChangeArrowheads="1"/>
          </p:cNvSpPr>
          <p:nvPr/>
        </p:nvSpPr>
        <p:spPr bwMode="auto">
          <a:xfrm>
            <a:off x="2352675" y="5468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- 2 hình chữ nhật EDBC và PQNL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bằng nhau</a:t>
            </a:r>
            <a:r>
              <a:rPr lang="en-US" sz="1800" i="1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7" grpId="0" autoUpdateAnimBg="0"/>
      <p:bldP spid="133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4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6396" name="Group 111"/>
            <p:cNvGrpSpPr>
              <a:grpSpLocks/>
            </p:cNvGrpSpPr>
            <p:nvPr/>
          </p:nvGrpSpPr>
          <p:grpSpPr bwMode="auto">
            <a:xfrm>
              <a:off x="494" y="1485"/>
              <a:ext cx="4921" cy="1590"/>
              <a:chOff x="494" y="1485"/>
              <a:chExt cx="4921" cy="1590"/>
            </a:xfrm>
          </p:grpSpPr>
          <p:grpSp>
            <p:nvGrpSpPr>
              <p:cNvPr id="16398" name="Group 108"/>
              <p:cNvGrpSpPr>
                <a:grpSpLocks/>
              </p:cNvGrpSpPr>
              <p:nvPr/>
            </p:nvGrpSpPr>
            <p:grpSpPr bwMode="auto">
              <a:xfrm>
                <a:off x="494" y="1485"/>
                <a:ext cx="4921" cy="1590"/>
                <a:chOff x="494" y="1485"/>
                <a:chExt cx="4921" cy="1590"/>
              </a:xfrm>
            </p:grpSpPr>
            <p:grpSp>
              <p:nvGrpSpPr>
                <p:cNvPr id="16402" name="Group 106"/>
                <p:cNvGrpSpPr>
                  <a:grpSpLocks/>
                </p:cNvGrpSpPr>
                <p:nvPr/>
              </p:nvGrpSpPr>
              <p:grpSpPr bwMode="auto">
                <a:xfrm>
                  <a:off x="494" y="1485"/>
                  <a:ext cx="4921" cy="1590"/>
                  <a:chOff x="494" y="1485"/>
                  <a:chExt cx="4921" cy="1590"/>
                </a:xfrm>
              </p:grpSpPr>
              <p:grpSp>
                <p:nvGrpSpPr>
                  <p:cNvPr id="16405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494" y="1485"/>
                    <a:ext cx="2361" cy="1590"/>
                    <a:chOff x="2566" y="1213"/>
                    <a:chExt cx="2553" cy="1719"/>
                  </a:xfrm>
                </p:grpSpPr>
                <p:sp>
                  <p:nvSpPr>
                    <p:cNvPr id="16431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17" y="1213"/>
                      <a:ext cx="218" cy="2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A</a:t>
                      </a:r>
                    </a:p>
                  </p:txBody>
                </p:sp>
                <p:grpSp>
                  <p:nvGrpSpPr>
                    <p:cNvPr id="16432" name="Group 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6" y="1237"/>
                      <a:ext cx="2553" cy="1695"/>
                      <a:chOff x="2566" y="1237"/>
                      <a:chExt cx="2553" cy="1695"/>
                    </a:xfrm>
                  </p:grpSpPr>
                  <p:sp>
                    <p:nvSpPr>
                      <p:cNvPr id="16433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1443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4" name="Rectangl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1443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5" name="Rectangle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35" y="1443"/>
                        <a:ext cx="412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6" name="Rectangle 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6" y="1443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7" name="Rectangle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44" y="1443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8" name="Rectangl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1859"/>
                        <a:ext cx="413" cy="41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39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1859"/>
                        <a:ext cx="413" cy="41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0" name="Rectangl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35" y="1859"/>
                        <a:ext cx="412" cy="41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1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6" y="1859"/>
                        <a:ext cx="413" cy="41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2" name="Rectangle 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44" y="1859"/>
                        <a:ext cx="413" cy="41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3" name="Rectangle 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2269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4" name="Rectangle 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2269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5" name="Rectangle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35" y="2269"/>
                        <a:ext cx="412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6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6" y="2269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7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44" y="2269"/>
                        <a:ext cx="413" cy="41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6448" name="Text 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590" y="1293"/>
                        <a:ext cx="217" cy="2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E</a:t>
                        </a:r>
                      </a:p>
                    </p:txBody>
                  </p:sp>
                  <p:sp>
                    <p:nvSpPr>
                      <p:cNvPr id="16449" name="Text Box 2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566" y="2613"/>
                        <a:ext cx="217" cy="2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B</a:t>
                        </a:r>
                      </a:p>
                    </p:txBody>
                  </p:sp>
                  <p:sp>
                    <p:nvSpPr>
                      <p:cNvPr id="16450" name="Text Box 2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887" y="2605"/>
                        <a:ext cx="22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</a:t>
                        </a:r>
                      </a:p>
                    </p:txBody>
                  </p:sp>
                  <p:sp>
                    <p:nvSpPr>
                      <p:cNvPr id="16451" name="Text Box 2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894" y="1301"/>
                        <a:ext cx="225" cy="2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D</a:t>
                        </a:r>
                      </a:p>
                    </p:txBody>
                  </p:sp>
                  <p:sp>
                    <p:nvSpPr>
                      <p:cNvPr id="16452" name="Text Box 2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46" y="1237"/>
                        <a:ext cx="718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Chiều dài</a:t>
                        </a:r>
                      </a:p>
                    </p:txBody>
                  </p:sp>
                  <p:sp>
                    <p:nvSpPr>
                      <p:cNvPr id="16453" name="Text Box 3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 rot="-5396925">
                        <a:off x="2322" y="1847"/>
                        <a:ext cx="840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Chiều rộng</a:t>
                        </a:r>
                      </a:p>
                    </p:txBody>
                  </p:sp>
                  <p:grpSp>
                    <p:nvGrpSpPr>
                      <p:cNvPr id="16454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24" y="1448"/>
                        <a:ext cx="2028" cy="1232"/>
                        <a:chOff x="2824" y="1448"/>
                        <a:chExt cx="2028" cy="1232"/>
                      </a:xfrm>
                    </p:grpSpPr>
                    <p:sp>
                      <p:nvSpPr>
                        <p:cNvPr id="16458" name="AutoShape 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24" y="1448"/>
                          <a:ext cx="2028" cy="1232"/>
                        </a:xfrm>
                        <a:prstGeom prst="triangle">
                          <a:avLst>
                            <a:gd name="adj" fmla="val 20019"/>
                          </a:avLst>
                        </a:prstGeom>
                        <a:solidFill>
                          <a:schemeClr val="tx2"/>
                        </a:solidFill>
                        <a:ln w="12700">
                          <a:solidFill>
                            <a:schemeClr val="hlink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6459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3232" y="1448"/>
                          <a:ext cx="0" cy="1232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hlink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6460" name="Rectangl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2" y="2624"/>
                          <a:ext cx="56" cy="56"/>
                        </a:xfrm>
                        <a:prstGeom prst="rect">
                          <a:avLst/>
                        </a:prstGeom>
                        <a:noFill/>
                        <a:ln w="12700">
                          <a:solidFill>
                            <a:schemeClr val="hlink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</p:grpSp>
                  <p:sp>
                    <p:nvSpPr>
                      <p:cNvPr id="16455" name="Text Box 3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58" y="2701"/>
                        <a:ext cx="22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H</a:t>
                        </a:r>
                      </a:p>
                    </p:txBody>
                  </p:sp>
                  <p:sp>
                    <p:nvSpPr>
                      <p:cNvPr id="16456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 rot="-5396925">
                        <a:off x="3020" y="1986"/>
                        <a:ext cx="753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solidFill>
                              <a:schemeClr val="accent2"/>
                            </a:solidFill>
                            <a:latin typeface="Arial" charset="0"/>
                          </a:rPr>
                          <a:t>Chiều cao</a:t>
                        </a:r>
                      </a:p>
                    </p:txBody>
                  </p:sp>
                  <p:sp>
                    <p:nvSpPr>
                      <p:cNvPr id="16457" name="Text Box 3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30" y="2653"/>
                        <a:ext cx="718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Cạnh </a:t>
                        </a:r>
                        <a:r>
                          <a:rPr lang="vi-VN">
                            <a:latin typeface="Arial" charset="0"/>
                          </a:rPr>
                          <a:t>đ</a:t>
                        </a:r>
                        <a:r>
                          <a:rPr lang="en-US">
                            <a:latin typeface="Arial" charset="0"/>
                          </a:rPr>
                          <a:t>áy</a:t>
                        </a:r>
                      </a:p>
                    </p:txBody>
                  </p:sp>
                </p:grpSp>
              </p:grpSp>
              <p:grpSp>
                <p:nvGrpSpPr>
                  <p:cNvPr id="1640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046" y="1485"/>
                    <a:ext cx="2369" cy="1588"/>
                    <a:chOff x="3046" y="1485"/>
                    <a:chExt cx="2369" cy="1588"/>
                  </a:xfrm>
                </p:grpSpPr>
                <p:sp>
                  <p:nvSpPr>
                    <p:cNvPr id="16407" name="Text Box 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6" y="1485"/>
                      <a:ext cx="223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M</a:t>
                      </a:r>
                    </a:p>
                  </p:txBody>
                </p:sp>
                <p:sp>
                  <p:nvSpPr>
                    <p:cNvPr id="16408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86" y="1698"/>
                      <a:ext cx="381" cy="3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09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6" y="1698"/>
                      <a:ext cx="382" cy="3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0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5" y="1698"/>
                      <a:ext cx="381" cy="3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1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05" y="1698"/>
                      <a:ext cx="382" cy="3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2" name="Rectangl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83" y="1698"/>
                      <a:ext cx="382" cy="3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3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86" y="2082"/>
                      <a:ext cx="381" cy="38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4" name="Rectangl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6" y="2082"/>
                      <a:ext cx="382" cy="38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5" name="Rectangle 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5" y="2082"/>
                      <a:ext cx="381" cy="38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6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05" y="2082"/>
                      <a:ext cx="382" cy="38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7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83" y="2082"/>
                      <a:ext cx="382" cy="38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8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86" y="2462"/>
                      <a:ext cx="381" cy="383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19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56" y="2462"/>
                      <a:ext cx="382" cy="383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20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5" y="2462"/>
                      <a:ext cx="381" cy="383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21" name="Rectangle 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05" y="2462"/>
                      <a:ext cx="382" cy="383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22" name="Rectangle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83" y="2462"/>
                      <a:ext cx="382" cy="383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6423" name="Text Box 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68" y="1559"/>
                      <a:ext cx="201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P</a:t>
                      </a:r>
                    </a:p>
                  </p:txBody>
                </p:sp>
                <p:sp>
                  <p:nvSpPr>
                    <p:cNvPr id="16424" name="Text Box 5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46" y="2780"/>
                      <a:ext cx="208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N</a:t>
                      </a:r>
                    </a:p>
                  </p:txBody>
                </p:sp>
                <p:sp>
                  <p:nvSpPr>
                    <p:cNvPr id="16425" name="Text Box 5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92" y="2772"/>
                      <a:ext cx="187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L</a:t>
                      </a:r>
                    </a:p>
                  </p:txBody>
                </p:sp>
                <p:sp>
                  <p:nvSpPr>
                    <p:cNvPr id="16426" name="Text Box 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99" y="1566"/>
                      <a:ext cx="216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Q</a:t>
                      </a:r>
                    </a:p>
                  </p:txBody>
                </p:sp>
                <p:sp>
                  <p:nvSpPr>
                    <p:cNvPr id="16427" name="Text Box 5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60" y="1507"/>
                      <a:ext cx="664" cy="2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Chiều dài</a:t>
                      </a:r>
                    </a:p>
                  </p:txBody>
                </p:sp>
                <p:sp>
                  <p:nvSpPr>
                    <p:cNvPr id="16428" name="Text Box 59"/>
                    <p:cNvSpPr txBox="1">
                      <a:spLocks noChangeArrowheads="1"/>
                    </p:cNvSpPr>
                    <p:nvPr/>
                  </p:nvSpPr>
                  <p:spPr bwMode="auto">
                    <a:xfrm rot="-5396925">
                      <a:off x="2819" y="2072"/>
                      <a:ext cx="777" cy="2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Chiều rộng</a:t>
                      </a:r>
                    </a:p>
                  </p:txBody>
                </p:sp>
                <p:sp>
                  <p:nvSpPr>
                    <p:cNvPr id="16429" name="Text Box 6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3" y="2861"/>
                      <a:ext cx="201" cy="2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K</a:t>
                      </a:r>
                    </a:p>
                  </p:txBody>
                </p:sp>
                <p:sp>
                  <p:nvSpPr>
                    <p:cNvPr id="16430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45" y="2817"/>
                      <a:ext cx="664" cy="21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Cạnh </a:t>
                      </a:r>
                      <a:r>
                        <a:rPr lang="vi-VN">
                          <a:latin typeface="Arial" charset="0"/>
                        </a:rPr>
                        <a:t>đ</a:t>
                      </a:r>
                      <a:r>
                        <a:rPr lang="en-US">
                          <a:latin typeface="Arial" charset="0"/>
                        </a:rPr>
                        <a:t>áy</a:t>
                      </a:r>
                    </a:p>
                  </p:txBody>
                </p:sp>
              </p:grpSp>
            </p:grpSp>
            <p:sp>
              <p:nvSpPr>
                <p:cNvPr id="16403" name="Line 67"/>
                <p:cNvSpPr>
                  <a:spLocks noChangeShapeType="1"/>
                </p:cNvSpPr>
                <p:nvPr/>
              </p:nvSpPr>
              <p:spPr bwMode="auto">
                <a:xfrm>
                  <a:off x="2608" y="2848"/>
                  <a:ext cx="7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6404" name="Line 68"/>
                <p:cNvSpPr>
                  <a:spLocks noChangeShapeType="1"/>
                </p:cNvSpPr>
                <p:nvPr/>
              </p:nvSpPr>
              <p:spPr bwMode="auto">
                <a:xfrm>
                  <a:off x="2608" y="1696"/>
                  <a:ext cx="7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16399" name="Group 110"/>
              <p:cNvGrpSpPr>
                <a:grpSpLocks/>
              </p:cNvGrpSpPr>
              <p:nvPr/>
            </p:nvGrpSpPr>
            <p:grpSpPr bwMode="auto">
              <a:xfrm>
                <a:off x="3288" y="1704"/>
                <a:ext cx="368" cy="1140"/>
                <a:chOff x="3288" y="1704"/>
                <a:chExt cx="368" cy="1140"/>
              </a:xfrm>
            </p:grpSpPr>
            <p:sp>
              <p:nvSpPr>
                <p:cNvPr id="16400" name="AutoShape 73"/>
                <p:cNvSpPr>
                  <a:spLocks noChangeArrowheads="1"/>
                </p:cNvSpPr>
                <p:nvPr/>
              </p:nvSpPr>
              <p:spPr bwMode="auto">
                <a:xfrm>
                  <a:off x="3288" y="1704"/>
                  <a:ext cx="368" cy="1140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6401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3450" y="2365"/>
                  <a:ext cx="187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1</a:t>
                  </a:r>
                </a:p>
              </p:txBody>
            </p:sp>
          </p:grpSp>
        </p:grpSp>
        <p:sp>
          <p:nvSpPr>
            <p:cNvPr id="16397" name="Freeform 113"/>
            <p:cNvSpPr>
              <a:spLocks/>
            </p:cNvSpPr>
            <p:nvPr/>
          </p:nvSpPr>
          <p:spPr bwMode="auto">
            <a:xfrm>
              <a:off x="3656" y="1712"/>
              <a:ext cx="1520" cy="1136"/>
            </a:xfrm>
            <a:custGeom>
              <a:avLst/>
              <a:gdLst>
                <a:gd name="T0" fmla="*/ 0 w 1520"/>
                <a:gd name="T1" fmla="*/ 0 h 1136"/>
                <a:gd name="T2" fmla="*/ 1520 w 1520"/>
                <a:gd name="T3" fmla="*/ 1136 h 1136"/>
                <a:gd name="T4" fmla="*/ 0 w 1520"/>
                <a:gd name="T5" fmla="*/ 1128 h 1136"/>
                <a:gd name="T6" fmla="*/ 0 60000 65536"/>
                <a:gd name="T7" fmla="*/ 0 60000 65536"/>
                <a:gd name="T8" fmla="*/ 0 60000 65536"/>
                <a:gd name="T9" fmla="*/ 0 w 1520"/>
                <a:gd name="T10" fmla="*/ 0 h 1136"/>
                <a:gd name="T11" fmla="*/ 1520 w 1520"/>
                <a:gd name="T12" fmla="*/ 1136 h 1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20" h="1136">
                  <a:moveTo>
                    <a:pt x="0" y="0"/>
                  </a:moveTo>
                  <a:lnTo>
                    <a:pt x="1520" y="1136"/>
                  </a:lnTo>
                  <a:lnTo>
                    <a:pt x="0" y="1128"/>
                  </a:lnTo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4407" name="Text Box 71"/>
          <p:cNvSpPr txBox="1">
            <a:spLocks noChangeArrowheads="1"/>
          </p:cNvSpPr>
          <p:nvPr/>
        </p:nvSpPr>
        <p:spPr bwMode="auto">
          <a:xfrm>
            <a:off x="2352675" y="5468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Em có nhận xét gì về hai hình trên?</a:t>
            </a:r>
          </a:p>
        </p:txBody>
      </p:sp>
      <p:grpSp>
        <p:nvGrpSpPr>
          <p:cNvPr id="11" name="Group 105"/>
          <p:cNvGrpSpPr>
            <a:grpSpLocks/>
          </p:cNvGrpSpPr>
          <p:nvPr/>
        </p:nvGrpSpPr>
        <p:grpSpPr bwMode="auto">
          <a:xfrm>
            <a:off x="5803900" y="2698750"/>
            <a:ext cx="2400300" cy="1809750"/>
            <a:chOff x="3656" y="1700"/>
            <a:chExt cx="1512" cy="1140"/>
          </a:xfrm>
        </p:grpSpPr>
        <p:sp>
          <p:nvSpPr>
            <p:cNvPr id="16394" name="AutoShape 76"/>
            <p:cNvSpPr>
              <a:spLocks noChangeArrowheads="1"/>
            </p:cNvSpPr>
            <p:nvPr/>
          </p:nvSpPr>
          <p:spPr bwMode="auto">
            <a:xfrm>
              <a:off x="3656" y="1700"/>
              <a:ext cx="1512" cy="114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Arial" charset="0"/>
              </a:endParaRPr>
            </a:p>
          </p:txBody>
        </p:sp>
        <p:sp>
          <p:nvSpPr>
            <p:cNvPr id="16395" name="Text Box 103"/>
            <p:cNvSpPr txBox="1">
              <a:spLocks noChangeArrowheads="1"/>
            </p:cNvSpPr>
            <p:nvPr/>
          </p:nvSpPr>
          <p:spPr bwMode="auto">
            <a:xfrm>
              <a:off x="3886" y="2361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</p:grpSp>
      <p:grpSp>
        <p:nvGrpSpPr>
          <p:cNvPr id="12" name="Group 112"/>
          <p:cNvGrpSpPr>
            <a:grpSpLocks/>
          </p:cNvGrpSpPr>
          <p:nvPr/>
        </p:nvGrpSpPr>
        <p:grpSpPr bwMode="auto">
          <a:xfrm>
            <a:off x="1752600" y="2705100"/>
            <a:ext cx="2387600" cy="1797050"/>
            <a:chOff x="1104" y="1704"/>
            <a:chExt cx="1504" cy="1132"/>
          </a:xfrm>
        </p:grpSpPr>
        <p:sp>
          <p:nvSpPr>
            <p:cNvPr id="16392" name="AutoShape 74"/>
            <p:cNvSpPr>
              <a:spLocks noChangeArrowheads="1"/>
            </p:cNvSpPr>
            <p:nvPr/>
          </p:nvSpPr>
          <p:spPr bwMode="auto">
            <a:xfrm rot="10800000">
              <a:off x="1104" y="1704"/>
              <a:ext cx="1504" cy="1132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3" name="Text Box 107"/>
            <p:cNvSpPr txBox="1">
              <a:spLocks noChangeArrowheads="1"/>
            </p:cNvSpPr>
            <p:nvPr/>
          </p:nvSpPr>
          <p:spPr bwMode="auto">
            <a:xfrm>
              <a:off x="2074" y="1949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40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50" name="Text Box 66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6452" name="Text Box 68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6453" name="Text Box 69"/>
          <p:cNvSpPr txBox="1">
            <a:spLocks noChangeArrowheads="1"/>
          </p:cNvSpPr>
          <p:nvPr/>
        </p:nvSpPr>
        <p:spPr bwMode="auto">
          <a:xfrm>
            <a:off x="2352675" y="54689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Hình 2 của tam giác MNL </a:t>
            </a:r>
            <a:r>
              <a:rPr lang="vi-VN" sz="1800" i="1">
                <a:latin typeface="Arial" charset="0"/>
              </a:rPr>
              <a:t>đ</a:t>
            </a:r>
            <a:r>
              <a:rPr lang="en-US" sz="1800" i="1">
                <a:latin typeface="Arial" charset="0"/>
              </a:rPr>
              <a:t>ã </a:t>
            </a:r>
            <a:r>
              <a:rPr lang="vi-VN" sz="1800" i="1">
                <a:latin typeface="Arial" charset="0"/>
              </a:rPr>
              <a:t>đư</a:t>
            </a:r>
            <a:r>
              <a:rPr lang="en-US" sz="1800" i="1">
                <a:latin typeface="Arial" charset="0"/>
              </a:rPr>
              <a:t>ợc cắt theo chiều cao và ghép sang hình chữ nhật EDBC.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7414" name="Group 76"/>
            <p:cNvGrpSpPr>
              <a:grpSpLocks/>
            </p:cNvGrpSpPr>
            <p:nvPr/>
          </p:nvGrpSpPr>
          <p:grpSpPr bwMode="auto">
            <a:xfrm>
              <a:off x="494" y="1485"/>
              <a:ext cx="4921" cy="1590"/>
              <a:chOff x="494" y="1485"/>
              <a:chExt cx="4921" cy="1590"/>
            </a:xfrm>
          </p:grpSpPr>
          <p:grpSp>
            <p:nvGrpSpPr>
              <p:cNvPr id="17416" name="Group 2"/>
              <p:cNvGrpSpPr>
                <a:grpSpLocks/>
              </p:cNvGrpSpPr>
              <p:nvPr/>
            </p:nvGrpSpPr>
            <p:grpSpPr bwMode="auto">
              <a:xfrm>
                <a:off x="494" y="1485"/>
                <a:ext cx="4921" cy="1590"/>
                <a:chOff x="494" y="1485"/>
                <a:chExt cx="4921" cy="1590"/>
              </a:xfrm>
            </p:grpSpPr>
            <p:grpSp>
              <p:nvGrpSpPr>
                <p:cNvPr id="17420" name="Group 3"/>
                <p:cNvGrpSpPr>
                  <a:grpSpLocks/>
                </p:cNvGrpSpPr>
                <p:nvPr/>
              </p:nvGrpSpPr>
              <p:grpSpPr bwMode="auto">
                <a:xfrm>
                  <a:off x="494" y="1485"/>
                  <a:ext cx="4921" cy="1590"/>
                  <a:chOff x="494" y="1485"/>
                  <a:chExt cx="4921" cy="1590"/>
                </a:xfrm>
              </p:grpSpPr>
              <p:grpSp>
                <p:nvGrpSpPr>
                  <p:cNvPr id="17424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494" y="1485"/>
                    <a:ext cx="4921" cy="1590"/>
                    <a:chOff x="494" y="1485"/>
                    <a:chExt cx="4921" cy="1590"/>
                  </a:xfrm>
                </p:grpSpPr>
                <p:grpSp>
                  <p:nvGrpSpPr>
                    <p:cNvPr id="17427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4" y="1485"/>
                      <a:ext cx="2361" cy="1590"/>
                      <a:chOff x="2566" y="1213"/>
                      <a:chExt cx="2553" cy="1719"/>
                    </a:xfrm>
                  </p:grpSpPr>
                  <p:sp>
                    <p:nvSpPr>
                      <p:cNvPr id="17453" name="Text Box 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17" y="1213"/>
                        <a:ext cx="218" cy="2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A</a:t>
                        </a:r>
                      </a:p>
                    </p:txBody>
                  </p:sp>
                  <p:grpSp>
                    <p:nvGrpSpPr>
                      <p:cNvPr id="17454" name="Group 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66" y="1237"/>
                        <a:ext cx="2553" cy="1695"/>
                        <a:chOff x="2566" y="1237"/>
                        <a:chExt cx="2553" cy="1695"/>
                      </a:xfrm>
                    </p:grpSpPr>
                    <p:sp>
                      <p:nvSpPr>
                        <p:cNvPr id="17455" name="Rectangle 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25" y="1443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56" name="Rectangle 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6" y="1443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57" name="Rectangle 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35" y="1443"/>
                          <a:ext cx="412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58" name="Rectangle 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036" y="1443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59" name="Rectangle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444" y="1443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0" name="Rectangle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25" y="1859"/>
                          <a:ext cx="413" cy="415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1" name="Rectangle 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6" y="1859"/>
                          <a:ext cx="413" cy="415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2" name="Rectangle 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35" y="1859"/>
                          <a:ext cx="412" cy="415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3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036" y="1859"/>
                          <a:ext cx="413" cy="415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4" name="Rectangle 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444" y="1859"/>
                          <a:ext cx="413" cy="415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5" name="Rectangle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25" y="2269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6" name="Rectangle 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6" y="2269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7" name="Rectangle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35" y="2269"/>
                          <a:ext cx="412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8" name="Rectangle 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036" y="2269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69" name="Rectangle 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444" y="2269"/>
                          <a:ext cx="413" cy="41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Arial" charset="0"/>
                          </a:endParaRPr>
                        </a:p>
                      </p:txBody>
                    </p:sp>
                    <p:sp>
                      <p:nvSpPr>
                        <p:cNvPr id="17470" name="Text Box 2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90" y="1293"/>
                          <a:ext cx="217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E</a:t>
                          </a:r>
                        </a:p>
                      </p:txBody>
                    </p:sp>
                    <p:sp>
                      <p:nvSpPr>
                        <p:cNvPr id="17471" name="Text Box 2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6" y="2613"/>
                          <a:ext cx="217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B</a:t>
                          </a:r>
                        </a:p>
                      </p:txBody>
                    </p:sp>
                    <p:sp>
                      <p:nvSpPr>
                        <p:cNvPr id="17472" name="Text Box 2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87" y="2605"/>
                          <a:ext cx="22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C</a:t>
                          </a:r>
                        </a:p>
                      </p:txBody>
                    </p:sp>
                    <p:sp>
                      <p:nvSpPr>
                        <p:cNvPr id="17473" name="Text Box 26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94" y="1301"/>
                          <a:ext cx="225" cy="22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D</a:t>
                          </a:r>
                        </a:p>
                      </p:txBody>
                    </p:sp>
                    <p:sp>
                      <p:nvSpPr>
                        <p:cNvPr id="17474" name="Text Box 2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46" y="1237"/>
                          <a:ext cx="718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Chiều dài</a:t>
                          </a:r>
                        </a:p>
                      </p:txBody>
                    </p:sp>
                    <p:sp>
                      <p:nvSpPr>
                        <p:cNvPr id="17475" name="Text Box 2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 rot="-5396925">
                          <a:off x="2322" y="1847"/>
                          <a:ext cx="840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Chiều rộng</a:t>
                          </a:r>
                        </a:p>
                      </p:txBody>
                    </p:sp>
                    <p:grpSp>
                      <p:nvGrpSpPr>
                        <p:cNvPr id="17476" name="Group 2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824" y="1448"/>
                          <a:ext cx="2028" cy="1232"/>
                          <a:chOff x="2824" y="1448"/>
                          <a:chExt cx="2028" cy="1232"/>
                        </a:xfrm>
                      </p:grpSpPr>
                      <p:sp>
                        <p:nvSpPr>
                          <p:cNvPr id="17480" name="AutoShape 3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824" y="1448"/>
                            <a:ext cx="2028" cy="1232"/>
                          </a:xfrm>
                          <a:prstGeom prst="triangle">
                            <a:avLst>
                              <a:gd name="adj" fmla="val 20019"/>
                            </a:avLst>
                          </a:prstGeom>
                          <a:solidFill>
                            <a:schemeClr val="tx2"/>
                          </a:solidFill>
                          <a:ln w="12700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7481" name="Line 31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232" y="1448"/>
                            <a:ext cx="0" cy="1232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7482" name="Rectangle 3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232" y="2624"/>
                            <a:ext cx="56" cy="56"/>
                          </a:xfrm>
                          <a:prstGeom prst="rect">
                            <a:avLst/>
                          </a:prstGeom>
                          <a:noFill/>
                          <a:ln w="12700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17477" name="Text Box 3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58" y="2701"/>
                          <a:ext cx="22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H</a:t>
                          </a:r>
                        </a:p>
                      </p:txBody>
                    </p:sp>
                    <p:sp>
                      <p:nvSpPr>
                        <p:cNvPr id="17478" name="Text Box 3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 rot="-5396925">
                          <a:off x="3020" y="1986"/>
                          <a:ext cx="753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solidFill>
                                <a:schemeClr val="accent2"/>
                              </a:solidFill>
                              <a:latin typeface="Arial" charset="0"/>
                            </a:rPr>
                            <a:t>Chiều cao</a:t>
                          </a:r>
                        </a:p>
                      </p:txBody>
                    </p:sp>
                    <p:sp>
                      <p:nvSpPr>
                        <p:cNvPr id="17479" name="Text Box 3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30" y="2653"/>
                          <a:ext cx="718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r>
                            <a:rPr lang="en-US">
                              <a:latin typeface="Arial" charset="0"/>
                            </a:rPr>
                            <a:t>Cạnh </a:t>
                          </a:r>
                          <a:r>
                            <a:rPr lang="vi-VN">
                              <a:latin typeface="Arial" charset="0"/>
                            </a:rPr>
                            <a:t>đ</a:t>
                          </a:r>
                          <a:r>
                            <a:rPr lang="en-US">
                              <a:latin typeface="Arial" charset="0"/>
                            </a:rPr>
                            <a:t>áy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17428" name="Group 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6" y="1485"/>
                      <a:ext cx="2369" cy="1588"/>
                      <a:chOff x="3046" y="1485"/>
                      <a:chExt cx="2369" cy="1588"/>
                    </a:xfrm>
                  </p:grpSpPr>
                  <p:sp>
                    <p:nvSpPr>
                      <p:cNvPr id="17429" name="Text Box 3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56" y="1485"/>
                        <a:ext cx="223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M</a:t>
                        </a:r>
                      </a:p>
                    </p:txBody>
                  </p:sp>
                  <p:sp>
                    <p:nvSpPr>
                      <p:cNvPr id="17430" name="Rectangle 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1698"/>
                        <a:ext cx="381" cy="3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1" name="Rectangle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56" y="1698"/>
                        <a:ext cx="382" cy="3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2" name="Rectangle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5" y="1698"/>
                        <a:ext cx="381" cy="3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3" name="Rectangle 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05" y="1698"/>
                        <a:ext cx="382" cy="3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4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83" y="1698"/>
                        <a:ext cx="382" cy="3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5" name="Rectangle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2082"/>
                        <a:ext cx="381" cy="38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6" name="Rectangle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56" y="2082"/>
                        <a:ext cx="382" cy="38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7" name="Rectangle 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5" y="2082"/>
                        <a:ext cx="381" cy="38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8" name="Rectangle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05" y="2082"/>
                        <a:ext cx="382" cy="38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39" name="Rectangle 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83" y="2082"/>
                        <a:ext cx="382" cy="384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0" name="Rectangle 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2462"/>
                        <a:ext cx="381" cy="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1" name="Rectangle 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56" y="2462"/>
                        <a:ext cx="382" cy="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2" name="Rectangle 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5" y="2462"/>
                        <a:ext cx="381" cy="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3" name="Rectangle 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05" y="2462"/>
                        <a:ext cx="382" cy="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4" name="Rectangle 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783" y="2462"/>
                        <a:ext cx="382" cy="38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7445" name="Text Box 5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068" y="1559"/>
                        <a:ext cx="201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P</a:t>
                        </a:r>
                      </a:p>
                    </p:txBody>
                  </p:sp>
                  <p:sp>
                    <p:nvSpPr>
                      <p:cNvPr id="17446" name="Text Box 5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046" y="2780"/>
                        <a:ext cx="208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N</a:t>
                        </a:r>
                      </a:p>
                    </p:txBody>
                  </p:sp>
                  <p:sp>
                    <p:nvSpPr>
                      <p:cNvPr id="17447" name="Text Box 5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192" y="2772"/>
                        <a:ext cx="187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L</a:t>
                        </a:r>
                      </a:p>
                    </p:txBody>
                  </p:sp>
                  <p:sp>
                    <p:nvSpPr>
                      <p:cNvPr id="17448" name="Text Box 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199" y="1566"/>
                        <a:ext cx="216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Q</a:t>
                        </a:r>
                      </a:p>
                    </p:txBody>
                  </p:sp>
                  <p:sp>
                    <p:nvSpPr>
                      <p:cNvPr id="17449" name="Text Box 5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60" y="1507"/>
                        <a:ext cx="664" cy="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Chiều dài</a:t>
                        </a:r>
                      </a:p>
                    </p:txBody>
                  </p:sp>
                  <p:sp>
                    <p:nvSpPr>
                      <p:cNvPr id="17450" name="Text Box 5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 rot="-5396925">
                        <a:off x="2819" y="2072"/>
                        <a:ext cx="777" cy="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Chiều rộng</a:t>
                        </a:r>
                      </a:p>
                    </p:txBody>
                  </p:sp>
                  <p:sp>
                    <p:nvSpPr>
                      <p:cNvPr id="17451" name="Text Box 5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93" y="2861"/>
                        <a:ext cx="201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>
                            <a:latin typeface="Arial" charset="0"/>
                          </a:rPr>
                          <a:t>K</a:t>
                        </a:r>
                      </a:p>
                    </p:txBody>
                  </p:sp>
                  <p:sp>
                    <p:nvSpPr>
                      <p:cNvPr id="17452" name="Text Box 6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45" y="2817"/>
                        <a:ext cx="116" cy="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</p:grpSp>
              </p:grpSp>
              <p:sp>
                <p:nvSpPr>
                  <p:cNvPr id="17425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2608" y="2848"/>
                    <a:ext cx="7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Dot"/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426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2608" y="1696"/>
                    <a:ext cx="7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Dot"/>
                    <a:miter lim="800000"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421" name="Group 63"/>
                <p:cNvGrpSpPr>
                  <a:grpSpLocks/>
                </p:cNvGrpSpPr>
                <p:nvPr/>
              </p:nvGrpSpPr>
              <p:grpSpPr bwMode="auto">
                <a:xfrm>
                  <a:off x="3288" y="1704"/>
                  <a:ext cx="368" cy="1140"/>
                  <a:chOff x="3288" y="1704"/>
                  <a:chExt cx="368" cy="1140"/>
                </a:xfrm>
              </p:grpSpPr>
              <p:sp>
                <p:nvSpPr>
                  <p:cNvPr id="17422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3288" y="1704"/>
                    <a:ext cx="368" cy="1140"/>
                  </a:xfrm>
                  <a:prstGeom prst="triangle">
                    <a:avLst>
                      <a:gd name="adj" fmla="val 100000"/>
                    </a:avLst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7423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0" y="2365"/>
                    <a:ext cx="187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  <p:grpSp>
            <p:nvGrpSpPr>
              <p:cNvPr id="17417" name="Group 75"/>
              <p:cNvGrpSpPr>
                <a:grpSpLocks/>
              </p:cNvGrpSpPr>
              <p:nvPr/>
            </p:nvGrpSpPr>
            <p:grpSpPr bwMode="auto">
              <a:xfrm>
                <a:off x="1104" y="1704"/>
                <a:ext cx="1504" cy="1132"/>
                <a:chOff x="1104" y="1704"/>
                <a:chExt cx="1504" cy="1132"/>
              </a:xfrm>
            </p:grpSpPr>
            <p:sp>
              <p:nvSpPr>
                <p:cNvPr id="17418" name="AutoShape 70"/>
                <p:cNvSpPr>
                  <a:spLocks noChangeArrowheads="1"/>
                </p:cNvSpPr>
                <p:nvPr/>
              </p:nvSpPr>
              <p:spPr bwMode="auto">
                <a:xfrm rot="10800000">
                  <a:off x="1104" y="1704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17419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074" y="1949"/>
                  <a:ext cx="187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</p:grpSp>
        </p:grpSp>
        <p:sp>
          <p:nvSpPr>
            <p:cNvPr id="17415" name="Freeform 77"/>
            <p:cNvSpPr>
              <a:spLocks/>
            </p:cNvSpPr>
            <p:nvPr/>
          </p:nvSpPr>
          <p:spPr bwMode="auto">
            <a:xfrm>
              <a:off x="3656" y="1704"/>
              <a:ext cx="1512" cy="1144"/>
            </a:xfrm>
            <a:custGeom>
              <a:avLst/>
              <a:gdLst>
                <a:gd name="T0" fmla="*/ 0 w 1512"/>
                <a:gd name="T1" fmla="*/ 0 h 1144"/>
                <a:gd name="T2" fmla="*/ 1512 w 1512"/>
                <a:gd name="T3" fmla="*/ 1144 h 1144"/>
                <a:gd name="T4" fmla="*/ 0 w 1512"/>
                <a:gd name="T5" fmla="*/ 1144 h 1144"/>
                <a:gd name="T6" fmla="*/ 0 60000 65536"/>
                <a:gd name="T7" fmla="*/ 0 60000 65536"/>
                <a:gd name="T8" fmla="*/ 0 60000 65536"/>
                <a:gd name="T9" fmla="*/ 0 w 1512"/>
                <a:gd name="T10" fmla="*/ 0 h 1144"/>
                <a:gd name="T11" fmla="*/ 1512 w 1512"/>
                <a:gd name="T12" fmla="*/ 1144 h 1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2" h="1144">
                  <a:moveTo>
                    <a:pt x="0" y="0"/>
                  </a:moveTo>
                  <a:lnTo>
                    <a:pt x="1512" y="1144"/>
                  </a:lnTo>
                  <a:lnTo>
                    <a:pt x="0" y="1144"/>
                  </a:lnTo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2" grpId="0" autoUpdateAnimBg="0"/>
      <p:bldP spid="1645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8444" name="Group 81"/>
            <p:cNvGrpSpPr>
              <a:grpSpLocks/>
            </p:cNvGrpSpPr>
            <p:nvPr/>
          </p:nvGrpSpPr>
          <p:grpSpPr bwMode="auto">
            <a:xfrm>
              <a:off x="494" y="1485"/>
              <a:ext cx="4921" cy="1590"/>
              <a:chOff x="494" y="1485"/>
              <a:chExt cx="4921" cy="1590"/>
            </a:xfrm>
          </p:grpSpPr>
          <p:grpSp>
            <p:nvGrpSpPr>
              <p:cNvPr id="18447" name="Group 5"/>
              <p:cNvGrpSpPr>
                <a:grpSpLocks/>
              </p:cNvGrpSpPr>
              <p:nvPr/>
            </p:nvGrpSpPr>
            <p:grpSpPr bwMode="auto">
              <a:xfrm>
                <a:off x="494" y="1485"/>
                <a:ext cx="4921" cy="1590"/>
                <a:chOff x="494" y="1485"/>
                <a:chExt cx="4921" cy="1590"/>
              </a:xfrm>
            </p:grpSpPr>
            <p:grpSp>
              <p:nvGrpSpPr>
                <p:cNvPr id="18452" name="Group 6"/>
                <p:cNvGrpSpPr>
                  <a:grpSpLocks/>
                </p:cNvGrpSpPr>
                <p:nvPr/>
              </p:nvGrpSpPr>
              <p:grpSpPr bwMode="auto">
                <a:xfrm>
                  <a:off x="494" y="1485"/>
                  <a:ext cx="2361" cy="1590"/>
                  <a:chOff x="2566" y="1213"/>
                  <a:chExt cx="2553" cy="1719"/>
                </a:xfrm>
              </p:grpSpPr>
              <p:sp>
                <p:nvSpPr>
                  <p:cNvPr id="18478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7" y="1213"/>
                    <a:ext cx="218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A</a:t>
                    </a:r>
                  </a:p>
                </p:txBody>
              </p:sp>
              <p:grpSp>
                <p:nvGrpSpPr>
                  <p:cNvPr id="18479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566" y="1237"/>
                    <a:ext cx="2553" cy="1695"/>
                    <a:chOff x="2566" y="1237"/>
                    <a:chExt cx="2553" cy="1695"/>
                  </a:xfrm>
                </p:grpSpPr>
                <p:sp>
                  <p:nvSpPr>
                    <p:cNvPr id="18480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1443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6" y="1443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2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35" y="1443"/>
                      <a:ext cx="412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3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6" y="1443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4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44" y="1443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5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1859"/>
                      <a:ext cx="413" cy="415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6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6" y="1859"/>
                      <a:ext cx="413" cy="415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7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35" y="1859"/>
                      <a:ext cx="412" cy="415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8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6" y="1859"/>
                      <a:ext cx="413" cy="415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89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44" y="1859"/>
                      <a:ext cx="413" cy="415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0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2269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1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6" y="2269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2" name="Rectangle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35" y="2269"/>
                      <a:ext cx="412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3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6" y="2269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4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44" y="2269"/>
                      <a:ext cx="413" cy="414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18495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90" y="1293"/>
                      <a:ext cx="217" cy="2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E</a:t>
                      </a:r>
                    </a:p>
                  </p:txBody>
                </p:sp>
                <p:sp>
                  <p:nvSpPr>
                    <p:cNvPr id="18496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66" y="2613"/>
                      <a:ext cx="217" cy="2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B</a:t>
                      </a:r>
                    </a:p>
                  </p:txBody>
                </p:sp>
                <p:sp>
                  <p:nvSpPr>
                    <p:cNvPr id="18497" name="Text Box 2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87" y="2605"/>
                      <a:ext cx="22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</a:t>
                      </a:r>
                    </a:p>
                  </p:txBody>
                </p:sp>
                <p:sp>
                  <p:nvSpPr>
                    <p:cNvPr id="18498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94" y="1301"/>
                      <a:ext cx="225" cy="22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D</a:t>
                      </a:r>
                    </a:p>
                  </p:txBody>
                </p:sp>
                <p:sp>
                  <p:nvSpPr>
                    <p:cNvPr id="18499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46" y="1237"/>
                      <a:ext cx="71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Chiều dài</a:t>
                      </a:r>
                    </a:p>
                  </p:txBody>
                </p:sp>
                <p:sp>
                  <p:nvSpPr>
                    <p:cNvPr id="18500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 rot="-5396925">
                      <a:off x="2322" y="1847"/>
                      <a:ext cx="840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Chiều rộng</a:t>
                      </a:r>
                    </a:p>
                  </p:txBody>
                </p:sp>
                <p:grpSp>
                  <p:nvGrpSpPr>
                    <p:cNvPr id="18501" name="Group 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24" y="1448"/>
                      <a:ext cx="2028" cy="1232"/>
                      <a:chOff x="2824" y="1448"/>
                      <a:chExt cx="2028" cy="1232"/>
                    </a:xfrm>
                  </p:grpSpPr>
                  <p:sp>
                    <p:nvSpPr>
                      <p:cNvPr id="18505" name="AutoShape 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448"/>
                        <a:ext cx="2028" cy="1232"/>
                      </a:xfrm>
                      <a:prstGeom prst="triangle">
                        <a:avLst>
                          <a:gd name="adj" fmla="val 20019"/>
                        </a:avLst>
                      </a:prstGeom>
                      <a:solidFill>
                        <a:schemeClr val="tx2"/>
                      </a:solidFill>
                      <a:ln w="1270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18506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232" y="1448"/>
                        <a:ext cx="0" cy="1232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8507" name="Rectangle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2" y="2624"/>
                        <a:ext cx="56" cy="56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>
                          <a:latin typeface="Arial" charset="0"/>
                        </a:endParaRPr>
                      </a:p>
                    </p:txBody>
                  </p:sp>
                </p:grpSp>
                <p:sp>
                  <p:nvSpPr>
                    <p:cNvPr id="18502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58" y="2701"/>
                      <a:ext cx="22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H</a:t>
                      </a:r>
                    </a:p>
                  </p:txBody>
                </p:sp>
                <p:sp>
                  <p:nvSpPr>
                    <p:cNvPr id="18503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 rot="-5396925">
                      <a:off x="3020" y="1986"/>
                      <a:ext cx="753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solidFill>
                            <a:schemeClr val="accent2"/>
                          </a:solidFill>
                          <a:latin typeface="Arial" charset="0"/>
                        </a:rPr>
                        <a:t>Chiều cao</a:t>
                      </a:r>
                    </a:p>
                  </p:txBody>
                </p:sp>
                <p:sp>
                  <p:nvSpPr>
                    <p:cNvPr id="18504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30" y="2653"/>
                      <a:ext cx="71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>
                          <a:latin typeface="Arial" charset="0"/>
                        </a:rPr>
                        <a:t>Cạnh </a:t>
                      </a:r>
                      <a:r>
                        <a:rPr lang="vi-VN">
                          <a:latin typeface="Arial" charset="0"/>
                        </a:rPr>
                        <a:t>đ</a:t>
                      </a:r>
                      <a:r>
                        <a:rPr lang="en-US">
                          <a:latin typeface="Arial" charset="0"/>
                        </a:rPr>
                        <a:t>áy</a:t>
                      </a:r>
                    </a:p>
                  </p:txBody>
                </p:sp>
              </p:grpSp>
            </p:grpSp>
            <p:grpSp>
              <p:nvGrpSpPr>
                <p:cNvPr id="18453" name="Group 37"/>
                <p:cNvGrpSpPr>
                  <a:grpSpLocks/>
                </p:cNvGrpSpPr>
                <p:nvPr/>
              </p:nvGrpSpPr>
              <p:grpSpPr bwMode="auto">
                <a:xfrm>
                  <a:off x="3046" y="1485"/>
                  <a:ext cx="2369" cy="1588"/>
                  <a:chOff x="3046" y="1485"/>
                  <a:chExt cx="2369" cy="1588"/>
                </a:xfrm>
              </p:grpSpPr>
              <p:sp>
                <p:nvSpPr>
                  <p:cNvPr id="18454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6" y="1485"/>
                    <a:ext cx="223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M</a:t>
                    </a:r>
                  </a:p>
                </p:txBody>
              </p:sp>
              <p:sp>
                <p:nvSpPr>
                  <p:cNvPr id="1845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286" y="1698"/>
                    <a:ext cx="381" cy="3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5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656" y="1698"/>
                    <a:ext cx="382" cy="3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57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4035" y="1698"/>
                    <a:ext cx="381" cy="3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5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405" y="1698"/>
                    <a:ext cx="382" cy="3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59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4783" y="1698"/>
                    <a:ext cx="382" cy="3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0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3286" y="2082"/>
                    <a:ext cx="381" cy="38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1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656" y="2082"/>
                    <a:ext cx="382" cy="38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2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4035" y="2082"/>
                    <a:ext cx="381" cy="38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3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405" y="2082"/>
                    <a:ext cx="382" cy="38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783" y="2082"/>
                    <a:ext cx="382" cy="38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286" y="2462"/>
                    <a:ext cx="381" cy="383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6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656" y="2462"/>
                    <a:ext cx="382" cy="383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7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4035" y="2462"/>
                    <a:ext cx="381" cy="383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405" y="2462"/>
                    <a:ext cx="382" cy="383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69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783" y="2462"/>
                    <a:ext cx="382" cy="383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8470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68" y="1559"/>
                    <a:ext cx="201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P</a:t>
                    </a:r>
                  </a:p>
                </p:txBody>
              </p:sp>
              <p:sp>
                <p:nvSpPr>
                  <p:cNvPr id="18471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46" y="2780"/>
                    <a:ext cx="208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N</a:t>
                    </a:r>
                  </a:p>
                </p:txBody>
              </p:sp>
              <p:sp>
                <p:nvSpPr>
                  <p:cNvPr id="18472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92" y="2772"/>
                    <a:ext cx="187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L</a:t>
                    </a:r>
                  </a:p>
                </p:txBody>
              </p:sp>
              <p:sp>
                <p:nvSpPr>
                  <p:cNvPr id="18473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99" y="1566"/>
                    <a:ext cx="216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Q</a:t>
                    </a:r>
                  </a:p>
                </p:txBody>
              </p:sp>
              <p:sp>
                <p:nvSpPr>
                  <p:cNvPr id="18474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60" y="1507"/>
                    <a:ext cx="664" cy="2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18475" name="Text Box 59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819" y="2072"/>
                    <a:ext cx="777" cy="2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sp>
                <p:nvSpPr>
                  <p:cNvPr id="18476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93" y="2861"/>
                    <a:ext cx="201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K</a:t>
                    </a:r>
                  </a:p>
                </p:txBody>
              </p:sp>
              <p:sp>
                <p:nvSpPr>
                  <p:cNvPr id="18477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5" y="2817"/>
                    <a:ext cx="116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</p:grpSp>
          <p:sp>
            <p:nvSpPr>
              <p:cNvPr id="18448" name="Line 62"/>
              <p:cNvSpPr>
                <a:spLocks noChangeShapeType="1"/>
              </p:cNvSpPr>
              <p:nvPr/>
            </p:nvSpPr>
            <p:spPr bwMode="auto">
              <a:xfrm>
                <a:off x="2608" y="2848"/>
                <a:ext cx="7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449" name="Line 63"/>
              <p:cNvSpPr>
                <a:spLocks noChangeShapeType="1"/>
              </p:cNvSpPr>
              <p:nvPr/>
            </p:nvSpPr>
            <p:spPr bwMode="auto">
              <a:xfrm>
                <a:off x="2608" y="1696"/>
                <a:ext cx="7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450" name="AutoShape 71"/>
              <p:cNvSpPr>
                <a:spLocks noChangeArrowheads="1"/>
              </p:cNvSpPr>
              <p:nvPr/>
            </p:nvSpPr>
            <p:spPr bwMode="auto">
              <a:xfrm rot="10800000">
                <a:off x="1104" y="1704"/>
                <a:ext cx="1504" cy="1132"/>
              </a:xfrm>
              <a:prstGeom prst="triangle">
                <a:avLst>
                  <a:gd name="adj" fmla="val 0"/>
                </a:avLst>
              </a:prstGeom>
              <a:solidFill>
                <a:schemeClr val="accent2"/>
              </a:solidFill>
              <a:ln w="9525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8451" name="Text Box 72"/>
              <p:cNvSpPr txBox="1">
                <a:spLocks noChangeArrowheads="1"/>
              </p:cNvSpPr>
              <p:nvPr/>
            </p:nvSpPr>
            <p:spPr bwMode="auto">
              <a:xfrm>
                <a:off x="2074" y="1949"/>
                <a:ext cx="18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2</a:t>
                </a:r>
              </a:p>
            </p:txBody>
          </p:sp>
        </p:grpSp>
        <p:sp>
          <p:nvSpPr>
            <p:cNvPr id="18445" name="Freeform 84"/>
            <p:cNvSpPr>
              <a:spLocks/>
            </p:cNvSpPr>
            <p:nvPr/>
          </p:nvSpPr>
          <p:spPr bwMode="auto">
            <a:xfrm>
              <a:off x="3288" y="1704"/>
              <a:ext cx="1880" cy="1144"/>
            </a:xfrm>
            <a:custGeom>
              <a:avLst/>
              <a:gdLst>
                <a:gd name="T0" fmla="*/ 0 w 1880"/>
                <a:gd name="T1" fmla="*/ 1136 h 1144"/>
                <a:gd name="T2" fmla="*/ 368 w 1880"/>
                <a:gd name="T3" fmla="*/ 0 h 1144"/>
                <a:gd name="T4" fmla="*/ 1880 w 1880"/>
                <a:gd name="T5" fmla="*/ 1144 h 1144"/>
                <a:gd name="T6" fmla="*/ 0 w 1880"/>
                <a:gd name="T7" fmla="*/ 1136 h 1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80"/>
                <a:gd name="T13" fmla="*/ 0 h 1144"/>
                <a:gd name="T14" fmla="*/ 1880 w 1880"/>
                <a:gd name="T15" fmla="*/ 1144 h 1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80" h="1144">
                  <a:moveTo>
                    <a:pt x="0" y="1136"/>
                  </a:moveTo>
                  <a:lnTo>
                    <a:pt x="368" y="0"/>
                  </a:lnTo>
                  <a:lnTo>
                    <a:pt x="1880" y="1144"/>
                  </a:lnTo>
                  <a:lnTo>
                    <a:pt x="0" y="1136"/>
                  </a:lnTo>
                  <a:close/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6" name="Line 85"/>
            <p:cNvSpPr>
              <a:spLocks noChangeShapeType="1"/>
            </p:cNvSpPr>
            <p:nvPr/>
          </p:nvSpPr>
          <p:spPr bwMode="auto">
            <a:xfrm>
              <a:off x="3656" y="1704"/>
              <a:ext cx="0" cy="1144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2352675" y="5468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Em có nhận xét gì về hai hình trên?</a:t>
            </a:r>
          </a:p>
        </p:txBody>
      </p: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5219700" y="2705100"/>
            <a:ext cx="584200" cy="1809750"/>
            <a:chOff x="3288" y="1704"/>
            <a:chExt cx="368" cy="1140"/>
          </a:xfrm>
        </p:grpSpPr>
        <p:sp>
          <p:nvSpPr>
            <p:cNvPr id="18442" name="AutoShape 65"/>
            <p:cNvSpPr>
              <a:spLocks noChangeArrowheads="1"/>
            </p:cNvSpPr>
            <p:nvPr/>
          </p:nvSpPr>
          <p:spPr bwMode="auto">
            <a:xfrm>
              <a:off x="3288" y="1704"/>
              <a:ext cx="368" cy="1140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43" name="Text Box 66"/>
            <p:cNvSpPr txBox="1">
              <a:spLocks noChangeArrowheads="1"/>
            </p:cNvSpPr>
            <p:nvPr/>
          </p:nvSpPr>
          <p:spPr bwMode="auto">
            <a:xfrm>
              <a:off x="3450" y="23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</p:grpSp>
      <p:grpSp>
        <p:nvGrpSpPr>
          <p:cNvPr id="10" name="Group 76"/>
          <p:cNvGrpSpPr>
            <a:grpSpLocks/>
          </p:cNvGrpSpPr>
          <p:nvPr/>
        </p:nvGrpSpPr>
        <p:grpSpPr bwMode="auto">
          <a:xfrm>
            <a:off x="1168400" y="2705100"/>
            <a:ext cx="596900" cy="1778000"/>
            <a:chOff x="736" y="1704"/>
            <a:chExt cx="376" cy="1120"/>
          </a:xfrm>
        </p:grpSpPr>
        <p:sp>
          <p:nvSpPr>
            <p:cNvPr id="18440" name="AutoShape 73"/>
            <p:cNvSpPr>
              <a:spLocks noChangeArrowheads="1"/>
            </p:cNvSpPr>
            <p:nvPr/>
          </p:nvSpPr>
          <p:spPr bwMode="auto">
            <a:xfrm flipV="1">
              <a:off x="736" y="1704"/>
              <a:ext cx="376" cy="112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2400">
                <a:latin typeface="Arial" charset="0"/>
              </a:endParaRPr>
            </a:p>
          </p:txBody>
        </p:sp>
        <p:sp>
          <p:nvSpPr>
            <p:cNvPr id="18441" name="Text Box 75"/>
            <p:cNvSpPr txBox="1">
              <a:spLocks noChangeArrowheads="1"/>
            </p:cNvSpPr>
            <p:nvPr/>
          </p:nvSpPr>
          <p:spPr bwMode="auto">
            <a:xfrm>
              <a:off x="766" y="2037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9" grpId="0" autoUpdateAnimBg="0"/>
      <p:bldP spid="1543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7" name="Text Box 69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7479" name="Text Box 71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7480" name="Text Box 72"/>
          <p:cNvSpPr txBox="1">
            <a:spLocks noChangeArrowheads="1"/>
          </p:cNvSpPr>
          <p:nvPr/>
        </p:nvSpPr>
        <p:spPr bwMode="auto">
          <a:xfrm>
            <a:off x="2352675" y="54689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Hình 1 của tam giác MNL </a:t>
            </a:r>
            <a:r>
              <a:rPr lang="vi-VN" sz="1800" i="1">
                <a:latin typeface="Arial" charset="0"/>
              </a:rPr>
              <a:t>đ</a:t>
            </a:r>
            <a:r>
              <a:rPr lang="en-US" sz="1800" i="1">
                <a:latin typeface="Arial" charset="0"/>
              </a:rPr>
              <a:t>ã </a:t>
            </a:r>
            <a:r>
              <a:rPr lang="vi-VN" sz="1800" i="1">
                <a:latin typeface="Arial" charset="0"/>
              </a:rPr>
              <a:t>đư</a:t>
            </a:r>
            <a:r>
              <a:rPr lang="en-US" sz="1800" i="1">
                <a:latin typeface="Arial" charset="0"/>
              </a:rPr>
              <a:t>ợc cắt theo chiều cao và ghép sang hình chữ nhật EDBC.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784225" y="2357438"/>
            <a:ext cx="7812088" cy="2524125"/>
            <a:chOff x="494" y="1485"/>
            <a:chExt cx="4921" cy="1590"/>
          </a:xfrm>
        </p:grpSpPr>
        <p:grpSp>
          <p:nvGrpSpPr>
            <p:cNvPr id="19462" name="Group 80"/>
            <p:cNvGrpSpPr>
              <a:grpSpLocks/>
            </p:cNvGrpSpPr>
            <p:nvPr/>
          </p:nvGrpSpPr>
          <p:grpSpPr bwMode="auto">
            <a:xfrm>
              <a:off x="494" y="1485"/>
              <a:ext cx="4921" cy="1590"/>
              <a:chOff x="494" y="1485"/>
              <a:chExt cx="4921" cy="1590"/>
            </a:xfrm>
          </p:grpSpPr>
          <p:grpSp>
            <p:nvGrpSpPr>
              <p:cNvPr id="19464" name="Group 76"/>
              <p:cNvGrpSpPr>
                <a:grpSpLocks/>
              </p:cNvGrpSpPr>
              <p:nvPr/>
            </p:nvGrpSpPr>
            <p:grpSpPr bwMode="auto">
              <a:xfrm>
                <a:off x="494" y="1485"/>
                <a:ext cx="4921" cy="1590"/>
                <a:chOff x="494" y="1485"/>
                <a:chExt cx="4921" cy="1590"/>
              </a:xfrm>
            </p:grpSpPr>
            <p:grpSp>
              <p:nvGrpSpPr>
                <p:cNvPr id="19468" name="Group 2"/>
                <p:cNvGrpSpPr>
                  <a:grpSpLocks/>
                </p:cNvGrpSpPr>
                <p:nvPr/>
              </p:nvGrpSpPr>
              <p:grpSpPr bwMode="auto">
                <a:xfrm>
                  <a:off x="494" y="1485"/>
                  <a:ext cx="4921" cy="1590"/>
                  <a:chOff x="494" y="1485"/>
                  <a:chExt cx="4921" cy="1590"/>
                </a:xfrm>
              </p:grpSpPr>
              <p:grpSp>
                <p:nvGrpSpPr>
                  <p:cNvPr id="19472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494" y="1485"/>
                    <a:ext cx="4921" cy="1590"/>
                    <a:chOff x="494" y="1485"/>
                    <a:chExt cx="4921" cy="1590"/>
                  </a:xfrm>
                </p:grpSpPr>
                <p:grpSp>
                  <p:nvGrpSpPr>
                    <p:cNvPr id="19474" name="Group 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4" y="1485"/>
                      <a:ext cx="4921" cy="1590"/>
                      <a:chOff x="494" y="1485"/>
                      <a:chExt cx="4921" cy="1590"/>
                    </a:xfrm>
                  </p:grpSpPr>
                  <p:grpSp>
                    <p:nvGrpSpPr>
                      <p:cNvPr id="19476" name="Group 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4" y="1485"/>
                        <a:ext cx="4921" cy="1590"/>
                        <a:chOff x="494" y="1485"/>
                        <a:chExt cx="4921" cy="1590"/>
                      </a:xfrm>
                    </p:grpSpPr>
                    <p:grpSp>
                      <p:nvGrpSpPr>
                        <p:cNvPr id="19479" name="Group 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94" y="1485"/>
                          <a:ext cx="2361" cy="1590"/>
                          <a:chOff x="2566" y="1213"/>
                          <a:chExt cx="2553" cy="1719"/>
                        </a:xfrm>
                      </p:grpSpPr>
                      <p:sp>
                        <p:nvSpPr>
                          <p:cNvPr id="19505" name="Text Box 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117" y="1213"/>
                            <a:ext cx="218" cy="229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A</a:t>
                            </a:r>
                          </a:p>
                        </p:txBody>
                      </p:sp>
                      <p:grpSp>
                        <p:nvGrpSpPr>
                          <p:cNvPr id="19506" name="Group 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66" y="1237"/>
                            <a:ext cx="2553" cy="1695"/>
                            <a:chOff x="2566" y="1237"/>
                            <a:chExt cx="2553" cy="1695"/>
                          </a:xfrm>
                        </p:grpSpPr>
                        <p:sp>
                          <p:nvSpPr>
                            <p:cNvPr id="19507" name="Rectangle 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825" y="1443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08" name="Rectangle 1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226" y="1443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09" name="Rectangle 1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635" y="1443"/>
                              <a:ext cx="412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0" name="Rectangle 1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036" y="1443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1" name="Rectangle 1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444" y="1443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2" name="Rectangle 1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825" y="1859"/>
                              <a:ext cx="413" cy="415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3" name="Rectangle 1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226" y="1859"/>
                              <a:ext cx="413" cy="415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4" name="Rectangle 1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635" y="1859"/>
                              <a:ext cx="412" cy="415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5" name="Rectangle 1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036" y="1859"/>
                              <a:ext cx="413" cy="415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6" name="Rectangle 1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444" y="1859"/>
                              <a:ext cx="413" cy="415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7" name="Rectangle 1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825" y="2269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8" name="Rectangle 2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226" y="2269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19" name="Rectangle 2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635" y="2269"/>
                              <a:ext cx="412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20" name="Rectangle 2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036" y="2269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21" name="Rectangle 2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444" y="2269"/>
                              <a:ext cx="413" cy="414"/>
                            </a:xfrm>
                            <a:prstGeom prst="rect">
                              <a:avLst/>
                            </a:prstGeom>
                            <a:solidFill>
                              <a:schemeClr val="accent1"/>
                            </a:solidFill>
                            <a:ln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/>
                            <a:p>
                              <a:endParaRPr lang="en-US">
                                <a:latin typeface="Arial" charset="0"/>
                              </a:endParaRPr>
                            </a:p>
                          </p:txBody>
                        </p:sp>
                        <p:sp>
                          <p:nvSpPr>
                            <p:cNvPr id="19522" name="Text Box 24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590" y="1293"/>
                              <a:ext cx="217" cy="229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E</a:t>
                              </a:r>
                            </a:p>
                          </p:txBody>
                        </p:sp>
                        <p:sp>
                          <p:nvSpPr>
                            <p:cNvPr id="19523" name="Text Box 25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566" y="2613"/>
                              <a:ext cx="217" cy="229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B</a:t>
                              </a:r>
                            </a:p>
                          </p:txBody>
                        </p:sp>
                        <p:sp>
                          <p:nvSpPr>
                            <p:cNvPr id="19524" name="Text Box 26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887" y="2605"/>
                              <a:ext cx="226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C</a:t>
                              </a:r>
                            </a:p>
                          </p:txBody>
                        </p:sp>
                        <p:sp>
                          <p:nvSpPr>
                            <p:cNvPr id="19525" name="Text Box 27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894" y="1301"/>
                              <a:ext cx="225" cy="229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D</a:t>
                              </a:r>
                            </a:p>
                          </p:txBody>
                        </p:sp>
                        <p:sp>
                          <p:nvSpPr>
                            <p:cNvPr id="19526" name="Text Box 28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446" y="1237"/>
                              <a:ext cx="718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Chiều dài</a:t>
                              </a:r>
                            </a:p>
                          </p:txBody>
                        </p:sp>
                        <p:sp>
                          <p:nvSpPr>
                            <p:cNvPr id="19527" name="Text Box 29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 rot="-5396925">
                              <a:off x="2322" y="1847"/>
                              <a:ext cx="840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Chiều rộng</a:t>
                              </a:r>
                            </a:p>
                          </p:txBody>
                        </p:sp>
                        <p:grpSp>
                          <p:nvGrpSpPr>
                            <p:cNvPr id="19528" name="Group 30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824" y="1448"/>
                              <a:ext cx="2028" cy="1232"/>
                              <a:chOff x="2824" y="1448"/>
                              <a:chExt cx="2028" cy="1232"/>
                            </a:xfrm>
                          </p:grpSpPr>
                          <p:sp>
                            <p:nvSpPr>
                              <p:cNvPr id="19532" name="AutoShape 3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24" y="1448"/>
                                <a:ext cx="2028" cy="1232"/>
                              </a:xfrm>
                              <a:prstGeom prst="triangle">
                                <a:avLst>
                                  <a:gd name="adj" fmla="val 20019"/>
                                </a:avLst>
                              </a:prstGeom>
                              <a:solidFill>
                                <a:schemeClr val="tx2"/>
                              </a:solidFill>
                              <a:ln w="12700">
                                <a:solidFill>
                                  <a:schemeClr val="hlink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/>
                              <a:p>
                                <a:endParaRPr lang="en-US">
                                  <a:latin typeface="Arial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9533" name="Line 3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V="1">
                                <a:off x="3232" y="1448"/>
                                <a:ext cx="0" cy="1232"/>
                              </a:xfrm>
                              <a:prstGeom prst="line">
                                <a:avLst/>
                              </a:prstGeom>
                              <a:noFill/>
                              <a:ln w="12700">
                                <a:solidFill>
                                  <a:schemeClr val="hlink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wrap="none"/>
                              <a:lstStyle/>
                              <a:p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19534" name="Rectangle 3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3232" y="2624"/>
                                <a:ext cx="56" cy="56"/>
                              </a:xfrm>
                              <a:prstGeom prst="rect">
                                <a:avLst/>
                              </a:prstGeom>
                              <a:noFill/>
                              <a:ln w="12700">
                                <a:solidFill>
                                  <a:schemeClr val="hlink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/>
                              <a:p>
                                <a:endParaRPr lang="en-US">
                                  <a:latin typeface="Arial" charset="0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19529" name="Text Box 34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158" y="2701"/>
                              <a:ext cx="226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H</a:t>
                              </a:r>
                            </a:p>
                          </p:txBody>
                        </p:sp>
                        <p:sp>
                          <p:nvSpPr>
                            <p:cNvPr id="19530" name="Text Box 35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 rot="-5396925">
                              <a:off x="3020" y="1986"/>
                              <a:ext cx="753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solidFill>
                                    <a:schemeClr val="accent2"/>
                                  </a:solidFill>
                                  <a:latin typeface="Arial" charset="0"/>
                                </a:rPr>
                                <a:t>Chiều cao</a:t>
                              </a:r>
                            </a:p>
                          </p:txBody>
                        </p:sp>
                        <p:sp>
                          <p:nvSpPr>
                            <p:cNvPr id="19531" name="Text Box 36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430" y="2653"/>
                              <a:ext cx="718" cy="23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r>
                                <a:rPr lang="en-US">
                                  <a:latin typeface="Arial" charset="0"/>
                                </a:rPr>
                                <a:t>Cạnh </a:t>
                              </a:r>
                              <a:r>
                                <a:rPr lang="vi-VN">
                                  <a:latin typeface="Arial" charset="0"/>
                                </a:rPr>
                                <a:t>đ</a:t>
                              </a:r>
                              <a:r>
                                <a:rPr lang="en-US">
                                  <a:latin typeface="Arial" charset="0"/>
                                </a:rPr>
                                <a:t>áy</a:t>
                              </a:r>
                            </a:p>
                          </p:txBody>
                        </p:sp>
                      </p:grpSp>
                    </p:grpSp>
                    <p:grpSp>
                      <p:nvGrpSpPr>
                        <p:cNvPr id="19480" name="Group 3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046" y="1485"/>
                          <a:ext cx="2369" cy="1588"/>
                          <a:chOff x="3046" y="1485"/>
                          <a:chExt cx="2369" cy="1588"/>
                        </a:xfrm>
                      </p:grpSpPr>
                      <p:sp>
                        <p:nvSpPr>
                          <p:cNvPr id="19481" name="Text Box 3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556" y="1485"/>
                            <a:ext cx="116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2" name="Rectangle 39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286" y="1698"/>
                            <a:ext cx="381" cy="382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3" name="Rectangle 4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656" y="1698"/>
                            <a:ext cx="382" cy="382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4" name="Rectangle 41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035" y="1698"/>
                            <a:ext cx="381" cy="382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5" name="Rectangle 4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405" y="1698"/>
                            <a:ext cx="382" cy="382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6" name="Rectangle 4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783" y="1698"/>
                            <a:ext cx="382" cy="382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7" name="Rectangle 4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286" y="2082"/>
                            <a:ext cx="381" cy="384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8" name="Rectangle 4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656" y="2082"/>
                            <a:ext cx="382" cy="384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89" name="Rectangle 4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035" y="2082"/>
                            <a:ext cx="381" cy="384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0" name="Rectangle 4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405" y="2082"/>
                            <a:ext cx="382" cy="384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1" name="Rectangle 48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783" y="2082"/>
                            <a:ext cx="382" cy="384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2" name="Rectangle 49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286" y="2462"/>
                            <a:ext cx="381" cy="383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3" name="Rectangle 5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656" y="2462"/>
                            <a:ext cx="382" cy="383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4" name="Rectangle 51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035" y="2462"/>
                            <a:ext cx="381" cy="383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5" name="Rectangle 5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405" y="2462"/>
                            <a:ext cx="382" cy="383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6" name="Rectangle 5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783" y="2462"/>
                            <a:ext cx="382" cy="383"/>
                          </a:xfrm>
                          <a:prstGeom prst="rect">
                            <a:avLst/>
                          </a:prstGeom>
                          <a:solidFill>
                            <a:schemeClr val="accent1"/>
                          </a:solidFill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497" name="Text Box 54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068" y="1559"/>
                            <a:ext cx="201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P</a:t>
                            </a:r>
                          </a:p>
                        </p:txBody>
                      </p:sp>
                      <p:sp>
                        <p:nvSpPr>
                          <p:cNvPr id="19498" name="Text Box 55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046" y="2780"/>
                            <a:ext cx="208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N</a:t>
                            </a:r>
                          </a:p>
                        </p:txBody>
                      </p:sp>
                      <p:sp>
                        <p:nvSpPr>
                          <p:cNvPr id="19499" name="Text Box 5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192" y="2772"/>
                            <a:ext cx="187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L</a:t>
                            </a:r>
                          </a:p>
                        </p:txBody>
                      </p:sp>
                      <p:sp>
                        <p:nvSpPr>
                          <p:cNvPr id="19500" name="Text Box 5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199" y="1566"/>
                            <a:ext cx="216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Q</a:t>
                            </a:r>
                          </a:p>
                        </p:txBody>
                      </p:sp>
                      <p:sp>
                        <p:nvSpPr>
                          <p:cNvPr id="19501" name="Text Box 5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860" y="1507"/>
                            <a:ext cx="664" cy="2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Chiều dài</a:t>
                            </a:r>
                          </a:p>
                        </p:txBody>
                      </p:sp>
                      <p:sp>
                        <p:nvSpPr>
                          <p:cNvPr id="19502" name="Text Box 5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 rot="-5396925">
                            <a:off x="2819" y="2072"/>
                            <a:ext cx="777" cy="2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en-US">
                                <a:latin typeface="Arial" charset="0"/>
                              </a:rPr>
                              <a:t>Chiều rộng</a:t>
                            </a:r>
                          </a:p>
                        </p:txBody>
                      </p:sp>
                      <p:sp>
                        <p:nvSpPr>
                          <p:cNvPr id="19503" name="Text Box 60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593" y="2861"/>
                            <a:ext cx="116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  <p:sp>
                        <p:nvSpPr>
                          <p:cNvPr id="19504" name="Text Box 6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845" y="2817"/>
                            <a:ext cx="116" cy="2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endParaRPr lang="en-US">
                              <a:latin typeface="Arial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19477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8" y="2848"/>
                        <a:ext cx="73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dashDot"/>
                        <a:miter lim="800000"/>
                        <a:headEnd/>
                        <a:tailEnd/>
                      </a:ln>
                    </p:spPr>
                    <p:txBody>
                      <a:bodyPr wrap="none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9478" name="Line 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8" y="1696"/>
                        <a:ext cx="73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dashDot"/>
                        <a:miter lim="800000"/>
                        <a:headEnd/>
                        <a:tailEnd/>
                      </a:ln>
                    </p:spPr>
                    <p:txBody>
                      <a:bodyPr wrap="none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9475" name="AutoShape 64"/>
                    <p:cNvSpPr>
                      <a:spLocks noChangeArrowheads="1"/>
                    </p:cNvSpPr>
                    <p:nvPr/>
                  </p:nvSpPr>
                  <p:spPr bwMode="auto">
                    <a:xfrm rot="10800000">
                      <a:off x="1104" y="1704"/>
                      <a:ext cx="1504" cy="1132"/>
                    </a:xfrm>
                    <a:prstGeom prst="triangle">
                      <a:avLst>
                        <a:gd name="adj" fmla="val 0"/>
                      </a:avLst>
                    </a:prstGeom>
                    <a:solidFill>
                      <a:schemeClr val="accent2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19473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74" y="1949"/>
                    <a:ext cx="187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9469" name="Group 73"/>
                <p:cNvGrpSpPr>
                  <a:grpSpLocks/>
                </p:cNvGrpSpPr>
                <p:nvPr/>
              </p:nvGrpSpPr>
              <p:grpSpPr bwMode="auto">
                <a:xfrm>
                  <a:off x="736" y="1704"/>
                  <a:ext cx="376" cy="1120"/>
                  <a:chOff x="736" y="1704"/>
                  <a:chExt cx="376" cy="1120"/>
                </a:xfrm>
              </p:grpSpPr>
              <p:sp>
                <p:nvSpPr>
                  <p:cNvPr id="19470" name="AutoShape 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19471" name="Text Box 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6" y="2037"/>
                    <a:ext cx="187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  <p:sp>
            <p:nvSpPr>
              <p:cNvPr id="19465" name="Line 77"/>
              <p:cNvSpPr>
                <a:spLocks noChangeShapeType="1"/>
              </p:cNvSpPr>
              <p:nvPr/>
            </p:nvSpPr>
            <p:spPr bwMode="auto">
              <a:xfrm>
                <a:off x="3656" y="1696"/>
                <a:ext cx="0" cy="116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66" name="Text Box 78"/>
              <p:cNvSpPr txBox="1">
                <a:spLocks noChangeArrowheads="1"/>
              </p:cNvSpPr>
              <p:nvPr/>
            </p:nvSpPr>
            <p:spPr bwMode="auto">
              <a:xfrm>
                <a:off x="3574" y="2845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K</a:t>
                </a:r>
              </a:p>
            </p:txBody>
          </p:sp>
          <p:sp>
            <p:nvSpPr>
              <p:cNvPr id="19467" name="Text Box 79"/>
              <p:cNvSpPr txBox="1">
                <a:spLocks noChangeArrowheads="1"/>
              </p:cNvSpPr>
              <p:nvPr/>
            </p:nvSpPr>
            <p:spPr bwMode="auto">
              <a:xfrm>
                <a:off x="3574" y="1501"/>
                <a:ext cx="22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M</a:t>
                </a:r>
              </a:p>
            </p:txBody>
          </p:sp>
        </p:grpSp>
        <p:sp>
          <p:nvSpPr>
            <p:cNvPr id="19463" name="Freeform 82"/>
            <p:cNvSpPr>
              <a:spLocks/>
            </p:cNvSpPr>
            <p:nvPr/>
          </p:nvSpPr>
          <p:spPr bwMode="auto">
            <a:xfrm>
              <a:off x="3296" y="1696"/>
              <a:ext cx="1872" cy="1152"/>
            </a:xfrm>
            <a:custGeom>
              <a:avLst/>
              <a:gdLst>
                <a:gd name="T0" fmla="*/ 0 w 1872"/>
                <a:gd name="T1" fmla="*/ 1152 h 1152"/>
                <a:gd name="T2" fmla="*/ 368 w 1872"/>
                <a:gd name="T3" fmla="*/ 0 h 1152"/>
                <a:gd name="T4" fmla="*/ 1872 w 1872"/>
                <a:gd name="T5" fmla="*/ 1144 h 1152"/>
                <a:gd name="T6" fmla="*/ 0 w 1872"/>
                <a:gd name="T7" fmla="*/ 1152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72"/>
                <a:gd name="T13" fmla="*/ 0 h 1152"/>
                <a:gd name="T14" fmla="*/ 1872 w 1872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72" h="1152">
                  <a:moveTo>
                    <a:pt x="0" y="1152"/>
                  </a:moveTo>
                  <a:lnTo>
                    <a:pt x="368" y="0"/>
                  </a:lnTo>
                  <a:lnTo>
                    <a:pt x="1872" y="1144"/>
                  </a:lnTo>
                  <a:lnTo>
                    <a:pt x="0" y="1152"/>
                  </a:lnTo>
                  <a:close/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9" grpId="0" autoUpdateAnimBg="0"/>
      <p:bldP spid="1748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94" name="Text Box 138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9596" name="Text Box 140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9597" name="Text Box 141"/>
          <p:cNvSpPr txBox="1">
            <a:spLocks noChangeArrowheads="1"/>
          </p:cNvSpPr>
          <p:nvPr/>
        </p:nvSpPr>
        <p:spPr bwMode="auto">
          <a:xfrm>
            <a:off x="2352675" y="5468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Em có nhận xét gì về hình chữ nhật EDBD?</a:t>
            </a:r>
          </a:p>
        </p:txBody>
      </p:sp>
      <p:grpSp>
        <p:nvGrpSpPr>
          <p:cNvPr id="2" name="Group 210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486" y="1485"/>
            <a:chExt cx="4935" cy="1604"/>
          </a:xfrm>
        </p:grpSpPr>
        <p:sp>
          <p:nvSpPr>
            <p:cNvPr id="20486" name="Text Box 211"/>
            <p:cNvSpPr txBox="1">
              <a:spLocks noChangeArrowheads="1"/>
            </p:cNvSpPr>
            <p:nvPr/>
          </p:nvSpPr>
          <p:spPr bwMode="auto">
            <a:xfrm>
              <a:off x="3556" y="1485"/>
              <a:ext cx="22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0487" name="Rectangle 212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8" name="Rectangle 213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9" name="Rectangle 214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0" name="Rectangle 215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1" name="Rectangle 216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2" name="Rectangle 217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3" name="Rectangle 218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4" name="Rectangle 219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5" name="Rectangle 220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6" name="Rectangle 221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7" name="Rectangle 222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8" name="Rectangle 223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9" name="Rectangle 224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0" name="Rectangle 225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1" name="Rectangle 226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2" name="Text Box 227"/>
            <p:cNvSpPr txBox="1">
              <a:spLocks noChangeArrowheads="1"/>
            </p:cNvSpPr>
            <p:nvPr/>
          </p:nvSpPr>
          <p:spPr bwMode="auto">
            <a:xfrm>
              <a:off x="3068" y="1559"/>
              <a:ext cx="20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0503" name="Text Box 228"/>
            <p:cNvSpPr txBox="1">
              <a:spLocks noChangeArrowheads="1"/>
            </p:cNvSpPr>
            <p:nvPr/>
          </p:nvSpPr>
          <p:spPr bwMode="auto">
            <a:xfrm>
              <a:off x="3046" y="2780"/>
              <a:ext cx="21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0504" name="Text Box 229"/>
            <p:cNvSpPr txBox="1">
              <a:spLocks noChangeArrowheads="1"/>
            </p:cNvSpPr>
            <p:nvPr/>
          </p:nvSpPr>
          <p:spPr bwMode="auto">
            <a:xfrm>
              <a:off x="5192" y="2772"/>
              <a:ext cx="19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0505" name="Text Box 230"/>
            <p:cNvSpPr txBox="1">
              <a:spLocks noChangeArrowheads="1"/>
            </p:cNvSpPr>
            <p:nvPr/>
          </p:nvSpPr>
          <p:spPr bwMode="auto">
            <a:xfrm>
              <a:off x="5199" y="1566"/>
              <a:ext cx="22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0506" name="Text Box 231"/>
            <p:cNvSpPr txBox="1">
              <a:spLocks noChangeArrowheads="1"/>
            </p:cNvSpPr>
            <p:nvPr/>
          </p:nvSpPr>
          <p:spPr bwMode="auto">
            <a:xfrm>
              <a:off x="3860" y="150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0507" name="Text Box 232"/>
            <p:cNvSpPr txBox="1">
              <a:spLocks noChangeArrowheads="1"/>
            </p:cNvSpPr>
            <p:nvPr/>
          </p:nvSpPr>
          <p:spPr bwMode="auto">
            <a:xfrm rot="-5396925">
              <a:off x="2791" y="2039"/>
              <a:ext cx="83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20508" name="Group 233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20554" name="AutoShape 234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0555" name="Line 235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556" name="Rectangle 236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0509" name="Text Box 237"/>
            <p:cNvSpPr txBox="1">
              <a:spLocks noChangeArrowheads="1"/>
            </p:cNvSpPr>
            <p:nvPr/>
          </p:nvSpPr>
          <p:spPr bwMode="auto">
            <a:xfrm>
              <a:off x="3593" y="2861"/>
              <a:ext cx="206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0510" name="Text Box 238"/>
            <p:cNvSpPr txBox="1">
              <a:spLocks noChangeArrowheads="1"/>
            </p:cNvSpPr>
            <p:nvPr/>
          </p:nvSpPr>
          <p:spPr bwMode="auto">
            <a:xfrm rot="-5396925">
              <a:off x="3440" y="2169"/>
              <a:ext cx="75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20511" name="Text Box 239"/>
            <p:cNvSpPr txBox="1">
              <a:spLocks noChangeArrowheads="1"/>
            </p:cNvSpPr>
            <p:nvPr/>
          </p:nvSpPr>
          <p:spPr bwMode="auto">
            <a:xfrm>
              <a:off x="3845" y="281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20512" name="Line 240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513" name="Line 241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514" name="Text Box 242"/>
            <p:cNvSpPr txBox="1">
              <a:spLocks noChangeArrowheads="1"/>
            </p:cNvSpPr>
            <p:nvPr/>
          </p:nvSpPr>
          <p:spPr bwMode="auto">
            <a:xfrm>
              <a:off x="3433" y="2381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20515" name="Text Box 243"/>
            <p:cNvSpPr txBox="1">
              <a:spLocks noChangeArrowheads="1"/>
            </p:cNvSpPr>
            <p:nvPr/>
          </p:nvSpPr>
          <p:spPr bwMode="auto">
            <a:xfrm>
              <a:off x="4017" y="2333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  <p:grpSp>
          <p:nvGrpSpPr>
            <p:cNvPr id="20516" name="Group 244"/>
            <p:cNvGrpSpPr>
              <a:grpSpLocks/>
            </p:cNvGrpSpPr>
            <p:nvPr/>
          </p:nvGrpSpPr>
          <p:grpSpPr bwMode="auto">
            <a:xfrm>
              <a:off x="486" y="1485"/>
              <a:ext cx="2367" cy="1604"/>
              <a:chOff x="318" y="2541"/>
              <a:chExt cx="2367" cy="1604"/>
            </a:xfrm>
          </p:grpSpPr>
          <p:grpSp>
            <p:nvGrpSpPr>
              <p:cNvPr id="20517" name="Group 245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0524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0525" name="Group 247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0526" name="Rectangle 248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27" name="Rectangle 249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28" name="Rectangle 250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29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0" name="Rectangle 252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1" name="Rectangle 253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2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3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4" name="Rectangle 256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5" name="Rectangle 257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6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7" name="Rectangle 259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8" name="Rectangle 260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39" name="Rectangle 261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40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0541" name="Text Box 2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0542" name="Text Box 2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0543" name="Text Box 2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0544" name="Text Box 2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0545" name="Text Box 2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0546" name="Text Box 268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0547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0551" name="AutoShap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0552" name="Line 27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553" name="Rectangle 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0548" name="Text Box 2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0549" name="Text Box 274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0550" name="Text Box 2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0518" name="Group 276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0519" name="AutoShape 277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0520" name="Text Box 278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0521" name="Group 279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0522" name="AutoShape 2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0523" name="Text Box 2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96" grpId="0" autoUpdateAnimBg="0"/>
      <p:bldP spid="1959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352675" y="54689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</a:t>
            </a:r>
            <a:r>
              <a:rPr lang="vi-VN" sz="1800" i="1">
                <a:latin typeface="Arial" charset="0"/>
              </a:rPr>
              <a:t>ư</a:t>
            </a:r>
            <a:r>
              <a:rPr lang="en-US" sz="1800" i="1">
                <a:latin typeface="Arial" charset="0"/>
              </a:rPr>
              <a:t>ợc tạo bởi chính 2 tam giác ABC (màu xanh) và MNL (màu vàng)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486" y="1485"/>
            <a:chExt cx="4935" cy="1604"/>
          </a:xfrm>
        </p:grpSpPr>
        <p:sp>
          <p:nvSpPr>
            <p:cNvPr id="21510" name="Text Box 7"/>
            <p:cNvSpPr txBox="1">
              <a:spLocks noChangeArrowheads="1"/>
            </p:cNvSpPr>
            <p:nvPr/>
          </p:nvSpPr>
          <p:spPr bwMode="auto">
            <a:xfrm>
              <a:off x="3556" y="1485"/>
              <a:ext cx="22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1511" name="Rectangle 8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2" name="Rectangle 9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3" name="Rectangle 10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4" name="Rectangle 11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5" name="Rectangle 12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6" name="Rectangle 13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7" name="Rectangle 14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8" name="Rectangle 15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19" name="Rectangle 16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0" name="Rectangle 17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1" name="Rectangle 18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2" name="Rectangle 19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3" name="Rectangle 20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4" name="Rectangle 21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5" name="Rectangle 22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26" name="Text Box 23"/>
            <p:cNvSpPr txBox="1">
              <a:spLocks noChangeArrowheads="1"/>
            </p:cNvSpPr>
            <p:nvPr/>
          </p:nvSpPr>
          <p:spPr bwMode="auto">
            <a:xfrm>
              <a:off x="3068" y="1559"/>
              <a:ext cx="20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1527" name="Text Box 24"/>
            <p:cNvSpPr txBox="1">
              <a:spLocks noChangeArrowheads="1"/>
            </p:cNvSpPr>
            <p:nvPr/>
          </p:nvSpPr>
          <p:spPr bwMode="auto">
            <a:xfrm>
              <a:off x="3046" y="2780"/>
              <a:ext cx="21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1528" name="Text Box 25"/>
            <p:cNvSpPr txBox="1">
              <a:spLocks noChangeArrowheads="1"/>
            </p:cNvSpPr>
            <p:nvPr/>
          </p:nvSpPr>
          <p:spPr bwMode="auto">
            <a:xfrm>
              <a:off x="5192" y="2772"/>
              <a:ext cx="19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1529" name="Text Box 26"/>
            <p:cNvSpPr txBox="1">
              <a:spLocks noChangeArrowheads="1"/>
            </p:cNvSpPr>
            <p:nvPr/>
          </p:nvSpPr>
          <p:spPr bwMode="auto">
            <a:xfrm>
              <a:off x="5199" y="1566"/>
              <a:ext cx="22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1530" name="Text Box 27"/>
            <p:cNvSpPr txBox="1">
              <a:spLocks noChangeArrowheads="1"/>
            </p:cNvSpPr>
            <p:nvPr/>
          </p:nvSpPr>
          <p:spPr bwMode="auto">
            <a:xfrm>
              <a:off x="3860" y="150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1531" name="Text Box 28"/>
            <p:cNvSpPr txBox="1">
              <a:spLocks noChangeArrowheads="1"/>
            </p:cNvSpPr>
            <p:nvPr/>
          </p:nvSpPr>
          <p:spPr bwMode="auto">
            <a:xfrm rot="-5396925">
              <a:off x="2791" y="2039"/>
              <a:ext cx="83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21532" name="Group 29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21578" name="AutoShape 30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1579" name="Line 31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580" name="Rectangle 32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1533" name="Text Box 33"/>
            <p:cNvSpPr txBox="1">
              <a:spLocks noChangeArrowheads="1"/>
            </p:cNvSpPr>
            <p:nvPr/>
          </p:nvSpPr>
          <p:spPr bwMode="auto">
            <a:xfrm>
              <a:off x="3593" y="2861"/>
              <a:ext cx="206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1534" name="Text Box 34"/>
            <p:cNvSpPr txBox="1">
              <a:spLocks noChangeArrowheads="1"/>
            </p:cNvSpPr>
            <p:nvPr/>
          </p:nvSpPr>
          <p:spPr bwMode="auto">
            <a:xfrm rot="-5396925">
              <a:off x="3440" y="2169"/>
              <a:ext cx="75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21535" name="Text Box 35"/>
            <p:cNvSpPr txBox="1">
              <a:spLocks noChangeArrowheads="1"/>
            </p:cNvSpPr>
            <p:nvPr/>
          </p:nvSpPr>
          <p:spPr bwMode="auto">
            <a:xfrm>
              <a:off x="3845" y="281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21536" name="Line 36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537" name="Line 37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538" name="Text Box 38"/>
            <p:cNvSpPr txBox="1">
              <a:spLocks noChangeArrowheads="1"/>
            </p:cNvSpPr>
            <p:nvPr/>
          </p:nvSpPr>
          <p:spPr bwMode="auto">
            <a:xfrm>
              <a:off x="3433" y="2381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21539" name="Text Box 39"/>
            <p:cNvSpPr txBox="1">
              <a:spLocks noChangeArrowheads="1"/>
            </p:cNvSpPr>
            <p:nvPr/>
          </p:nvSpPr>
          <p:spPr bwMode="auto">
            <a:xfrm>
              <a:off x="4017" y="2333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  <p:grpSp>
          <p:nvGrpSpPr>
            <p:cNvPr id="21540" name="Group 40"/>
            <p:cNvGrpSpPr>
              <a:grpSpLocks/>
            </p:cNvGrpSpPr>
            <p:nvPr/>
          </p:nvGrpSpPr>
          <p:grpSpPr bwMode="auto">
            <a:xfrm>
              <a:off x="486" y="1485"/>
              <a:ext cx="2367" cy="1604"/>
              <a:chOff x="318" y="2541"/>
              <a:chExt cx="2367" cy="1604"/>
            </a:xfrm>
          </p:grpSpPr>
          <p:grpSp>
            <p:nvGrpSpPr>
              <p:cNvPr id="21541" name="Group 41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154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1549" name="Group 43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1550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1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2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3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6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7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59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0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1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2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3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4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1565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1566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1567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156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156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1570" name="Text Box 64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1571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1575" name="AutoShap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1576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577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1572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1573" name="Text Box 70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1574" name="Text Box 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1542" name="Group 72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1543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154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1545" name="Group 75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1546" name="AutoShape 7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1547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486" y="1485"/>
            <a:chExt cx="4935" cy="1604"/>
          </a:xfrm>
        </p:grpSpPr>
        <p:sp>
          <p:nvSpPr>
            <p:cNvPr id="22534" name="Text Box 7"/>
            <p:cNvSpPr txBox="1">
              <a:spLocks noChangeArrowheads="1"/>
            </p:cNvSpPr>
            <p:nvPr/>
          </p:nvSpPr>
          <p:spPr bwMode="auto">
            <a:xfrm>
              <a:off x="3556" y="1485"/>
              <a:ext cx="22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2535" name="Rectangle 8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36" name="Rectangle 9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37" name="Rectangle 10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38" name="Rectangle 11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39" name="Rectangle 12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0" name="Rectangle 13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1" name="Rectangle 14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4" name="Rectangle 17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5" name="Rectangle 18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6" name="Rectangle 19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7" name="Rectangle 20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8" name="Rectangle 21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49" name="Rectangle 22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50" name="Text Box 23"/>
            <p:cNvSpPr txBox="1">
              <a:spLocks noChangeArrowheads="1"/>
            </p:cNvSpPr>
            <p:nvPr/>
          </p:nvSpPr>
          <p:spPr bwMode="auto">
            <a:xfrm>
              <a:off x="3068" y="1559"/>
              <a:ext cx="20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2551" name="Text Box 24"/>
            <p:cNvSpPr txBox="1">
              <a:spLocks noChangeArrowheads="1"/>
            </p:cNvSpPr>
            <p:nvPr/>
          </p:nvSpPr>
          <p:spPr bwMode="auto">
            <a:xfrm>
              <a:off x="3046" y="2780"/>
              <a:ext cx="21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2552" name="Text Box 25"/>
            <p:cNvSpPr txBox="1">
              <a:spLocks noChangeArrowheads="1"/>
            </p:cNvSpPr>
            <p:nvPr/>
          </p:nvSpPr>
          <p:spPr bwMode="auto">
            <a:xfrm>
              <a:off x="5192" y="2772"/>
              <a:ext cx="19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2553" name="Text Box 26"/>
            <p:cNvSpPr txBox="1">
              <a:spLocks noChangeArrowheads="1"/>
            </p:cNvSpPr>
            <p:nvPr/>
          </p:nvSpPr>
          <p:spPr bwMode="auto">
            <a:xfrm>
              <a:off x="5199" y="1566"/>
              <a:ext cx="22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2554" name="Text Box 27"/>
            <p:cNvSpPr txBox="1">
              <a:spLocks noChangeArrowheads="1"/>
            </p:cNvSpPr>
            <p:nvPr/>
          </p:nvSpPr>
          <p:spPr bwMode="auto">
            <a:xfrm>
              <a:off x="3860" y="150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2555" name="Text Box 28"/>
            <p:cNvSpPr txBox="1">
              <a:spLocks noChangeArrowheads="1"/>
            </p:cNvSpPr>
            <p:nvPr/>
          </p:nvSpPr>
          <p:spPr bwMode="auto">
            <a:xfrm rot="-5396925">
              <a:off x="2791" y="2039"/>
              <a:ext cx="83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22556" name="Group 29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22602" name="AutoShape 30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2603" name="Line 31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2604" name="Rectangle 32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2557" name="Text Box 33"/>
            <p:cNvSpPr txBox="1">
              <a:spLocks noChangeArrowheads="1"/>
            </p:cNvSpPr>
            <p:nvPr/>
          </p:nvSpPr>
          <p:spPr bwMode="auto">
            <a:xfrm>
              <a:off x="3593" y="2861"/>
              <a:ext cx="206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2558" name="Text Box 34"/>
            <p:cNvSpPr txBox="1">
              <a:spLocks noChangeArrowheads="1"/>
            </p:cNvSpPr>
            <p:nvPr/>
          </p:nvSpPr>
          <p:spPr bwMode="auto">
            <a:xfrm rot="-5396925">
              <a:off x="3440" y="2169"/>
              <a:ext cx="75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22559" name="Text Box 35"/>
            <p:cNvSpPr txBox="1">
              <a:spLocks noChangeArrowheads="1"/>
            </p:cNvSpPr>
            <p:nvPr/>
          </p:nvSpPr>
          <p:spPr bwMode="auto">
            <a:xfrm>
              <a:off x="3845" y="281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22560" name="Line 36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61" name="Line 37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62" name="Text Box 38"/>
            <p:cNvSpPr txBox="1">
              <a:spLocks noChangeArrowheads="1"/>
            </p:cNvSpPr>
            <p:nvPr/>
          </p:nvSpPr>
          <p:spPr bwMode="auto">
            <a:xfrm>
              <a:off x="3433" y="2381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22563" name="Text Box 39"/>
            <p:cNvSpPr txBox="1">
              <a:spLocks noChangeArrowheads="1"/>
            </p:cNvSpPr>
            <p:nvPr/>
          </p:nvSpPr>
          <p:spPr bwMode="auto">
            <a:xfrm>
              <a:off x="4017" y="2333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  <p:grpSp>
          <p:nvGrpSpPr>
            <p:cNvPr id="22564" name="Group 40"/>
            <p:cNvGrpSpPr>
              <a:grpSpLocks/>
            </p:cNvGrpSpPr>
            <p:nvPr/>
          </p:nvGrpSpPr>
          <p:grpSpPr bwMode="auto">
            <a:xfrm>
              <a:off x="486" y="1485"/>
              <a:ext cx="2367" cy="1604"/>
              <a:chOff x="318" y="2541"/>
              <a:chExt cx="2367" cy="1604"/>
            </a:xfrm>
          </p:grpSpPr>
          <p:grpSp>
            <p:nvGrpSpPr>
              <p:cNvPr id="22565" name="Group 41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2572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2573" name="Group 43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2574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75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76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77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7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7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0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1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7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8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2589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2590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2591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2592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2593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2594" name="Text Box 64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2595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2599" name="AutoShap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2600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601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2596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2597" name="Text Box 70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2598" name="Text Box 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2566" name="Group 72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2567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2568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2569" name="Group 75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2570" name="AutoShape 7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2571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  <p:sp>
        <p:nvSpPr>
          <p:cNvPr id="21582" name="Text Box 78"/>
          <p:cNvSpPr txBox="1">
            <a:spLocks noChangeArrowheads="1"/>
          </p:cNvSpPr>
          <p:nvPr/>
        </p:nvSpPr>
        <p:spPr bwMode="auto">
          <a:xfrm>
            <a:off x="2390775" y="54435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Diện tích hình chữ nhật EDCB bằng tổng diện tích 2 tam giác ABC và MNL không?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8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981200" y="906463"/>
            <a:ext cx="4540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86. DIỆN TÍCH HÌNH TAM GIÁC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90600" y="2209800"/>
            <a:ext cx="2330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latin typeface="Arial" charset="0"/>
              </a:rPr>
              <a:t>I- Kiểm tra bài cũ: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679825" y="2449513"/>
            <a:ext cx="3924300" cy="2251075"/>
            <a:chOff x="2318" y="1543"/>
            <a:chExt cx="2472" cy="1418"/>
          </a:xfrm>
        </p:grpSpPr>
        <p:grpSp>
          <p:nvGrpSpPr>
            <p:cNvPr id="5128" name="Group 5"/>
            <p:cNvGrpSpPr>
              <a:grpSpLocks/>
            </p:cNvGrpSpPr>
            <p:nvPr/>
          </p:nvGrpSpPr>
          <p:grpSpPr bwMode="auto">
            <a:xfrm>
              <a:off x="2544" y="1776"/>
              <a:ext cx="2064" cy="962"/>
              <a:chOff x="2544" y="1776"/>
              <a:chExt cx="2064" cy="962"/>
            </a:xfrm>
          </p:grpSpPr>
          <p:sp>
            <p:nvSpPr>
              <p:cNvPr id="5135" name="AutoShape 6"/>
              <p:cNvSpPr>
                <a:spLocks noChangeArrowheads="1"/>
              </p:cNvSpPr>
              <p:nvPr/>
            </p:nvSpPr>
            <p:spPr bwMode="auto">
              <a:xfrm>
                <a:off x="2544" y="1776"/>
                <a:ext cx="2064" cy="960"/>
              </a:xfrm>
              <a:prstGeom prst="triangle">
                <a:avLst>
                  <a:gd name="adj" fmla="val 1918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400">
                  <a:latin typeface="Arial" charset="0"/>
                </a:endParaRPr>
              </a:p>
            </p:txBody>
          </p:sp>
          <p:sp>
            <p:nvSpPr>
              <p:cNvPr id="5136" name="Line 7"/>
              <p:cNvSpPr>
                <a:spLocks noChangeShapeType="1"/>
              </p:cNvSpPr>
              <p:nvPr/>
            </p:nvSpPr>
            <p:spPr bwMode="auto">
              <a:xfrm flipV="1">
                <a:off x="2946" y="1788"/>
                <a:ext cx="0" cy="9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137" name="AutoShape 8"/>
              <p:cNvSpPr>
                <a:spLocks noChangeArrowheads="1"/>
              </p:cNvSpPr>
              <p:nvPr/>
            </p:nvSpPr>
            <p:spPr bwMode="auto">
              <a:xfrm>
                <a:off x="2946" y="2682"/>
                <a:ext cx="56" cy="56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400">
                  <a:latin typeface="Arial" charset="0"/>
                </a:endParaRPr>
              </a:p>
            </p:txBody>
          </p:sp>
        </p:grp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2318" y="2665"/>
              <a:ext cx="19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B</a:t>
              </a:r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2822" y="1543"/>
              <a:ext cx="19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A</a:t>
              </a:r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4592" y="2689"/>
              <a:ext cx="19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C</a:t>
              </a:r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2864" y="2767"/>
              <a:ext cx="19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H</a:t>
              </a:r>
            </a:p>
          </p:txBody>
        </p:sp>
        <p:sp>
          <p:nvSpPr>
            <p:cNvPr id="5133" name="Text Box 13"/>
            <p:cNvSpPr txBox="1">
              <a:spLocks noChangeArrowheads="1"/>
            </p:cNvSpPr>
            <p:nvPr/>
          </p:nvSpPr>
          <p:spPr bwMode="auto">
            <a:xfrm>
              <a:off x="2936" y="2239"/>
              <a:ext cx="17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h</a:t>
              </a:r>
            </a:p>
          </p:txBody>
        </p:sp>
        <p:sp>
          <p:nvSpPr>
            <p:cNvPr id="5134" name="Text Box 14"/>
            <p:cNvSpPr txBox="1">
              <a:spLocks noChangeArrowheads="1"/>
            </p:cNvSpPr>
            <p:nvPr/>
          </p:nvSpPr>
          <p:spPr bwMode="auto">
            <a:xfrm>
              <a:off x="3308" y="2677"/>
              <a:ext cx="17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a</a:t>
              </a:r>
            </a:p>
          </p:txBody>
        </p:sp>
      </p:grpSp>
      <p:sp>
        <p:nvSpPr>
          <p:cNvPr id="35855" name="Text Box 15">
            <a:hlinkHover r:id="rId2" action="ppaction://program"/>
          </p:cNvPr>
          <p:cNvSpPr txBox="1">
            <a:spLocks noChangeArrowheads="1"/>
          </p:cNvSpPr>
          <p:nvPr/>
        </p:nvSpPr>
        <p:spPr bwMode="auto">
          <a:xfrm>
            <a:off x="1958975" y="5570538"/>
            <a:ext cx="58229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latin typeface="Arial" charset="0"/>
              </a:rPr>
              <a:t>- Đoạn BC trong tam giác ABC là cạnh gì của tam giác?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1939925" y="5970588"/>
            <a:ext cx="55340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- Đoạn AH trong tam giác ABC là </a:t>
            </a:r>
            <a:r>
              <a:rPr lang="vi-VN" i="1">
                <a:latin typeface="Arial" charset="0"/>
              </a:rPr>
              <a:t>đư</a:t>
            </a:r>
            <a:r>
              <a:rPr lang="en-US" i="1">
                <a:latin typeface="Arial" charset="0"/>
              </a:rPr>
              <a:t>ờng gì trong tam giác?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1317625" y="5114925"/>
            <a:ext cx="1903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9900"/>
                </a:solidFill>
                <a:latin typeface="Arial" charset="0"/>
              </a:rPr>
              <a:t>Em hãy cho biết: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  <p:bldP spid="35855" grpId="0" autoUpdateAnimBg="0"/>
      <p:bldP spid="35856" grpId="0" autoUpdateAnimBg="0"/>
      <p:bldP spid="35857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6" name="Text Box 78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2608" name="Text Box 80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2609" name="Text Box 81"/>
          <p:cNvSpPr txBox="1">
            <a:spLocks noChangeArrowheads="1"/>
          </p:cNvSpPr>
          <p:nvPr/>
        </p:nvSpPr>
        <p:spPr bwMode="auto">
          <a:xfrm>
            <a:off x="2352675" y="5468938"/>
            <a:ext cx="6267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Diện tích hình chữ nhật EDCBbằng diện tích tam giác ABC (màu xanh) cộng với diện tích tam giác MNL (màu vàng).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486" y="1485"/>
            <a:chExt cx="4935" cy="1604"/>
          </a:xfrm>
        </p:grpSpPr>
        <p:sp>
          <p:nvSpPr>
            <p:cNvPr id="23558" name="Text Box 83"/>
            <p:cNvSpPr txBox="1">
              <a:spLocks noChangeArrowheads="1"/>
            </p:cNvSpPr>
            <p:nvPr/>
          </p:nvSpPr>
          <p:spPr bwMode="auto">
            <a:xfrm>
              <a:off x="3556" y="1485"/>
              <a:ext cx="22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3559" name="Rectangle 84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0" name="Rectangle 85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1" name="Rectangle 86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2" name="Rectangle 87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3" name="Rectangle 88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4" name="Rectangle 89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5" name="Rectangle 90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6" name="Rectangle 91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7" name="Rectangle 92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8" name="Rectangle 93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69" name="Rectangle 94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70" name="Rectangle 95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71" name="Rectangle 96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72" name="Rectangle 97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73" name="Rectangle 98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74" name="Text Box 99"/>
            <p:cNvSpPr txBox="1">
              <a:spLocks noChangeArrowheads="1"/>
            </p:cNvSpPr>
            <p:nvPr/>
          </p:nvSpPr>
          <p:spPr bwMode="auto">
            <a:xfrm>
              <a:off x="3068" y="1559"/>
              <a:ext cx="20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3575" name="Text Box 100"/>
            <p:cNvSpPr txBox="1">
              <a:spLocks noChangeArrowheads="1"/>
            </p:cNvSpPr>
            <p:nvPr/>
          </p:nvSpPr>
          <p:spPr bwMode="auto">
            <a:xfrm>
              <a:off x="3046" y="2780"/>
              <a:ext cx="21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3576" name="Text Box 101"/>
            <p:cNvSpPr txBox="1">
              <a:spLocks noChangeArrowheads="1"/>
            </p:cNvSpPr>
            <p:nvPr/>
          </p:nvSpPr>
          <p:spPr bwMode="auto">
            <a:xfrm>
              <a:off x="5192" y="2772"/>
              <a:ext cx="19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3577" name="Text Box 102"/>
            <p:cNvSpPr txBox="1">
              <a:spLocks noChangeArrowheads="1"/>
            </p:cNvSpPr>
            <p:nvPr/>
          </p:nvSpPr>
          <p:spPr bwMode="auto">
            <a:xfrm>
              <a:off x="5199" y="1566"/>
              <a:ext cx="22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3578" name="Text Box 103"/>
            <p:cNvSpPr txBox="1">
              <a:spLocks noChangeArrowheads="1"/>
            </p:cNvSpPr>
            <p:nvPr/>
          </p:nvSpPr>
          <p:spPr bwMode="auto">
            <a:xfrm>
              <a:off x="3860" y="150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3579" name="Text Box 104"/>
            <p:cNvSpPr txBox="1">
              <a:spLocks noChangeArrowheads="1"/>
            </p:cNvSpPr>
            <p:nvPr/>
          </p:nvSpPr>
          <p:spPr bwMode="auto">
            <a:xfrm rot="-5396925">
              <a:off x="2791" y="2039"/>
              <a:ext cx="83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23580" name="Group 105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23626" name="AutoShape 106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3627" name="Line 107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628" name="Rectangle 108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3581" name="Text Box 109"/>
            <p:cNvSpPr txBox="1">
              <a:spLocks noChangeArrowheads="1"/>
            </p:cNvSpPr>
            <p:nvPr/>
          </p:nvSpPr>
          <p:spPr bwMode="auto">
            <a:xfrm>
              <a:off x="3593" y="2861"/>
              <a:ext cx="206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3582" name="Text Box 110"/>
            <p:cNvSpPr txBox="1">
              <a:spLocks noChangeArrowheads="1"/>
            </p:cNvSpPr>
            <p:nvPr/>
          </p:nvSpPr>
          <p:spPr bwMode="auto">
            <a:xfrm rot="-5396925">
              <a:off x="3440" y="2169"/>
              <a:ext cx="75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23583" name="Text Box 111"/>
            <p:cNvSpPr txBox="1">
              <a:spLocks noChangeArrowheads="1"/>
            </p:cNvSpPr>
            <p:nvPr/>
          </p:nvSpPr>
          <p:spPr bwMode="auto">
            <a:xfrm>
              <a:off x="3845" y="281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23584" name="Line 112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85" name="Line 113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86" name="Text Box 114"/>
            <p:cNvSpPr txBox="1">
              <a:spLocks noChangeArrowheads="1"/>
            </p:cNvSpPr>
            <p:nvPr/>
          </p:nvSpPr>
          <p:spPr bwMode="auto">
            <a:xfrm>
              <a:off x="3433" y="2381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23587" name="Text Box 115"/>
            <p:cNvSpPr txBox="1">
              <a:spLocks noChangeArrowheads="1"/>
            </p:cNvSpPr>
            <p:nvPr/>
          </p:nvSpPr>
          <p:spPr bwMode="auto">
            <a:xfrm>
              <a:off x="4017" y="2333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  <p:grpSp>
          <p:nvGrpSpPr>
            <p:cNvPr id="23588" name="Group 116"/>
            <p:cNvGrpSpPr>
              <a:grpSpLocks/>
            </p:cNvGrpSpPr>
            <p:nvPr/>
          </p:nvGrpSpPr>
          <p:grpSpPr bwMode="auto">
            <a:xfrm>
              <a:off x="486" y="1485"/>
              <a:ext cx="2367" cy="1604"/>
              <a:chOff x="318" y="2541"/>
              <a:chExt cx="2367" cy="1604"/>
            </a:xfrm>
          </p:grpSpPr>
          <p:grpSp>
            <p:nvGrpSpPr>
              <p:cNvPr id="23589" name="Group 117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3596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3597" name="Group 119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3598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99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0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1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2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3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4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5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6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7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8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09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10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1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12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613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3614" name="Text Box 1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3615" name="Text Box 1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3616" name="Text Box 1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3617" name="Text Box 1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3618" name="Text Box 140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3619" name="Group 141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3623" name="AutoShape 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3624" name="Line 14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25" name="Rectangle 1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3620" name="Text Box 1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3621" name="Text Box 14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3622" name="Text Box 1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3590" name="Group 148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3591" name="AutoShape 149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3592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3593" name="Group 151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3594" name="AutoShape 1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3595" name="Text Box 1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08" grpId="0" autoUpdateAnimBg="0"/>
      <p:bldP spid="2260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352675" y="5468938"/>
            <a:ext cx="6267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Diện tích tam giác ABC (màu xanh) bằng diện tích tam giác MNL (màu vàng). Vậy diện tích hình chữ nhật EDBD có phải chính bằng 2 lần diện tích tam giác ABC (màu xanh) không?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486" y="1485"/>
            <a:chExt cx="4935" cy="1604"/>
          </a:xfrm>
        </p:grpSpPr>
        <p:sp>
          <p:nvSpPr>
            <p:cNvPr id="24582" name="Text Box 7"/>
            <p:cNvSpPr txBox="1">
              <a:spLocks noChangeArrowheads="1"/>
            </p:cNvSpPr>
            <p:nvPr/>
          </p:nvSpPr>
          <p:spPr bwMode="auto">
            <a:xfrm>
              <a:off x="3556" y="1485"/>
              <a:ext cx="22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4583" name="Rectangle 8"/>
            <p:cNvSpPr>
              <a:spLocks noChangeArrowheads="1"/>
            </p:cNvSpPr>
            <p:nvPr/>
          </p:nvSpPr>
          <p:spPr bwMode="auto">
            <a:xfrm>
              <a:off x="3286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4" name="Rectangle 9"/>
            <p:cNvSpPr>
              <a:spLocks noChangeArrowheads="1"/>
            </p:cNvSpPr>
            <p:nvPr/>
          </p:nvSpPr>
          <p:spPr bwMode="auto">
            <a:xfrm>
              <a:off x="3656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5" name="Rectangle 10"/>
            <p:cNvSpPr>
              <a:spLocks noChangeArrowheads="1"/>
            </p:cNvSpPr>
            <p:nvPr/>
          </p:nvSpPr>
          <p:spPr bwMode="auto">
            <a:xfrm>
              <a:off x="4035" y="1698"/>
              <a:ext cx="381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6" name="Rectangle 11"/>
            <p:cNvSpPr>
              <a:spLocks noChangeArrowheads="1"/>
            </p:cNvSpPr>
            <p:nvPr/>
          </p:nvSpPr>
          <p:spPr bwMode="auto">
            <a:xfrm>
              <a:off x="4405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7" name="Rectangle 12"/>
            <p:cNvSpPr>
              <a:spLocks noChangeArrowheads="1"/>
            </p:cNvSpPr>
            <p:nvPr/>
          </p:nvSpPr>
          <p:spPr bwMode="auto">
            <a:xfrm>
              <a:off x="4783" y="1698"/>
              <a:ext cx="382" cy="3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8" name="Rectangle 13"/>
            <p:cNvSpPr>
              <a:spLocks noChangeArrowheads="1"/>
            </p:cNvSpPr>
            <p:nvPr/>
          </p:nvSpPr>
          <p:spPr bwMode="auto">
            <a:xfrm>
              <a:off x="3286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89" name="Rectangle 14"/>
            <p:cNvSpPr>
              <a:spLocks noChangeArrowheads="1"/>
            </p:cNvSpPr>
            <p:nvPr/>
          </p:nvSpPr>
          <p:spPr bwMode="auto">
            <a:xfrm>
              <a:off x="3656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0" name="Rectangle 15"/>
            <p:cNvSpPr>
              <a:spLocks noChangeArrowheads="1"/>
            </p:cNvSpPr>
            <p:nvPr/>
          </p:nvSpPr>
          <p:spPr bwMode="auto">
            <a:xfrm>
              <a:off x="4035" y="2082"/>
              <a:ext cx="38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1" name="Rectangle 16"/>
            <p:cNvSpPr>
              <a:spLocks noChangeArrowheads="1"/>
            </p:cNvSpPr>
            <p:nvPr/>
          </p:nvSpPr>
          <p:spPr bwMode="auto">
            <a:xfrm>
              <a:off x="4405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2" name="Rectangle 17"/>
            <p:cNvSpPr>
              <a:spLocks noChangeArrowheads="1"/>
            </p:cNvSpPr>
            <p:nvPr/>
          </p:nvSpPr>
          <p:spPr bwMode="auto">
            <a:xfrm>
              <a:off x="4783" y="2082"/>
              <a:ext cx="38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3" name="Rectangle 18"/>
            <p:cNvSpPr>
              <a:spLocks noChangeArrowheads="1"/>
            </p:cNvSpPr>
            <p:nvPr/>
          </p:nvSpPr>
          <p:spPr bwMode="auto">
            <a:xfrm>
              <a:off x="3286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4" name="Rectangle 19"/>
            <p:cNvSpPr>
              <a:spLocks noChangeArrowheads="1"/>
            </p:cNvSpPr>
            <p:nvPr/>
          </p:nvSpPr>
          <p:spPr bwMode="auto">
            <a:xfrm>
              <a:off x="3656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5" name="Rectangle 20"/>
            <p:cNvSpPr>
              <a:spLocks noChangeArrowheads="1"/>
            </p:cNvSpPr>
            <p:nvPr/>
          </p:nvSpPr>
          <p:spPr bwMode="auto">
            <a:xfrm>
              <a:off x="4035" y="2462"/>
              <a:ext cx="381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6" name="Rectangle 21"/>
            <p:cNvSpPr>
              <a:spLocks noChangeArrowheads="1"/>
            </p:cNvSpPr>
            <p:nvPr/>
          </p:nvSpPr>
          <p:spPr bwMode="auto">
            <a:xfrm>
              <a:off x="4405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7" name="Rectangle 22"/>
            <p:cNvSpPr>
              <a:spLocks noChangeArrowheads="1"/>
            </p:cNvSpPr>
            <p:nvPr/>
          </p:nvSpPr>
          <p:spPr bwMode="auto">
            <a:xfrm>
              <a:off x="4783" y="2462"/>
              <a:ext cx="382" cy="38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598" name="Text Box 23"/>
            <p:cNvSpPr txBox="1">
              <a:spLocks noChangeArrowheads="1"/>
            </p:cNvSpPr>
            <p:nvPr/>
          </p:nvSpPr>
          <p:spPr bwMode="auto">
            <a:xfrm>
              <a:off x="3068" y="1559"/>
              <a:ext cx="20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4599" name="Text Box 24"/>
            <p:cNvSpPr txBox="1">
              <a:spLocks noChangeArrowheads="1"/>
            </p:cNvSpPr>
            <p:nvPr/>
          </p:nvSpPr>
          <p:spPr bwMode="auto">
            <a:xfrm>
              <a:off x="3046" y="2780"/>
              <a:ext cx="21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4600" name="Text Box 25"/>
            <p:cNvSpPr txBox="1">
              <a:spLocks noChangeArrowheads="1"/>
            </p:cNvSpPr>
            <p:nvPr/>
          </p:nvSpPr>
          <p:spPr bwMode="auto">
            <a:xfrm>
              <a:off x="5192" y="2772"/>
              <a:ext cx="19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4601" name="Text Box 26"/>
            <p:cNvSpPr txBox="1">
              <a:spLocks noChangeArrowheads="1"/>
            </p:cNvSpPr>
            <p:nvPr/>
          </p:nvSpPr>
          <p:spPr bwMode="auto">
            <a:xfrm>
              <a:off x="5199" y="1566"/>
              <a:ext cx="22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4602" name="Text Box 27"/>
            <p:cNvSpPr txBox="1">
              <a:spLocks noChangeArrowheads="1"/>
            </p:cNvSpPr>
            <p:nvPr/>
          </p:nvSpPr>
          <p:spPr bwMode="auto">
            <a:xfrm>
              <a:off x="3860" y="150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4603" name="Text Box 28"/>
            <p:cNvSpPr txBox="1">
              <a:spLocks noChangeArrowheads="1"/>
            </p:cNvSpPr>
            <p:nvPr/>
          </p:nvSpPr>
          <p:spPr bwMode="auto">
            <a:xfrm rot="-5396925">
              <a:off x="2791" y="2039"/>
              <a:ext cx="83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grpSp>
          <p:nvGrpSpPr>
            <p:cNvPr id="24604" name="Group 29"/>
            <p:cNvGrpSpPr>
              <a:grpSpLocks/>
            </p:cNvGrpSpPr>
            <p:nvPr/>
          </p:nvGrpSpPr>
          <p:grpSpPr bwMode="auto">
            <a:xfrm>
              <a:off x="3285" y="1702"/>
              <a:ext cx="1875" cy="1140"/>
              <a:chOff x="2824" y="1448"/>
              <a:chExt cx="2028" cy="1232"/>
            </a:xfrm>
          </p:grpSpPr>
          <p:sp>
            <p:nvSpPr>
              <p:cNvPr id="24650" name="AutoShape 30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51" name="Line 31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52" name="Rectangle 32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4605" name="Text Box 33"/>
            <p:cNvSpPr txBox="1">
              <a:spLocks noChangeArrowheads="1"/>
            </p:cNvSpPr>
            <p:nvPr/>
          </p:nvSpPr>
          <p:spPr bwMode="auto">
            <a:xfrm>
              <a:off x="3593" y="2861"/>
              <a:ext cx="206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4606" name="Text Box 34"/>
            <p:cNvSpPr txBox="1">
              <a:spLocks noChangeArrowheads="1"/>
            </p:cNvSpPr>
            <p:nvPr/>
          </p:nvSpPr>
          <p:spPr bwMode="auto">
            <a:xfrm rot="-5396925">
              <a:off x="3440" y="2169"/>
              <a:ext cx="75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Arial" charset="0"/>
                </a:rPr>
                <a:t>Chiều cao</a:t>
              </a:r>
            </a:p>
          </p:txBody>
        </p:sp>
        <p:sp>
          <p:nvSpPr>
            <p:cNvPr id="24607" name="Text Box 35"/>
            <p:cNvSpPr txBox="1">
              <a:spLocks noChangeArrowheads="1"/>
            </p:cNvSpPr>
            <p:nvPr/>
          </p:nvSpPr>
          <p:spPr bwMode="auto">
            <a:xfrm>
              <a:off x="3845" y="2817"/>
              <a:ext cx="68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24608" name="Line 36"/>
            <p:cNvSpPr>
              <a:spLocks noChangeShapeType="1"/>
            </p:cNvSpPr>
            <p:nvPr/>
          </p:nvSpPr>
          <p:spPr bwMode="auto">
            <a:xfrm>
              <a:off x="2608" y="2848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9" name="Line 37"/>
            <p:cNvSpPr>
              <a:spLocks noChangeShapeType="1"/>
            </p:cNvSpPr>
            <p:nvPr/>
          </p:nvSpPr>
          <p:spPr bwMode="auto">
            <a:xfrm>
              <a:off x="2608" y="1696"/>
              <a:ext cx="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10" name="Text Box 38"/>
            <p:cNvSpPr txBox="1">
              <a:spLocks noChangeArrowheads="1"/>
            </p:cNvSpPr>
            <p:nvPr/>
          </p:nvSpPr>
          <p:spPr bwMode="auto">
            <a:xfrm>
              <a:off x="3433" y="2381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1</a:t>
              </a:r>
            </a:p>
          </p:txBody>
        </p:sp>
        <p:sp>
          <p:nvSpPr>
            <p:cNvPr id="24611" name="Text Box 39"/>
            <p:cNvSpPr txBox="1">
              <a:spLocks noChangeArrowheads="1"/>
            </p:cNvSpPr>
            <p:nvPr/>
          </p:nvSpPr>
          <p:spPr bwMode="auto">
            <a:xfrm>
              <a:off x="4017" y="2333"/>
              <a:ext cx="193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2</a:t>
              </a:r>
            </a:p>
          </p:txBody>
        </p:sp>
        <p:grpSp>
          <p:nvGrpSpPr>
            <p:cNvPr id="24612" name="Group 40"/>
            <p:cNvGrpSpPr>
              <a:grpSpLocks/>
            </p:cNvGrpSpPr>
            <p:nvPr/>
          </p:nvGrpSpPr>
          <p:grpSpPr bwMode="auto">
            <a:xfrm>
              <a:off x="486" y="1485"/>
              <a:ext cx="2367" cy="1604"/>
              <a:chOff x="318" y="2541"/>
              <a:chExt cx="2367" cy="1604"/>
            </a:xfrm>
          </p:grpSpPr>
          <p:grpSp>
            <p:nvGrpSpPr>
              <p:cNvPr id="24613" name="Group 41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4620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4621" name="Group 43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4622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3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4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5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6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8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29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0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1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2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4637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4638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4639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4640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4641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4642" name="Text Box 64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4643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4647" name="AutoShap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4648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649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4644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4645" name="Text Box 70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4646" name="Text Box 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4614" name="Group 72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4615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461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4617" name="Group 75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4618" name="AutoShape 7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4619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  <p:bldP spid="23557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352675" y="5468938"/>
            <a:ext cx="6267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Diện tích hình chữ nhật EDBD có chính bằng 2 lần diện tích tam giác ABC (màu xanh). Vậy diện tích tam giác ABC (màu xanh) bằng 1/2 diện tích hình chữ nhật EDBC. </a:t>
            </a:r>
          </a:p>
        </p:txBody>
      </p:sp>
      <p:grpSp>
        <p:nvGrpSpPr>
          <p:cNvPr id="2" name="Group 79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25606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5607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08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09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0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1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2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3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4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5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6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7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8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9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0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1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2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5623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5624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5625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5626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5627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25628" name="Text Box 33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5629" name="Line 36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630" name="Line 37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5631" name="Group 40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25632" name="Group 41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5639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5640" name="Group 43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5641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2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3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4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5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7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8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49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0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1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2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3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4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5656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5657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5658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5659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5660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5661" name="Text Box 64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5662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5666" name="AutoShape 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5667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68" name="Rectangl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5663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5664" name="Text Box 70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5665" name="Text Box 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5633" name="Group 72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5634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5635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5636" name="Group 75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5637" name="AutoShape 7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5638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utoUpdateAnimBg="0"/>
      <p:bldP spid="2458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352675" y="54689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Vậy diện tích của tam giác ABC có bằng 1/2 (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) nhân với (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) của hình chữ nhật EDBD không?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26630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6631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2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3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4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5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6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7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8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9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0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1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2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3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4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5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6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6647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6648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6649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6650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6651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26652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6653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654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6655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26656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666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6664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6665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66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67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68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69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0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1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2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3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4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5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6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7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8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79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6680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6681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6682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6683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6684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6685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6686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6690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6691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92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6687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6688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668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6657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6658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6659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6660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6661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6662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55675" y="50752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52675" y="54689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Diện tích của tam giác ABC bằng 1/2 (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) nhân với (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) của hình chữ nhật EDBD.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27654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7655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56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57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58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59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0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1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2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3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4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5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6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7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8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9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0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7671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7672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7673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7674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7675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7677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78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7679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27680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768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7688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7689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0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1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2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3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4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5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6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7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8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699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700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701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702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703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7704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7705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7706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7707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7708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7709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771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7714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7715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6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7711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7712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7713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7681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7682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7683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7684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7685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7686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utoUpdateAnimBg="0"/>
      <p:bldP spid="2662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68375" y="46815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378075" y="50752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của hình chữ nhật EDBC có phải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cạnh </a:t>
            </a:r>
            <a:r>
              <a:rPr lang="vi-VN" sz="1800" i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áy</a:t>
            </a:r>
            <a:r>
              <a:rPr lang="en-US" sz="1800" i="1">
                <a:latin typeface="Arial" charset="0"/>
              </a:rPr>
              <a:t> của tam giác ABC hay không?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4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6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7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8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9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0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1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2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3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4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5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8696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8697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8699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8700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28701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8702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8704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28705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8712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8713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8714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15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16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17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18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19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0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1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2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3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4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5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6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8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8729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8730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8731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8732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8733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8734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8735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8739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8740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41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8736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8737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8738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8706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8707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8708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8709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8710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8711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  <p:sp>
        <p:nvSpPr>
          <p:cNvPr id="27718" name="Text Box 70"/>
          <p:cNvSpPr txBox="1">
            <a:spLocks noChangeArrowheads="1"/>
          </p:cNvSpPr>
          <p:nvPr/>
        </p:nvSpPr>
        <p:spPr bwMode="auto">
          <a:xfrm>
            <a:off x="2365375" y="57864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 của hình chữ nhật EDBC có phải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cao </a:t>
            </a:r>
            <a:r>
              <a:rPr lang="en-US" sz="1800" i="1">
                <a:latin typeface="Arial" charset="0"/>
              </a:rPr>
              <a:t>của tam giác ABC hay không?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  <p:bldP spid="27653" grpId="0" autoUpdateAnimBg="0"/>
      <p:bldP spid="2771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68375" y="46815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378075" y="50752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của hình chữ nhật EDCB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cạnh </a:t>
            </a:r>
            <a:r>
              <a:rPr lang="vi-VN" sz="1800" i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áy</a:t>
            </a:r>
            <a:r>
              <a:rPr lang="en-US" sz="1800" i="1">
                <a:latin typeface="Arial" charset="0"/>
              </a:rPr>
              <a:t> của tam giác ABC.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29703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9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29720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29721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29723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29724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29725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29726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727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9728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29729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29736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29737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29738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39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0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1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2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3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4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5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7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8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49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50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51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52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9753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29754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29755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29756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29757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29758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29759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29763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9764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65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9760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29761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29762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29730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29731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2973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29733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29734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29735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2365375" y="5786438"/>
            <a:ext cx="626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 </a:t>
            </a:r>
            <a:r>
              <a:rPr lang="en-US" sz="1800" i="1">
                <a:latin typeface="Arial" charset="0"/>
              </a:rPr>
              <a:t>của hình chữ nhật EDCB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cao</a:t>
            </a:r>
            <a:r>
              <a:rPr lang="en-US" sz="1800" i="1">
                <a:latin typeface="Arial" charset="0"/>
              </a:rPr>
              <a:t> của tam giác ABC.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7" grpId="0" autoUpdateAnimBg="0"/>
      <p:bldP spid="28742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968375" y="46815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378075" y="5075238"/>
            <a:ext cx="626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800" i="1">
                <a:latin typeface="Arial" charset="0"/>
              </a:rPr>
              <a:t>- Vậy diện tích của tam giác </a:t>
            </a:r>
            <a:r>
              <a:rPr lang="vi-VN" sz="1800" i="1">
                <a:latin typeface="Arial" charset="0"/>
              </a:rPr>
              <a:t>đư</a:t>
            </a:r>
            <a:r>
              <a:rPr lang="en-US" sz="1800" i="1">
                <a:latin typeface="Arial" charset="0"/>
              </a:rPr>
              <a:t>ợc tính nh</a:t>
            </a:r>
            <a:r>
              <a:rPr lang="vi-VN" sz="1800" i="1">
                <a:latin typeface="Arial" charset="0"/>
              </a:rPr>
              <a:t>ư</a:t>
            </a:r>
            <a:r>
              <a:rPr lang="en-US" sz="1800" i="1">
                <a:latin typeface="Arial" charset="0"/>
              </a:rPr>
              <a:t> thế nào?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30726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30727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28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29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0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1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2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3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4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5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6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7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8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9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0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1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2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30743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30744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30745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30746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30747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30748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30749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50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0751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30752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3075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30760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30761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2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6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7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8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69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1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2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3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4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0776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30777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30778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30779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30780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30781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30782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30786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30787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788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30783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30784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992" y="1952"/>
                    <a:ext cx="811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Chiều cao</a:t>
                    </a:r>
                  </a:p>
                </p:txBody>
              </p:sp>
              <p:sp>
                <p:nvSpPr>
                  <p:cNvPr id="30785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</a:t>
                    </a:r>
                  </a:p>
                </p:txBody>
              </p:sp>
            </p:grpSp>
          </p:grpSp>
          <p:grpSp>
            <p:nvGrpSpPr>
              <p:cNvPr id="30753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30754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0755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30756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30757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30758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utoUpdateAnimBg="0"/>
      <p:bldP spid="29701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68375" y="46815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89025" y="2332038"/>
            <a:ext cx="7618413" cy="2366962"/>
            <a:chOff x="686" y="1469"/>
            <a:chExt cx="4799" cy="1491"/>
          </a:xfrm>
        </p:grpSpPr>
        <p:sp>
          <p:nvSpPr>
            <p:cNvPr id="31752" name="Text Box 7"/>
            <p:cNvSpPr txBox="1">
              <a:spLocks noChangeArrowheads="1"/>
            </p:cNvSpPr>
            <p:nvPr/>
          </p:nvSpPr>
          <p:spPr bwMode="auto">
            <a:xfrm>
              <a:off x="3671" y="1469"/>
              <a:ext cx="2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31753" name="Rectangle 8"/>
            <p:cNvSpPr>
              <a:spLocks noChangeArrowheads="1"/>
            </p:cNvSpPr>
            <p:nvPr/>
          </p:nvSpPr>
          <p:spPr bwMode="auto">
            <a:xfrm>
              <a:off x="3409" y="1667"/>
              <a:ext cx="370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4" name="Rectangle 9"/>
            <p:cNvSpPr>
              <a:spLocks noChangeArrowheads="1"/>
            </p:cNvSpPr>
            <p:nvPr/>
          </p:nvSpPr>
          <p:spPr bwMode="auto">
            <a:xfrm>
              <a:off x="3769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5" name="Rectangle 10"/>
            <p:cNvSpPr>
              <a:spLocks noChangeArrowheads="1"/>
            </p:cNvSpPr>
            <p:nvPr/>
          </p:nvSpPr>
          <p:spPr bwMode="auto">
            <a:xfrm>
              <a:off x="413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6" name="Rectangle 11"/>
            <p:cNvSpPr>
              <a:spLocks noChangeArrowheads="1"/>
            </p:cNvSpPr>
            <p:nvPr/>
          </p:nvSpPr>
          <p:spPr bwMode="auto">
            <a:xfrm>
              <a:off x="4497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7" name="Rectangle 12"/>
            <p:cNvSpPr>
              <a:spLocks noChangeArrowheads="1"/>
            </p:cNvSpPr>
            <p:nvPr/>
          </p:nvSpPr>
          <p:spPr bwMode="auto">
            <a:xfrm>
              <a:off x="4865" y="1667"/>
              <a:ext cx="371" cy="3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8" name="Rectangle 13"/>
            <p:cNvSpPr>
              <a:spLocks noChangeArrowheads="1"/>
            </p:cNvSpPr>
            <p:nvPr/>
          </p:nvSpPr>
          <p:spPr bwMode="auto">
            <a:xfrm>
              <a:off x="3409" y="2024"/>
              <a:ext cx="370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9" name="Rectangle 14"/>
            <p:cNvSpPr>
              <a:spLocks noChangeArrowheads="1"/>
            </p:cNvSpPr>
            <p:nvPr/>
          </p:nvSpPr>
          <p:spPr bwMode="auto">
            <a:xfrm>
              <a:off x="3769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0" name="Rectangle 15"/>
            <p:cNvSpPr>
              <a:spLocks noChangeArrowheads="1"/>
            </p:cNvSpPr>
            <p:nvPr/>
          </p:nvSpPr>
          <p:spPr bwMode="auto">
            <a:xfrm>
              <a:off x="413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1" name="Rectangle 16"/>
            <p:cNvSpPr>
              <a:spLocks noChangeArrowheads="1"/>
            </p:cNvSpPr>
            <p:nvPr/>
          </p:nvSpPr>
          <p:spPr bwMode="auto">
            <a:xfrm>
              <a:off x="4497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2" name="Rectangle 17"/>
            <p:cNvSpPr>
              <a:spLocks noChangeArrowheads="1"/>
            </p:cNvSpPr>
            <p:nvPr/>
          </p:nvSpPr>
          <p:spPr bwMode="auto">
            <a:xfrm>
              <a:off x="4865" y="2024"/>
              <a:ext cx="371" cy="35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3" name="Rectangle 18"/>
            <p:cNvSpPr>
              <a:spLocks noChangeArrowheads="1"/>
            </p:cNvSpPr>
            <p:nvPr/>
          </p:nvSpPr>
          <p:spPr bwMode="auto">
            <a:xfrm>
              <a:off x="3409" y="2377"/>
              <a:ext cx="370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4" name="Rectangle 19"/>
            <p:cNvSpPr>
              <a:spLocks noChangeArrowheads="1"/>
            </p:cNvSpPr>
            <p:nvPr/>
          </p:nvSpPr>
          <p:spPr bwMode="auto">
            <a:xfrm>
              <a:off x="3769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5" name="Rectangle 20"/>
            <p:cNvSpPr>
              <a:spLocks noChangeArrowheads="1"/>
            </p:cNvSpPr>
            <p:nvPr/>
          </p:nvSpPr>
          <p:spPr bwMode="auto">
            <a:xfrm>
              <a:off x="413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6" name="Rectangle 21"/>
            <p:cNvSpPr>
              <a:spLocks noChangeArrowheads="1"/>
            </p:cNvSpPr>
            <p:nvPr/>
          </p:nvSpPr>
          <p:spPr bwMode="auto">
            <a:xfrm>
              <a:off x="4497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7" name="Rectangle 22"/>
            <p:cNvSpPr>
              <a:spLocks noChangeArrowheads="1"/>
            </p:cNvSpPr>
            <p:nvPr/>
          </p:nvSpPr>
          <p:spPr bwMode="auto">
            <a:xfrm>
              <a:off x="4865" y="2377"/>
              <a:ext cx="371" cy="3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8" name="Text Box 23"/>
            <p:cNvSpPr txBox="1">
              <a:spLocks noChangeArrowheads="1"/>
            </p:cNvSpPr>
            <p:nvPr/>
          </p:nvSpPr>
          <p:spPr bwMode="auto">
            <a:xfrm>
              <a:off x="3197" y="153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P</a:t>
              </a:r>
            </a:p>
          </p:txBody>
        </p:sp>
        <p:sp>
          <p:nvSpPr>
            <p:cNvPr id="31769" name="Text Box 24"/>
            <p:cNvSpPr txBox="1">
              <a:spLocks noChangeArrowheads="1"/>
            </p:cNvSpPr>
            <p:nvPr/>
          </p:nvSpPr>
          <p:spPr bwMode="auto">
            <a:xfrm>
              <a:off x="3175" y="2673"/>
              <a:ext cx="2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31770" name="Text Box 25"/>
            <p:cNvSpPr txBox="1">
              <a:spLocks noChangeArrowheads="1"/>
            </p:cNvSpPr>
            <p:nvPr/>
          </p:nvSpPr>
          <p:spPr bwMode="auto">
            <a:xfrm>
              <a:off x="5262" y="2665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L</a:t>
              </a:r>
            </a:p>
          </p:txBody>
        </p:sp>
        <p:sp>
          <p:nvSpPr>
            <p:cNvPr id="31771" name="Text Box 26"/>
            <p:cNvSpPr txBox="1">
              <a:spLocks noChangeArrowheads="1"/>
            </p:cNvSpPr>
            <p:nvPr/>
          </p:nvSpPr>
          <p:spPr bwMode="auto">
            <a:xfrm>
              <a:off x="5269" y="1544"/>
              <a:ext cx="2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Q</a:t>
              </a:r>
            </a:p>
          </p:txBody>
        </p:sp>
        <p:sp>
          <p:nvSpPr>
            <p:cNvPr id="31772" name="Text Box 27"/>
            <p:cNvSpPr txBox="1">
              <a:spLocks noChangeArrowheads="1"/>
            </p:cNvSpPr>
            <p:nvPr/>
          </p:nvSpPr>
          <p:spPr bwMode="auto">
            <a:xfrm>
              <a:off x="3967" y="14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31773" name="Text Box 28"/>
            <p:cNvSpPr txBox="1">
              <a:spLocks noChangeArrowheads="1"/>
            </p:cNvSpPr>
            <p:nvPr/>
          </p:nvSpPr>
          <p:spPr bwMode="auto">
            <a:xfrm rot="-5396925">
              <a:off x="2945" y="1979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  <p:sp>
          <p:nvSpPr>
            <p:cNvPr id="31774" name="Text Box 29"/>
            <p:cNvSpPr txBox="1">
              <a:spLocks noChangeArrowheads="1"/>
            </p:cNvSpPr>
            <p:nvPr/>
          </p:nvSpPr>
          <p:spPr bwMode="auto">
            <a:xfrm>
              <a:off x="3707" y="2748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K</a:t>
              </a:r>
            </a:p>
          </p:txBody>
        </p:sp>
        <p:sp>
          <p:nvSpPr>
            <p:cNvPr id="31775" name="Line 30"/>
            <p:cNvSpPr>
              <a:spLocks noChangeShapeType="1"/>
            </p:cNvSpPr>
            <p:nvPr/>
          </p:nvSpPr>
          <p:spPr bwMode="auto">
            <a:xfrm>
              <a:off x="2750" y="2736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776" name="Line 31"/>
            <p:cNvSpPr>
              <a:spLocks noChangeShapeType="1"/>
            </p:cNvSpPr>
            <p:nvPr/>
          </p:nvSpPr>
          <p:spPr bwMode="auto">
            <a:xfrm>
              <a:off x="2750" y="1665"/>
              <a:ext cx="7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1777" name="Group 32"/>
            <p:cNvGrpSpPr>
              <a:grpSpLocks/>
            </p:cNvGrpSpPr>
            <p:nvPr/>
          </p:nvGrpSpPr>
          <p:grpSpPr bwMode="auto">
            <a:xfrm>
              <a:off x="686" y="1469"/>
              <a:ext cx="2302" cy="1491"/>
              <a:chOff x="318" y="2541"/>
              <a:chExt cx="2367" cy="1604"/>
            </a:xfrm>
          </p:grpSpPr>
          <p:grpSp>
            <p:nvGrpSpPr>
              <p:cNvPr id="31778" name="Group 33"/>
              <p:cNvGrpSpPr>
                <a:grpSpLocks/>
              </p:cNvGrpSpPr>
              <p:nvPr/>
            </p:nvGrpSpPr>
            <p:grpSpPr bwMode="auto">
              <a:xfrm>
                <a:off x="318" y="2541"/>
                <a:ext cx="2367" cy="1604"/>
                <a:chOff x="2566" y="1213"/>
                <a:chExt cx="2559" cy="1734"/>
              </a:xfrm>
            </p:grpSpPr>
            <p:sp>
              <p:nvSpPr>
                <p:cNvPr id="3178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117" y="1213"/>
                  <a:ext cx="224" cy="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grpSp>
              <p:nvGrpSpPr>
                <p:cNvPr id="31786" name="Group 35"/>
                <p:cNvGrpSpPr>
                  <a:grpSpLocks/>
                </p:cNvGrpSpPr>
                <p:nvPr/>
              </p:nvGrpSpPr>
              <p:grpSpPr bwMode="auto">
                <a:xfrm>
                  <a:off x="2566" y="1238"/>
                  <a:ext cx="2559" cy="1709"/>
                  <a:chOff x="2566" y="1238"/>
                  <a:chExt cx="2559" cy="1709"/>
                </a:xfrm>
              </p:grpSpPr>
              <p:sp>
                <p:nvSpPr>
                  <p:cNvPr id="31787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8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89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443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0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1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443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2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3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4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1859"/>
                    <a:ext cx="412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5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6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1859"/>
                    <a:ext cx="413" cy="41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7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25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8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799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269"/>
                    <a:ext cx="412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80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036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801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44" y="2269"/>
                    <a:ext cx="413" cy="41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31802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1292"/>
                    <a:ext cx="223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E</a:t>
                    </a:r>
                  </a:p>
                </p:txBody>
              </p:sp>
              <p:sp>
                <p:nvSpPr>
                  <p:cNvPr id="31803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6" y="2613"/>
                    <a:ext cx="22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31804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87" y="2604"/>
                    <a:ext cx="233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31805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4" y="1301"/>
                    <a:ext cx="23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31806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6" y="1238"/>
                    <a:ext cx="738" cy="24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dài</a:t>
                    </a:r>
                  </a:p>
                </p:txBody>
              </p:sp>
              <p:sp>
                <p:nvSpPr>
                  <p:cNvPr id="31807" name="Text Box 56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2291" y="1811"/>
                    <a:ext cx="903" cy="2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Chiều rộng</a:t>
                    </a:r>
                  </a:p>
                </p:txBody>
              </p:sp>
              <p:grpSp>
                <p:nvGrpSpPr>
                  <p:cNvPr id="31808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824" y="1448"/>
                    <a:ext cx="2028" cy="1232"/>
                    <a:chOff x="2824" y="1448"/>
                    <a:chExt cx="2028" cy="1232"/>
                  </a:xfrm>
                </p:grpSpPr>
                <p:sp>
                  <p:nvSpPr>
                    <p:cNvPr id="31812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4" y="1448"/>
                      <a:ext cx="2028" cy="1232"/>
                    </a:xfrm>
                    <a:prstGeom prst="triangle">
                      <a:avLst>
                        <a:gd name="adj" fmla="val 20019"/>
                      </a:avLst>
                    </a:prstGeom>
                    <a:solidFill>
                      <a:schemeClr val="tx2"/>
                    </a:solidFill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31813" name="Line 5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232" y="1448"/>
                      <a:ext cx="0" cy="123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14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624"/>
                      <a:ext cx="56" cy="56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31809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8" y="2701"/>
                    <a:ext cx="232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H</a:t>
                    </a:r>
                  </a:p>
                </p:txBody>
              </p:sp>
              <p:sp>
                <p:nvSpPr>
                  <p:cNvPr id="31810" name="Text Box 62"/>
                  <p:cNvSpPr txBox="1">
                    <a:spLocks noChangeArrowheads="1"/>
                  </p:cNvSpPr>
                  <p:nvPr/>
                </p:nvSpPr>
                <p:spPr bwMode="auto">
                  <a:xfrm rot="-5396925">
                    <a:off x="3022" y="1978"/>
                    <a:ext cx="748" cy="23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solidFill>
                          <a:schemeClr val="accent2"/>
                        </a:solidFill>
                        <a:latin typeface="Arial" charset="0"/>
                      </a:rPr>
                      <a:t>C.cao (h)</a:t>
                    </a:r>
                  </a:p>
                </p:txBody>
              </p:sp>
              <p:sp>
                <p:nvSpPr>
                  <p:cNvPr id="31811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30" y="2653"/>
                    <a:ext cx="951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Cạnh </a:t>
                    </a:r>
                    <a:r>
                      <a:rPr lang="vi-VN">
                        <a:latin typeface="Arial" charset="0"/>
                      </a:rPr>
                      <a:t>đ</a:t>
                    </a:r>
                    <a:r>
                      <a:rPr lang="en-US">
                        <a:latin typeface="Arial" charset="0"/>
                      </a:rPr>
                      <a:t>áy (a)</a:t>
                    </a:r>
                  </a:p>
                </p:txBody>
              </p:sp>
            </p:grpSp>
          </p:grpSp>
          <p:grpSp>
            <p:nvGrpSpPr>
              <p:cNvPr id="31779" name="Group 64"/>
              <p:cNvGrpSpPr>
                <a:grpSpLocks/>
              </p:cNvGrpSpPr>
              <p:nvPr/>
            </p:nvGrpSpPr>
            <p:grpSpPr bwMode="auto">
              <a:xfrm>
                <a:off x="560" y="2760"/>
                <a:ext cx="1872" cy="1132"/>
                <a:chOff x="560" y="2760"/>
                <a:chExt cx="1872" cy="1132"/>
              </a:xfrm>
            </p:grpSpPr>
            <p:sp>
              <p:nvSpPr>
                <p:cNvPr id="31780" name="AutoShape 65"/>
                <p:cNvSpPr>
                  <a:spLocks noChangeArrowheads="1"/>
                </p:cNvSpPr>
                <p:nvPr/>
              </p:nvSpPr>
              <p:spPr bwMode="auto">
                <a:xfrm rot="10800000">
                  <a:off x="928" y="2760"/>
                  <a:ext cx="1504" cy="1132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accent2"/>
                </a:solidFill>
                <a:ln w="9525">
                  <a:solidFill>
                    <a:schemeClr val="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1781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99" y="3006"/>
                  <a:ext cx="192" cy="2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2</a:t>
                  </a:r>
                </a:p>
              </p:txBody>
            </p:sp>
            <p:grpSp>
              <p:nvGrpSpPr>
                <p:cNvPr id="31782" name="Group 67"/>
                <p:cNvGrpSpPr>
                  <a:grpSpLocks/>
                </p:cNvGrpSpPr>
                <p:nvPr/>
              </p:nvGrpSpPr>
              <p:grpSpPr bwMode="auto">
                <a:xfrm>
                  <a:off x="560" y="2760"/>
                  <a:ext cx="376" cy="1120"/>
                  <a:chOff x="736" y="1704"/>
                  <a:chExt cx="376" cy="1120"/>
                </a:xfrm>
              </p:grpSpPr>
              <p:sp>
                <p:nvSpPr>
                  <p:cNvPr id="31783" name="AutoShape 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6" y="1704"/>
                    <a:ext cx="376" cy="1120"/>
                  </a:xfrm>
                  <a:prstGeom prst="rtTriangl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rot="10800000" wrap="none" anchor="ctr"/>
                  <a:lstStyle/>
                  <a:p>
                    <a:pPr algn="ctr"/>
                    <a:endParaRPr lang="en-US" sz="2400">
                      <a:latin typeface="Arial" charset="0"/>
                    </a:endParaRPr>
                  </a:p>
                </p:txBody>
              </p:sp>
              <p:sp>
                <p:nvSpPr>
                  <p:cNvPr id="31784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" y="2037"/>
                    <a:ext cx="193" cy="22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</p:grpSp>
      </p:grp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2378075" y="5075238"/>
            <a:ext cx="6267450" cy="1190625"/>
            <a:chOff x="1498" y="3197"/>
            <a:chExt cx="3948" cy="750"/>
          </a:xfrm>
        </p:grpSpPr>
        <p:sp>
          <p:nvSpPr>
            <p:cNvPr id="31750" name="Text Box 5"/>
            <p:cNvSpPr txBox="1">
              <a:spLocks noChangeArrowheads="1"/>
            </p:cNvSpPr>
            <p:nvPr/>
          </p:nvSpPr>
          <p:spPr bwMode="auto">
            <a:xfrm>
              <a:off x="1498" y="3197"/>
              <a:ext cx="394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 sz="1800" i="1">
                  <a:latin typeface="Arial" charset="0"/>
                </a:rPr>
                <a:t>- Diện tích của tam giác bằng </a:t>
              </a:r>
              <a:r>
                <a:rPr lang="en-US" sz="1800" i="1">
                  <a:solidFill>
                    <a:schemeClr val="tx2"/>
                  </a:solidFill>
                  <a:latin typeface="Arial" charset="0"/>
                </a:rPr>
                <a:t>1/2</a:t>
              </a:r>
              <a:r>
                <a:rPr lang="en-US" sz="1800" i="1">
                  <a:latin typeface="Arial" charset="0"/>
                </a:rPr>
                <a:t> </a:t>
              </a:r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cạnh </a:t>
              </a:r>
              <a:r>
                <a:rPr lang="vi-VN" sz="1800" i="1">
                  <a:solidFill>
                    <a:schemeClr val="hlink"/>
                  </a:solidFill>
                  <a:latin typeface="Arial" charset="0"/>
                </a:rPr>
                <a:t>đ</a:t>
              </a:r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áy</a:t>
              </a:r>
              <a:r>
                <a:rPr lang="en-US" sz="1800" i="1">
                  <a:latin typeface="Arial" charset="0"/>
                </a:rPr>
                <a:t> nhân với </a:t>
              </a:r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chiều cao</a:t>
              </a:r>
              <a:r>
                <a:rPr lang="en-US" sz="1800" i="1">
                  <a:latin typeface="Arial" charset="0"/>
                </a:rPr>
                <a:t> hay:                  </a:t>
              </a:r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a x h</a:t>
              </a:r>
            </a:p>
            <a:p>
              <a:pPr algn="just"/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                     S</a:t>
              </a:r>
              <a:r>
                <a:rPr lang="en-US" sz="1800" i="1" baseline="-25000">
                  <a:solidFill>
                    <a:schemeClr val="hlink"/>
                  </a:solidFill>
                  <a:latin typeface="Arial" charset="0"/>
                </a:rPr>
                <a:t>tg</a:t>
              </a:r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 = </a:t>
              </a:r>
            </a:p>
            <a:p>
              <a:pPr algn="just"/>
              <a:r>
                <a:rPr lang="en-US" sz="1800" i="1">
                  <a:solidFill>
                    <a:schemeClr val="hlink"/>
                  </a:solidFill>
                  <a:latin typeface="Arial" charset="0"/>
                </a:rPr>
                <a:t>		     2</a:t>
              </a:r>
              <a:endParaRPr lang="en-US" sz="1800" i="1" baseline="-250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31751" name="Line 70"/>
            <p:cNvSpPr>
              <a:spLocks noChangeShapeType="1"/>
            </p:cNvSpPr>
            <p:nvPr/>
          </p:nvSpPr>
          <p:spPr bwMode="auto">
            <a:xfrm>
              <a:off x="2760" y="3656"/>
              <a:ext cx="448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90600" y="1854200"/>
            <a:ext cx="3355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III- Bài tập thực hành: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2613025" y="2306638"/>
            <a:ext cx="4549775" cy="2887662"/>
            <a:chOff x="1374" y="1469"/>
            <a:chExt cx="3099" cy="2013"/>
          </a:xfrm>
        </p:grpSpPr>
        <p:grpSp>
          <p:nvGrpSpPr>
            <p:cNvPr id="32774" name="Group 82"/>
            <p:cNvGrpSpPr>
              <a:grpSpLocks/>
            </p:cNvGrpSpPr>
            <p:nvPr/>
          </p:nvGrpSpPr>
          <p:grpSpPr bwMode="auto">
            <a:xfrm>
              <a:off x="1374" y="1469"/>
              <a:ext cx="2873" cy="1876"/>
              <a:chOff x="1374" y="1469"/>
              <a:chExt cx="2873" cy="1876"/>
            </a:xfrm>
          </p:grpSpPr>
          <p:sp>
            <p:nvSpPr>
              <p:cNvPr id="32779" name="Rectangle 72"/>
              <p:cNvSpPr>
                <a:spLocks noChangeArrowheads="1"/>
              </p:cNvSpPr>
              <p:nvPr/>
            </p:nvSpPr>
            <p:spPr bwMode="auto">
              <a:xfrm>
                <a:off x="1480" y="1664"/>
                <a:ext cx="2616" cy="14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0" name="AutoShape 73"/>
              <p:cNvSpPr>
                <a:spLocks noChangeArrowheads="1"/>
              </p:cNvSpPr>
              <p:nvPr/>
            </p:nvSpPr>
            <p:spPr bwMode="auto">
              <a:xfrm>
                <a:off x="1480" y="1672"/>
                <a:ext cx="2624" cy="1440"/>
              </a:xfrm>
              <a:prstGeom prst="triangle">
                <a:avLst>
                  <a:gd name="adj" fmla="val 17792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1" name="Line 74"/>
              <p:cNvSpPr>
                <a:spLocks noChangeShapeType="1"/>
              </p:cNvSpPr>
              <p:nvPr/>
            </p:nvSpPr>
            <p:spPr bwMode="auto">
              <a:xfrm flipV="1">
                <a:off x="1952" y="1664"/>
                <a:ext cx="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2782" name="Rectangle 75"/>
              <p:cNvSpPr>
                <a:spLocks noChangeArrowheads="1"/>
              </p:cNvSpPr>
              <p:nvPr/>
            </p:nvSpPr>
            <p:spPr bwMode="auto">
              <a:xfrm>
                <a:off x="1952" y="3040"/>
                <a:ext cx="80" cy="7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3" name="Text Box 76"/>
              <p:cNvSpPr txBox="1">
                <a:spLocks noChangeArrowheads="1"/>
              </p:cNvSpPr>
              <p:nvPr/>
            </p:nvSpPr>
            <p:spPr bwMode="auto">
              <a:xfrm>
                <a:off x="1374" y="1469"/>
                <a:ext cx="217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A</a:t>
                </a:r>
              </a:p>
            </p:txBody>
          </p:sp>
          <p:sp>
            <p:nvSpPr>
              <p:cNvPr id="32784" name="Text Box 77"/>
              <p:cNvSpPr txBox="1">
                <a:spLocks noChangeArrowheads="1"/>
              </p:cNvSpPr>
              <p:nvPr/>
            </p:nvSpPr>
            <p:spPr bwMode="auto">
              <a:xfrm>
                <a:off x="1847" y="1469"/>
                <a:ext cx="217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E</a:t>
                </a:r>
              </a:p>
            </p:txBody>
          </p:sp>
          <p:sp>
            <p:nvSpPr>
              <p:cNvPr id="32785" name="Text Box 78"/>
              <p:cNvSpPr txBox="1">
                <a:spLocks noChangeArrowheads="1"/>
              </p:cNvSpPr>
              <p:nvPr/>
            </p:nvSpPr>
            <p:spPr bwMode="auto">
              <a:xfrm>
                <a:off x="4022" y="1469"/>
                <a:ext cx="217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B</a:t>
                </a:r>
              </a:p>
            </p:txBody>
          </p:sp>
          <p:sp>
            <p:nvSpPr>
              <p:cNvPr id="32786" name="Text Box 79"/>
              <p:cNvSpPr txBox="1">
                <a:spLocks noChangeArrowheads="1"/>
              </p:cNvSpPr>
              <p:nvPr/>
            </p:nvSpPr>
            <p:spPr bwMode="auto">
              <a:xfrm>
                <a:off x="4022" y="3109"/>
                <a:ext cx="225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C</a:t>
                </a:r>
              </a:p>
            </p:txBody>
          </p:sp>
          <p:sp>
            <p:nvSpPr>
              <p:cNvPr id="32787" name="Text Box 80"/>
              <p:cNvSpPr txBox="1">
                <a:spLocks noChangeArrowheads="1"/>
              </p:cNvSpPr>
              <p:nvPr/>
            </p:nvSpPr>
            <p:spPr bwMode="auto">
              <a:xfrm>
                <a:off x="1878" y="3109"/>
                <a:ext cx="225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H</a:t>
                </a:r>
              </a:p>
            </p:txBody>
          </p:sp>
          <p:sp>
            <p:nvSpPr>
              <p:cNvPr id="32788" name="Text Box 81"/>
              <p:cNvSpPr txBox="1">
                <a:spLocks noChangeArrowheads="1"/>
              </p:cNvSpPr>
              <p:nvPr/>
            </p:nvSpPr>
            <p:spPr bwMode="auto">
              <a:xfrm>
                <a:off x="1382" y="3109"/>
                <a:ext cx="22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Arial" charset="0"/>
                  </a:rPr>
                  <a:t>D</a:t>
                </a:r>
              </a:p>
            </p:txBody>
          </p:sp>
        </p:grpSp>
        <p:sp>
          <p:nvSpPr>
            <p:cNvPr id="32775" name="Text Box 83"/>
            <p:cNvSpPr txBox="1">
              <a:spLocks noChangeArrowheads="1"/>
            </p:cNvSpPr>
            <p:nvPr/>
          </p:nvSpPr>
          <p:spPr bwMode="auto">
            <a:xfrm>
              <a:off x="2558" y="3269"/>
              <a:ext cx="46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13,5m</a:t>
              </a:r>
            </a:p>
          </p:txBody>
        </p:sp>
        <p:sp>
          <p:nvSpPr>
            <p:cNvPr id="32776" name="Text Box 84"/>
            <p:cNvSpPr txBox="1">
              <a:spLocks noChangeArrowheads="1"/>
            </p:cNvSpPr>
            <p:nvPr/>
          </p:nvSpPr>
          <p:spPr bwMode="auto">
            <a:xfrm rot="-5404807">
              <a:off x="4133" y="2206"/>
              <a:ext cx="472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charset="0"/>
                </a:rPr>
                <a:t>10,2m</a:t>
              </a:r>
            </a:p>
          </p:txBody>
        </p:sp>
        <p:sp>
          <p:nvSpPr>
            <p:cNvPr id="32777" name="AutoShape 85"/>
            <p:cNvSpPr>
              <a:spLocks/>
            </p:cNvSpPr>
            <p:nvPr/>
          </p:nvSpPr>
          <p:spPr bwMode="auto">
            <a:xfrm>
              <a:off x="4120" y="1664"/>
              <a:ext cx="120" cy="1448"/>
            </a:xfrm>
            <a:prstGeom prst="rightBrace">
              <a:avLst>
                <a:gd name="adj1" fmla="val 100556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778" name="AutoShape 87"/>
            <p:cNvSpPr>
              <a:spLocks/>
            </p:cNvSpPr>
            <p:nvPr/>
          </p:nvSpPr>
          <p:spPr bwMode="auto">
            <a:xfrm rot="5381128">
              <a:off x="2720" y="1883"/>
              <a:ext cx="134" cy="2599"/>
            </a:xfrm>
            <a:prstGeom prst="rightBrace">
              <a:avLst>
                <a:gd name="adj1" fmla="val 161629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1833" name="Text Box 89"/>
          <p:cNvSpPr txBox="1">
            <a:spLocks noChangeArrowheads="1"/>
          </p:cNvSpPr>
          <p:nvPr/>
        </p:nvSpPr>
        <p:spPr bwMode="auto">
          <a:xfrm>
            <a:off x="2378075" y="5360988"/>
            <a:ext cx="46577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Arial" charset="0"/>
              </a:rPr>
              <a:t>Em hãy tính diện tích tam giác EDC (màu vàng)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83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79825" y="2449513"/>
            <a:ext cx="3940175" cy="2279650"/>
            <a:chOff x="2318" y="1543"/>
            <a:chExt cx="2482" cy="1436"/>
          </a:xfrm>
        </p:grpSpPr>
        <p:grpSp>
          <p:nvGrpSpPr>
            <p:cNvPr id="6150" name="Group 5"/>
            <p:cNvGrpSpPr>
              <a:grpSpLocks/>
            </p:cNvGrpSpPr>
            <p:nvPr/>
          </p:nvGrpSpPr>
          <p:grpSpPr bwMode="auto">
            <a:xfrm>
              <a:off x="2544" y="1776"/>
              <a:ext cx="2064" cy="962"/>
              <a:chOff x="2544" y="1776"/>
              <a:chExt cx="2064" cy="962"/>
            </a:xfrm>
          </p:grpSpPr>
          <p:sp>
            <p:nvSpPr>
              <p:cNvPr id="6157" name="AutoShape 6"/>
              <p:cNvSpPr>
                <a:spLocks noChangeArrowheads="1"/>
              </p:cNvSpPr>
              <p:nvPr/>
            </p:nvSpPr>
            <p:spPr bwMode="auto">
              <a:xfrm>
                <a:off x="2544" y="1776"/>
                <a:ext cx="2064" cy="960"/>
              </a:xfrm>
              <a:prstGeom prst="triangle">
                <a:avLst>
                  <a:gd name="adj" fmla="val 19185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6158" name="Line 7"/>
              <p:cNvSpPr>
                <a:spLocks noChangeShapeType="1"/>
              </p:cNvSpPr>
              <p:nvPr/>
            </p:nvSpPr>
            <p:spPr bwMode="auto">
              <a:xfrm flipV="1">
                <a:off x="2946" y="1788"/>
                <a:ext cx="0" cy="9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59" name="AutoShape 8"/>
              <p:cNvSpPr>
                <a:spLocks noChangeArrowheads="1"/>
              </p:cNvSpPr>
              <p:nvPr/>
            </p:nvSpPr>
            <p:spPr bwMode="auto">
              <a:xfrm>
                <a:off x="2946" y="2682"/>
                <a:ext cx="56" cy="56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6151" name="Text Box 9"/>
            <p:cNvSpPr txBox="1">
              <a:spLocks noChangeArrowheads="1"/>
            </p:cNvSpPr>
            <p:nvPr/>
          </p:nvSpPr>
          <p:spPr bwMode="auto">
            <a:xfrm>
              <a:off x="2318" y="2665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B</a:t>
              </a:r>
            </a:p>
          </p:txBody>
        </p:sp>
        <p:sp>
          <p:nvSpPr>
            <p:cNvPr id="6152" name="Text Box 10"/>
            <p:cNvSpPr txBox="1">
              <a:spLocks noChangeArrowheads="1"/>
            </p:cNvSpPr>
            <p:nvPr/>
          </p:nvSpPr>
          <p:spPr bwMode="auto">
            <a:xfrm>
              <a:off x="2822" y="154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A</a:t>
              </a:r>
            </a:p>
          </p:txBody>
        </p:sp>
        <p:sp>
          <p:nvSpPr>
            <p:cNvPr id="6153" name="Text Box 11"/>
            <p:cNvSpPr txBox="1">
              <a:spLocks noChangeArrowheads="1"/>
            </p:cNvSpPr>
            <p:nvPr/>
          </p:nvSpPr>
          <p:spPr bwMode="auto">
            <a:xfrm>
              <a:off x="4592" y="2689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</a:t>
              </a:r>
            </a:p>
          </p:txBody>
        </p:sp>
        <p:sp>
          <p:nvSpPr>
            <p:cNvPr id="6154" name="Text Box 12"/>
            <p:cNvSpPr txBox="1">
              <a:spLocks noChangeArrowheads="1"/>
            </p:cNvSpPr>
            <p:nvPr/>
          </p:nvSpPr>
          <p:spPr bwMode="auto">
            <a:xfrm>
              <a:off x="2864" y="276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H</a:t>
              </a:r>
            </a:p>
          </p:txBody>
        </p:sp>
        <p:sp>
          <p:nvSpPr>
            <p:cNvPr id="6155" name="Text Box 13"/>
            <p:cNvSpPr txBox="1">
              <a:spLocks noChangeArrowheads="1"/>
            </p:cNvSpPr>
            <p:nvPr/>
          </p:nvSpPr>
          <p:spPr bwMode="auto">
            <a:xfrm rot="-5400000">
              <a:off x="2685" y="2238"/>
              <a:ext cx="6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cao</a:t>
              </a:r>
            </a:p>
          </p:txBody>
        </p:sp>
        <p:sp>
          <p:nvSpPr>
            <p:cNvPr id="6156" name="Text Box 14"/>
            <p:cNvSpPr txBox="1">
              <a:spLocks noChangeArrowheads="1"/>
            </p:cNvSpPr>
            <p:nvPr/>
          </p:nvSpPr>
          <p:spPr bwMode="auto">
            <a:xfrm>
              <a:off x="3084" y="270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</p:grp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009775" y="5265738"/>
            <a:ext cx="582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BC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cạnh </a:t>
            </a:r>
            <a:r>
              <a:rPr lang="vi-VN" sz="1800" i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áy</a:t>
            </a:r>
            <a:r>
              <a:rPr lang="en-US" sz="1800" i="1">
                <a:latin typeface="Arial" charset="0"/>
              </a:rPr>
              <a:t> của tam giác ABC.</a:t>
            </a: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1990725" y="5703888"/>
            <a:ext cx="448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i="1">
                <a:latin typeface="Arial" charset="0"/>
              </a:rPr>
              <a:t>- Đoạn AH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cao</a:t>
            </a:r>
            <a:r>
              <a:rPr lang="en-US" sz="1800" i="1">
                <a:latin typeface="Arial" charset="0"/>
              </a:rPr>
              <a:t> của tam giác ABC.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" grpId="0" autoUpdateAnimBg="0"/>
      <p:bldP spid="1040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01650" y="277813"/>
          <a:ext cx="4913313" cy="6183312"/>
        </p:xfrm>
        <a:graphic>
          <a:graphicData uri="http://schemas.openxmlformats.org/presentationml/2006/ole">
            <p:oleObj spid="_x0000_s2050" name="Clip" r:id="rId3" imgW="3532327" imgH="4445813" progId="MS_ClipArt_Gallery.2">
              <p:embed/>
            </p:oleObj>
          </a:graphicData>
        </a:graphic>
      </p:graphicFrame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3432175" y="2154238"/>
            <a:ext cx="5224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sz="280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5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2098675" y="46434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AB</a:t>
            </a:r>
            <a:r>
              <a:rPr lang="en-US" sz="1800" i="1">
                <a:latin typeface="Arial" charset="0"/>
              </a:rPr>
              <a:t> và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CD</a:t>
            </a:r>
            <a:r>
              <a:rPr lang="en-US" sz="1800" i="1">
                <a:latin typeface="Arial" charset="0"/>
              </a:rPr>
              <a:t> là cạnh gì của hình chữ nhật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ABCD</a:t>
            </a:r>
            <a:r>
              <a:rPr lang="en-US" sz="1800" i="1">
                <a:latin typeface="Arial" charset="0"/>
              </a:rPr>
              <a:t>? 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1431925" y="4149725"/>
            <a:ext cx="2147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9900"/>
                </a:solidFill>
                <a:latin typeface="Arial" charset="0"/>
              </a:rPr>
              <a:t>Em hãy cho biết:</a:t>
            </a: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4484688" y="2290763"/>
            <a:ext cx="655637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>
            <a:off x="5121275" y="2290763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5770563" y="2290763"/>
            <a:ext cx="654050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6407150" y="2290763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7" name="Rectangle 43"/>
          <p:cNvSpPr>
            <a:spLocks noChangeArrowheads="1"/>
          </p:cNvSpPr>
          <p:nvPr/>
        </p:nvSpPr>
        <p:spPr bwMode="auto">
          <a:xfrm>
            <a:off x="7054850" y="2290763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8" name="Rectangle 44"/>
          <p:cNvSpPr>
            <a:spLocks noChangeArrowheads="1"/>
          </p:cNvSpPr>
          <p:nvPr/>
        </p:nvSpPr>
        <p:spPr bwMode="auto">
          <a:xfrm>
            <a:off x="4484688" y="2951163"/>
            <a:ext cx="655637" cy="658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89" name="Rectangle 45"/>
          <p:cNvSpPr>
            <a:spLocks noChangeArrowheads="1"/>
          </p:cNvSpPr>
          <p:nvPr/>
        </p:nvSpPr>
        <p:spPr bwMode="auto">
          <a:xfrm>
            <a:off x="5121275" y="2951163"/>
            <a:ext cx="655638" cy="658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0" name="Rectangle 46"/>
          <p:cNvSpPr>
            <a:spLocks noChangeArrowheads="1"/>
          </p:cNvSpPr>
          <p:nvPr/>
        </p:nvSpPr>
        <p:spPr bwMode="auto">
          <a:xfrm>
            <a:off x="5770563" y="2951163"/>
            <a:ext cx="654050" cy="658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1" name="Rectangle 47"/>
          <p:cNvSpPr>
            <a:spLocks noChangeArrowheads="1"/>
          </p:cNvSpPr>
          <p:nvPr/>
        </p:nvSpPr>
        <p:spPr bwMode="auto">
          <a:xfrm>
            <a:off x="6407150" y="2951163"/>
            <a:ext cx="655638" cy="658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7054850" y="2951163"/>
            <a:ext cx="655638" cy="658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3" name="Rectangle 49"/>
          <p:cNvSpPr>
            <a:spLocks noChangeArrowheads="1"/>
          </p:cNvSpPr>
          <p:nvPr/>
        </p:nvSpPr>
        <p:spPr bwMode="auto">
          <a:xfrm>
            <a:off x="4484688" y="3602038"/>
            <a:ext cx="655637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5121275" y="3602038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5770563" y="3602038"/>
            <a:ext cx="654050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6407150" y="3602038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7054850" y="3602038"/>
            <a:ext cx="655638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4073525" y="2052638"/>
            <a:ext cx="4014788" cy="2432050"/>
            <a:chOff x="2134" y="1645"/>
            <a:chExt cx="2529" cy="1532"/>
          </a:xfrm>
        </p:grpSpPr>
        <p:sp>
          <p:nvSpPr>
            <p:cNvPr id="7194" name="Text Box 55"/>
            <p:cNvSpPr txBox="1">
              <a:spLocks noChangeArrowheads="1"/>
            </p:cNvSpPr>
            <p:nvPr/>
          </p:nvSpPr>
          <p:spPr bwMode="auto">
            <a:xfrm>
              <a:off x="2158" y="1645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A</a:t>
              </a:r>
            </a:p>
          </p:txBody>
        </p:sp>
        <p:sp>
          <p:nvSpPr>
            <p:cNvPr id="7195" name="Text Box 56"/>
            <p:cNvSpPr txBox="1">
              <a:spLocks noChangeArrowheads="1"/>
            </p:cNvSpPr>
            <p:nvPr/>
          </p:nvSpPr>
          <p:spPr bwMode="auto">
            <a:xfrm>
              <a:off x="2134" y="2965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</a:t>
              </a:r>
            </a:p>
          </p:txBody>
        </p:sp>
        <p:sp>
          <p:nvSpPr>
            <p:cNvPr id="7196" name="Text Box 57"/>
            <p:cNvSpPr txBox="1">
              <a:spLocks noChangeArrowheads="1"/>
            </p:cNvSpPr>
            <p:nvPr/>
          </p:nvSpPr>
          <p:spPr bwMode="auto">
            <a:xfrm>
              <a:off x="4454" y="295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D</a:t>
              </a:r>
            </a:p>
          </p:txBody>
        </p:sp>
        <p:sp>
          <p:nvSpPr>
            <p:cNvPr id="7197" name="Text Box 58"/>
            <p:cNvSpPr txBox="1">
              <a:spLocks noChangeArrowheads="1"/>
            </p:cNvSpPr>
            <p:nvPr/>
          </p:nvSpPr>
          <p:spPr bwMode="auto">
            <a:xfrm>
              <a:off x="4462" y="165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B</a:t>
              </a:r>
            </a:p>
          </p:txBody>
        </p:sp>
      </p:grpSp>
      <p:sp>
        <p:nvSpPr>
          <p:cNvPr id="6204" name="Rectangle 60"/>
          <p:cNvSpPr>
            <a:spLocks noChangeArrowheads="1"/>
          </p:cNvSpPr>
          <p:nvPr/>
        </p:nvSpPr>
        <p:spPr bwMode="auto">
          <a:xfrm>
            <a:off x="3214688" y="2925763"/>
            <a:ext cx="655637" cy="65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Arial" charset="0"/>
              </a:rPr>
              <a:t>h1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2098675" y="50244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AC</a:t>
            </a:r>
            <a:r>
              <a:rPr lang="en-US" sz="1800" i="1">
                <a:latin typeface="Arial" charset="0"/>
              </a:rPr>
              <a:t> và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BD</a:t>
            </a:r>
            <a:r>
              <a:rPr lang="en-US" sz="1800" i="1">
                <a:latin typeface="Arial" charset="0"/>
              </a:rPr>
              <a:t> là cạnh gì của hình chữ nhật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ABCD</a:t>
            </a:r>
            <a:r>
              <a:rPr lang="en-US" sz="1800" i="1">
                <a:latin typeface="Arial" charset="0"/>
              </a:rPr>
              <a:t>? </a:t>
            </a:r>
          </a:p>
        </p:txBody>
      </p: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2098675" y="54308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Hình chữ nhật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ABCD</a:t>
            </a:r>
            <a:r>
              <a:rPr lang="en-US" sz="1800" i="1">
                <a:latin typeface="Arial" charset="0"/>
              </a:rPr>
              <a:t> gồm bao nhiêu hình vuông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h1</a:t>
            </a:r>
            <a:r>
              <a:rPr lang="en-US" sz="1800" i="1">
                <a:latin typeface="Arial" charset="0"/>
              </a:rPr>
              <a:t>? </a:t>
            </a:r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2098675" y="58245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AB</a:t>
            </a:r>
            <a:r>
              <a:rPr lang="en-US" sz="1800" i="1">
                <a:latin typeface="Arial" charset="0"/>
              </a:rPr>
              <a:t> bằng bao nhiêu hình vuông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h1</a:t>
            </a:r>
            <a:r>
              <a:rPr lang="en-US" sz="1800" i="1">
                <a:latin typeface="Arial" charset="0"/>
              </a:rPr>
              <a:t>? 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2098675" y="6230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AC</a:t>
            </a:r>
            <a:r>
              <a:rPr lang="en-US" sz="1800" i="1">
                <a:latin typeface="Arial" charset="0"/>
              </a:rPr>
              <a:t> bằng bao nhiêu hình vuông </a:t>
            </a:r>
            <a:r>
              <a:rPr lang="en-US" sz="1800" i="1">
                <a:solidFill>
                  <a:schemeClr val="tx2"/>
                </a:solidFill>
                <a:latin typeface="Arial" charset="0"/>
              </a:rPr>
              <a:t>h1</a:t>
            </a:r>
            <a:r>
              <a:rPr lang="en-US" sz="1800" i="1">
                <a:latin typeface="Arial" charset="0"/>
              </a:rPr>
              <a:t>? 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66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71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76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utoUpdateAnimBg="0"/>
      <p:bldP spid="6177" grpId="0" autoUpdateAnimBg="0"/>
      <p:bldP spid="6179" grpId="0" animBg="1"/>
      <p:bldP spid="6184" grpId="0" animBg="1"/>
      <p:bldP spid="6185" grpId="0" animBg="1"/>
      <p:bldP spid="6186" grpId="0" animBg="1"/>
      <p:bldP spid="6187" grpId="0" animBg="1"/>
      <p:bldP spid="6188" grpId="0" animBg="1"/>
      <p:bldP spid="6189" grpId="0" animBg="1"/>
      <p:bldP spid="6190" grpId="0" animBg="1"/>
      <p:bldP spid="6191" grpId="0" animBg="1"/>
      <p:bldP spid="6192" grpId="0" animBg="1"/>
      <p:bldP spid="6193" grpId="0" animBg="1"/>
      <p:bldP spid="6194" grpId="0" animBg="1"/>
      <p:bldP spid="6195" grpId="0" animBg="1"/>
      <p:bldP spid="6196" grpId="0" animBg="1"/>
      <p:bldP spid="6197" grpId="0" animBg="1"/>
      <p:bldP spid="6204" grpId="0" animBg="1" autoUpdateAnimBg="0"/>
      <p:bldP spid="6206" grpId="0" autoUpdateAnimBg="0"/>
      <p:bldP spid="6207" grpId="0" autoUpdateAnimBg="0"/>
      <p:bldP spid="6208" grpId="0" autoUpdateAnimBg="0"/>
      <p:bldP spid="620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98675" y="46434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AB và CD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của hình chữ nhật ABCD? 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098675" y="5024438"/>
            <a:ext cx="6051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AC và BD là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 của hình chữ nhật ABCD? 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2098675" y="54308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Hình chữ nhật ABCD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15</a:t>
            </a:r>
            <a:r>
              <a:rPr lang="en-US" sz="1800" i="1">
                <a:latin typeface="Arial" charset="0"/>
              </a:rPr>
              <a:t> hình vuông h1? 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2098675" y="58245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AB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5</a:t>
            </a:r>
            <a:r>
              <a:rPr lang="en-US" sz="1800" i="1">
                <a:latin typeface="Arial" charset="0"/>
              </a:rPr>
              <a:t> hình vuông h1? 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098675" y="6230938"/>
            <a:ext cx="605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Đoạn AC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3</a:t>
            </a:r>
            <a:r>
              <a:rPr lang="en-US" sz="1800" i="1">
                <a:latin typeface="Arial" charset="0"/>
              </a:rPr>
              <a:t> hình vuông h1? 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214688" y="1963738"/>
            <a:ext cx="4873625" cy="2520950"/>
            <a:chOff x="2025" y="1237"/>
            <a:chExt cx="3070" cy="1588"/>
          </a:xfrm>
        </p:grpSpPr>
        <p:grpSp>
          <p:nvGrpSpPr>
            <p:cNvPr id="8201" name="Group 31"/>
            <p:cNvGrpSpPr>
              <a:grpSpLocks/>
            </p:cNvGrpSpPr>
            <p:nvPr/>
          </p:nvGrpSpPr>
          <p:grpSpPr bwMode="auto">
            <a:xfrm>
              <a:off x="2025" y="1293"/>
              <a:ext cx="3070" cy="1532"/>
              <a:chOff x="2025" y="1293"/>
              <a:chExt cx="3070" cy="1532"/>
            </a:xfrm>
          </p:grpSpPr>
          <p:sp>
            <p:nvSpPr>
              <p:cNvPr id="8204" name="Rectangle 6"/>
              <p:cNvSpPr>
                <a:spLocks noChangeArrowheads="1"/>
              </p:cNvSpPr>
              <p:nvPr/>
            </p:nvSpPr>
            <p:spPr bwMode="auto">
              <a:xfrm>
                <a:off x="2825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05" name="Rectangle 7"/>
              <p:cNvSpPr>
                <a:spLocks noChangeArrowheads="1"/>
              </p:cNvSpPr>
              <p:nvPr/>
            </p:nvSpPr>
            <p:spPr bwMode="auto">
              <a:xfrm>
                <a:off x="322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06" name="Rectangle 8"/>
              <p:cNvSpPr>
                <a:spLocks noChangeArrowheads="1"/>
              </p:cNvSpPr>
              <p:nvPr/>
            </p:nvSpPr>
            <p:spPr bwMode="auto">
              <a:xfrm>
                <a:off x="3635" y="1443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07" name="Rectangle 9"/>
              <p:cNvSpPr>
                <a:spLocks noChangeArrowheads="1"/>
              </p:cNvSpPr>
              <p:nvPr/>
            </p:nvSpPr>
            <p:spPr bwMode="auto">
              <a:xfrm>
                <a:off x="403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08" name="Rectangle 10"/>
              <p:cNvSpPr>
                <a:spLocks noChangeArrowheads="1"/>
              </p:cNvSpPr>
              <p:nvPr/>
            </p:nvSpPr>
            <p:spPr bwMode="auto">
              <a:xfrm>
                <a:off x="4444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09" name="Rectangle 11"/>
              <p:cNvSpPr>
                <a:spLocks noChangeArrowheads="1"/>
              </p:cNvSpPr>
              <p:nvPr/>
            </p:nvSpPr>
            <p:spPr bwMode="auto">
              <a:xfrm>
                <a:off x="2825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0" name="Rectangle 12"/>
              <p:cNvSpPr>
                <a:spLocks noChangeArrowheads="1"/>
              </p:cNvSpPr>
              <p:nvPr/>
            </p:nvSpPr>
            <p:spPr bwMode="auto">
              <a:xfrm>
                <a:off x="322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1" name="Rectangle 13"/>
              <p:cNvSpPr>
                <a:spLocks noChangeArrowheads="1"/>
              </p:cNvSpPr>
              <p:nvPr/>
            </p:nvSpPr>
            <p:spPr bwMode="auto">
              <a:xfrm>
                <a:off x="3635" y="1859"/>
                <a:ext cx="412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2" name="Rectangle 14"/>
              <p:cNvSpPr>
                <a:spLocks noChangeArrowheads="1"/>
              </p:cNvSpPr>
              <p:nvPr/>
            </p:nvSpPr>
            <p:spPr bwMode="auto">
              <a:xfrm>
                <a:off x="403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3" name="Rectangle 15"/>
              <p:cNvSpPr>
                <a:spLocks noChangeArrowheads="1"/>
              </p:cNvSpPr>
              <p:nvPr/>
            </p:nvSpPr>
            <p:spPr bwMode="auto">
              <a:xfrm>
                <a:off x="4444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4" name="Rectangle 16"/>
              <p:cNvSpPr>
                <a:spLocks noChangeArrowheads="1"/>
              </p:cNvSpPr>
              <p:nvPr/>
            </p:nvSpPr>
            <p:spPr bwMode="auto">
              <a:xfrm>
                <a:off x="2825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5" name="Rectangle 17"/>
              <p:cNvSpPr>
                <a:spLocks noChangeArrowheads="1"/>
              </p:cNvSpPr>
              <p:nvPr/>
            </p:nvSpPr>
            <p:spPr bwMode="auto">
              <a:xfrm>
                <a:off x="322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6" name="Rectangle 18"/>
              <p:cNvSpPr>
                <a:spLocks noChangeArrowheads="1"/>
              </p:cNvSpPr>
              <p:nvPr/>
            </p:nvSpPr>
            <p:spPr bwMode="auto">
              <a:xfrm>
                <a:off x="3635" y="2269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7" name="Rectangle 19"/>
              <p:cNvSpPr>
                <a:spLocks noChangeArrowheads="1"/>
              </p:cNvSpPr>
              <p:nvPr/>
            </p:nvSpPr>
            <p:spPr bwMode="auto">
              <a:xfrm>
                <a:off x="403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8" name="Rectangle 20"/>
              <p:cNvSpPr>
                <a:spLocks noChangeArrowheads="1"/>
              </p:cNvSpPr>
              <p:nvPr/>
            </p:nvSpPr>
            <p:spPr bwMode="auto">
              <a:xfrm>
                <a:off x="4444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8219" name="Group 21"/>
              <p:cNvGrpSpPr>
                <a:grpSpLocks/>
              </p:cNvGrpSpPr>
              <p:nvPr/>
            </p:nvGrpSpPr>
            <p:grpSpPr bwMode="auto">
              <a:xfrm>
                <a:off x="2566" y="1293"/>
                <a:ext cx="2529" cy="1532"/>
                <a:chOff x="2134" y="1645"/>
                <a:chExt cx="2529" cy="1532"/>
              </a:xfrm>
            </p:grpSpPr>
            <p:sp>
              <p:nvSpPr>
                <p:cNvPr id="8221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158" y="1645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sp>
              <p:nvSpPr>
                <p:cNvPr id="822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134" y="2965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</a:t>
                  </a:r>
                </a:p>
              </p:txBody>
            </p:sp>
            <p:sp>
              <p:nvSpPr>
                <p:cNvPr id="822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454" y="2957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8224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462" y="1653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B</a:t>
                  </a:r>
                </a:p>
              </p:txBody>
            </p:sp>
          </p:grpSp>
          <p:sp>
            <p:nvSpPr>
              <p:cNvPr id="8220" name="Rectangle 26"/>
              <p:cNvSpPr>
                <a:spLocks noChangeArrowheads="1"/>
              </p:cNvSpPr>
              <p:nvPr/>
            </p:nvSpPr>
            <p:spPr bwMode="auto">
              <a:xfrm>
                <a:off x="2025" y="18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tx2"/>
                    </a:solidFill>
                    <a:latin typeface="Arial" charset="0"/>
                  </a:rPr>
                  <a:t>h1</a:t>
                </a:r>
              </a:p>
            </p:txBody>
          </p:sp>
        </p:grpSp>
        <p:sp>
          <p:nvSpPr>
            <p:cNvPr id="8202" name="Text Box 32"/>
            <p:cNvSpPr txBox="1">
              <a:spLocks noChangeArrowheads="1"/>
            </p:cNvSpPr>
            <p:nvPr/>
          </p:nvSpPr>
          <p:spPr bwMode="auto">
            <a:xfrm>
              <a:off x="3446" y="123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8203" name="Text Box 33"/>
            <p:cNvSpPr txBox="1">
              <a:spLocks noChangeArrowheads="1"/>
            </p:cNvSpPr>
            <p:nvPr/>
          </p:nvSpPr>
          <p:spPr bwMode="auto">
            <a:xfrm rot="-5396925">
              <a:off x="2345" y="1888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195" grpId="0" autoUpdateAnimBg="0"/>
      <p:bldP spid="7196" grpId="0" autoUpdateAnimBg="0"/>
      <p:bldP spid="7197" grpId="0" autoUpdateAnimBg="0"/>
      <p:bldP spid="719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098675" y="4643438"/>
            <a:ext cx="6051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Số hình vuông trong hình chữ nhật ABCD bằng số hình vuông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nhân với số hình vuông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:          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( 5 x 3 = 15)</a:t>
            </a:r>
            <a:r>
              <a:rPr lang="en-US" sz="1800" i="1">
                <a:latin typeface="Arial" charset="0"/>
              </a:rPr>
              <a:t>. Vậy diện tích của hình chữ nhật ABCD </a:t>
            </a:r>
            <a:r>
              <a:rPr lang="vi-VN" sz="1800" i="1">
                <a:latin typeface="Arial" charset="0"/>
              </a:rPr>
              <a:t>đư</a:t>
            </a:r>
            <a:r>
              <a:rPr lang="en-US" sz="1800" i="1">
                <a:latin typeface="Arial" charset="0"/>
              </a:rPr>
              <a:t>ợc tính nh</a:t>
            </a:r>
            <a:r>
              <a:rPr lang="vi-VN" sz="1800" i="1">
                <a:latin typeface="Arial" charset="0"/>
              </a:rPr>
              <a:t>ư</a:t>
            </a:r>
            <a:r>
              <a:rPr lang="en-US" sz="1800" i="1">
                <a:latin typeface="Arial" charset="0"/>
              </a:rPr>
              <a:t> thế nào?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214688" y="1963738"/>
            <a:ext cx="4873625" cy="2520950"/>
            <a:chOff x="2025" y="1237"/>
            <a:chExt cx="3070" cy="1588"/>
          </a:xfrm>
        </p:grpSpPr>
        <p:grpSp>
          <p:nvGrpSpPr>
            <p:cNvPr id="9221" name="Group 10"/>
            <p:cNvGrpSpPr>
              <a:grpSpLocks/>
            </p:cNvGrpSpPr>
            <p:nvPr/>
          </p:nvGrpSpPr>
          <p:grpSpPr bwMode="auto">
            <a:xfrm>
              <a:off x="2025" y="1293"/>
              <a:ext cx="3070" cy="1532"/>
              <a:chOff x="2025" y="1293"/>
              <a:chExt cx="3070" cy="1532"/>
            </a:xfrm>
          </p:grpSpPr>
          <p:sp>
            <p:nvSpPr>
              <p:cNvPr id="9224" name="Rectangle 11"/>
              <p:cNvSpPr>
                <a:spLocks noChangeArrowheads="1"/>
              </p:cNvSpPr>
              <p:nvPr/>
            </p:nvSpPr>
            <p:spPr bwMode="auto">
              <a:xfrm>
                <a:off x="2825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25" name="Rectangle 12"/>
              <p:cNvSpPr>
                <a:spLocks noChangeArrowheads="1"/>
              </p:cNvSpPr>
              <p:nvPr/>
            </p:nvSpPr>
            <p:spPr bwMode="auto">
              <a:xfrm>
                <a:off x="322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26" name="Rectangle 13"/>
              <p:cNvSpPr>
                <a:spLocks noChangeArrowheads="1"/>
              </p:cNvSpPr>
              <p:nvPr/>
            </p:nvSpPr>
            <p:spPr bwMode="auto">
              <a:xfrm>
                <a:off x="3635" y="1443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27" name="Rectangle 14"/>
              <p:cNvSpPr>
                <a:spLocks noChangeArrowheads="1"/>
              </p:cNvSpPr>
              <p:nvPr/>
            </p:nvSpPr>
            <p:spPr bwMode="auto">
              <a:xfrm>
                <a:off x="403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28" name="Rectangle 15"/>
              <p:cNvSpPr>
                <a:spLocks noChangeArrowheads="1"/>
              </p:cNvSpPr>
              <p:nvPr/>
            </p:nvSpPr>
            <p:spPr bwMode="auto">
              <a:xfrm>
                <a:off x="4444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29" name="Rectangle 16"/>
              <p:cNvSpPr>
                <a:spLocks noChangeArrowheads="1"/>
              </p:cNvSpPr>
              <p:nvPr/>
            </p:nvSpPr>
            <p:spPr bwMode="auto">
              <a:xfrm>
                <a:off x="2825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0" name="Rectangle 17"/>
              <p:cNvSpPr>
                <a:spLocks noChangeArrowheads="1"/>
              </p:cNvSpPr>
              <p:nvPr/>
            </p:nvSpPr>
            <p:spPr bwMode="auto">
              <a:xfrm>
                <a:off x="322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1" name="Rectangle 18"/>
              <p:cNvSpPr>
                <a:spLocks noChangeArrowheads="1"/>
              </p:cNvSpPr>
              <p:nvPr/>
            </p:nvSpPr>
            <p:spPr bwMode="auto">
              <a:xfrm>
                <a:off x="3635" y="1859"/>
                <a:ext cx="412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2" name="Rectangle 19"/>
              <p:cNvSpPr>
                <a:spLocks noChangeArrowheads="1"/>
              </p:cNvSpPr>
              <p:nvPr/>
            </p:nvSpPr>
            <p:spPr bwMode="auto">
              <a:xfrm>
                <a:off x="403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3" name="Rectangle 20"/>
              <p:cNvSpPr>
                <a:spLocks noChangeArrowheads="1"/>
              </p:cNvSpPr>
              <p:nvPr/>
            </p:nvSpPr>
            <p:spPr bwMode="auto">
              <a:xfrm>
                <a:off x="4444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4" name="Rectangle 21"/>
              <p:cNvSpPr>
                <a:spLocks noChangeArrowheads="1"/>
              </p:cNvSpPr>
              <p:nvPr/>
            </p:nvSpPr>
            <p:spPr bwMode="auto">
              <a:xfrm>
                <a:off x="2825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5" name="Rectangle 22"/>
              <p:cNvSpPr>
                <a:spLocks noChangeArrowheads="1"/>
              </p:cNvSpPr>
              <p:nvPr/>
            </p:nvSpPr>
            <p:spPr bwMode="auto">
              <a:xfrm>
                <a:off x="322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6" name="Rectangle 23"/>
              <p:cNvSpPr>
                <a:spLocks noChangeArrowheads="1"/>
              </p:cNvSpPr>
              <p:nvPr/>
            </p:nvSpPr>
            <p:spPr bwMode="auto">
              <a:xfrm>
                <a:off x="3635" y="2269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7" name="Rectangle 24"/>
              <p:cNvSpPr>
                <a:spLocks noChangeArrowheads="1"/>
              </p:cNvSpPr>
              <p:nvPr/>
            </p:nvSpPr>
            <p:spPr bwMode="auto">
              <a:xfrm>
                <a:off x="403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9238" name="Rectangle 25"/>
              <p:cNvSpPr>
                <a:spLocks noChangeArrowheads="1"/>
              </p:cNvSpPr>
              <p:nvPr/>
            </p:nvSpPr>
            <p:spPr bwMode="auto">
              <a:xfrm>
                <a:off x="4444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9239" name="Group 26"/>
              <p:cNvGrpSpPr>
                <a:grpSpLocks/>
              </p:cNvGrpSpPr>
              <p:nvPr/>
            </p:nvGrpSpPr>
            <p:grpSpPr bwMode="auto">
              <a:xfrm>
                <a:off x="2566" y="1293"/>
                <a:ext cx="2529" cy="1532"/>
                <a:chOff x="2134" y="1645"/>
                <a:chExt cx="2529" cy="1532"/>
              </a:xfrm>
            </p:grpSpPr>
            <p:sp>
              <p:nvSpPr>
                <p:cNvPr id="924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158" y="1645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sp>
              <p:nvSpPr>
                <p:cNvPr id="924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34" y="2965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</a:t>
                  </a:r>
                </a:p>
              </p:txBody>
            </p:sp>
            <p:sp>
              <p:nvSpPr>
                <p:cNvPr id="924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4454" y="2957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9244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462" y="1653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B</a:t>
                  </a:r>
                </a:p>
              </p:txBody>
            </p:sp>
          </p:grpSp>
          <p:sp>
            <p:nvSpPr>
              <p:cNvPr id="9240" name="Rectangle 31"/>
              <p:cNvSpPr>
                <a:spLocks noChangeArrowheads="1"/>
              </p:cNvSpPr>
              <p:nvPr/>
            </p:nvSpPr>
            <p:spPr bwMode="auto">
              <a:xfrm>
                <a:off x="2025" y="18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tx2"/>
                    </a:solidFill>
                    <a:latin typeface="Arial" charset="0"/>
                  </a:rPr>
                  <a:t>h1</a:t>
                </a:r>
              </a:p>
            </p:txBody>
          </p:sp>
        </p:grpSp>
        <p:sp>
          <p:nvSpPr>
            <p:cNvPr id="9222" name="Text Box 32"/>
            <p:cNvSpPr txBox="1">
              <a:spLocks noChangeArrowheads="1"/>
            </p:cNvSpPr>
            <p:nvPr/>
          </p:nvSpPr>
          <p:spPr bwMode="auto">
            <a:xfrm>
              <a:off x="3446" y="123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9223" name="Text Box 33"/>
            <p:cNvSpPr txBox="1">
              <a:spLocks noChangeArrowheads="1"/>
            </p:cNvSpPr>
            <p:nvPr/>
          </p:nvSpPr>
          <p:spPr bwMode="auto">
            <a:xfrm rot="-5396925">
              <a:off x="2345" y="1888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098675" y="46434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Diện tích của hình chữ nhật ABCD bằng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(AB) nhân với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 (CD).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14688" y="1963738"/>
            <a:ext cx="4873625" cy="2520950"/>
            <a:chOff x="2025" y="1237"/>
            <a:chExt cx="3070" cy="1588"/>
          </a:xfrm>
        </p:grpSpPr>
        <p:grpSp>
          <p:nvGrpSpPr>
            <p:cNvPr id="10245" name="Group 6"/>
            <p:cNvGrpSpPr>
              <a:grpSpLocks/>
            </p:cNvGrpSpPr>
            <p:nvPr/>
          </p:nvGrpSpPr>
          <p:grpSpPr bwMode="auto">
            <a:xfrm>
              <a:off x="2025" y="1293"/>
              <a:ext cx="3070" cy="1532"/>
              <a:chOff x="2025" y="1293"/>
              <a:chExt cx="3070" cy="1532"/>
            </a:xfrm>
          </p:grpSpPr>
          <p:sp>
            <p:nvSpPr>
              <p:cNvPr id="10248" name="Rectangle 7"/>
              <p:cNvSpPr>
                <a:spLocks noChangeArrowheads="1"/>
              </p:cNvSpPr>
              <p:nvPr/>
            </p:nvSpPr>
            <p:spPr bwMode="auto">
              <a:xfrm>
                <a:off x="2825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49" name="Rectangle 8"/>
              <p:cNvSpPr>
                <a:spLocks noChangeArrowheads="1"/>
              </p:cNvSpPr>
              <p:nvPr/>
            </p:nvSpPr>
            <p:spPr bwMode="auto">
              <a:xfrm>
                <a:off x="322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0" name="Rectangle 9"/>
              <p:cNvSpPr>
                <a:spLocks noChangeArrowheads="1"/>
              </p:cNvSpPr>
              <p:nvPr/>
            </p:nvSpPr>
            <p:spPr bwMode="auto">
              <a:xfrm>
                <a:off x="3635" y="1443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1" name="Rectangle 10"/>
              <p:cNvSpPr>
                <a:spLocks noChangeArrowheads="1"/>
              </p:cNvSpPr>
              <p:nvPr/>
            </p:nvSpPr>
            <p:spPr bwMode="auto">
              <a:xfrm>
                <a:off x="4036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2" name="Rectangle 11"/>
              <p:cNvSpPr>
                <a:spLocks noChangeArrowheads="1"/>
              </p:cNvSpPr>
              <p:nvPr/>
            </p:nvSpPr>
            <p:spPr bwMode="auto">
              <a:xfrm>
                <a:off x="4444" y="14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3" name="Rectangle 12"/>
              <p:cNvSpPr>
                <a:spLocks noChangeArrowheads="1"/>
              </p:cNvSpPr>
              <p:nvPr/>
            </p:nvSpPr>
            <p:spPr bwMode="auto">
              <a:xfrm>
                <a:off x="2825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4" name="Rectangle 13"/>
              <p:cNvSpPr>
                <a:spLocks noChangeArrowheads="1"/>
              </p:cNvSpPr>
              <p:nvPr/>
            </p:nvSpPr>
            <p:spPr bwMode="auto">
              <a:xfrm>
                <a:off x="322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5" name="Rectangle 14"/>
              <p:cNvSpPr>
                <a:spLocks noChangeArrowheads="1"/>
              </p:cNvSpPr>
              <p:nvPr/>
            </p:nvSpPr>
            <p:spPr bwMode="auto">
              <a:xfrm>
                <a:off x="3635" y="1859"/>
                <a:ext cx="412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6" name="Rectangle 15"/>
              <p:cNvSpPr>
                <a:spLocks noChangeArrowheads="1"/>
              </p:cNvSpPr>
              <p:nvPr/>
            </p:nvSpPr>
            <p:spPr bwMode="auto">
              <a:xfrm>
                <a:off x="4036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7" name="Rectangle 16"/>
              <p:cNvSpPr>
                <a:spLocks noChangeArrowheads="1"/>
              </p:cNvSpPr>
              <p:nvPr/>
            </p:nvSpPr>
            <p:spPr bwMode="auto">
              <a:xfrm>
                <a:off x="4444" y="1859"/>
                <a:ext cx="413" cy="4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8" name="Rectangle 17"/>
              <p:cNvSpPr>
                <a:spLocks noChangeArrowheads="1"/>
              </p:cNvSpPr>
              <p:nvPr/>
            </p:nvSpPr>
            <p:spPr bwMode="auto">
              <a:xfrm>
                <a:off x="2825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59" name="Rectangle 18"/>
              <p:cNvSpPr>
                <a:spLocks noChangeArrowheads="1"/>
              </p:cNvSpPr>
              <p:nvPr/>
            </p:nvSpPr>
            <p:spPr bwMode="auto">
              <a:xfrm>
                <a:off x="322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60" name="Rectangle 19"/>
              <p:cNvSpPr>
                <a:spLocks noChangeArrowheads="1"/>
              </p:cNvSpPr>
              <p:nvPr/>
            </p:nvSpPr>
            <p:spPr bwMode="auto">
              <a:xfrm>
                <a:off x="3635" y="2269"/>
                <a:ext cx="412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61" name="Rectangle 20"/>
              <p:cNvSpPr>
                <a:spLocks noChangeArrowheads="1"/>
              </p:cNvSpPr>
              <p:nvPr/>
            </p:nvSpPr>
            <p:spPr bwMode="auto">
              <a:xfrm>
                <a:off x="4036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262" name="Rectangle 21"/>
              <p:cNvSpPr>
                <a:spLocks noChangeArrowheads="1"/>
              </p:cNvSpPr>
              <p:nvPr/>
            </p:nvSpPr>
            <p:spPr bwMode="auto">
              <a:xfrm>
                <a:off x="4444" y="2269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10263" name="Group 22"/>
              <p:cNvGrpSpPr>
                <a:grpSpLocks/>
              </p:cNvGrpSpPr>
              <p:nvPr/>
            </p:nvGrpSpPr>
            <p:grpSpPr bwMode="auto">
              <a:xfrm>
                <a:off x="2566" y="1293"/>
                <a:ext cx="2529" cy="1532"/>
                <a:chOff x="2134" y="1645"/>
                <a:chExt cx="2529" cy="1532"/>
              </a:xfrm>
            </p:grpSpPr>
            <p:sp>
              <p:nvSpPr>
                <p:cNvPr id="102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158" y="1645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A</a:t>
                  </a:r>
                </a:p>
              </p:txBody>
            </p:sp>
            <p:sp>
              <p:nvSpPr>
                <p:cNvPr id="1026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134" y="2965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C</a:t>
                  </a:r>
                </a:p>
              </p:txBody>
            </p:sp>
            <p:sp>
              <p:nvSpPr>
                <p:cNvPr id="1026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454" y="2957"/>
                  <a:ext cx="208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D</a:t>
                  </a:r>
                </a:p>
              </p:txBody>
            </p:sp>
            <p:sp>
              <p:nvSpPr>
                <p:cNvPr id="1026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462" y="1653"/>
                  <a:ext cx="201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charset="0"/>
                    </a:rPr>
                    <a:t>B</a:t>
                  </a:r>
                </a:p>
              </p:txBody>
            </p:sp>
          </p:grpSp>
          <p:sp>
            <p:nvSpPr>
              <p:cNvPr id="10264" name="Rectangle 27"/>
              <p:cNvSpPr>
                <a:spLocks noChangeArrowheads="1"/>
              </p:cNvSpPr>
              <p:nvPr/>
            </p:nvSpPr>
            <p:spPr bwMode="auto">
              <a:xfrm>
                <a:off x="2025" y="1843"/>
                <a:ext cx="413" cy="41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tx2"/>
                    </a:solidFill>
                    <a:latin typeface="Arial" charset="0"/>
                  </a:rPr>
                  <a:t>h1</a:t>
                </a:r>
              </a:p>
            </p:txBody>
          </p:sp>
        </p:grpSp>
        <p:sp>
          <p:nvSpPr>
            <p:cNvPr id="10246" name="Text Box 28"/>
            <p:cNvSpPr txBox="1">
              <a:spLocks noChangeArrowheads="1"/>
            </p:cNvSpPr>
            <p:nvPr/>
          </p:nvSpPr>
          <p:spPr bwMode="auto">
            <a:xfrm>
              <a:off x="3446" y="1237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10247" name="Text Box 29"/>
            <p:cNvSpPr txBox="1">
              <a:spLocks noChangeArrowheads="1"/>
            </p:cNvSpPr>
            <p:nvPr/>
          </p:nvSpPr>
          <p:spPr bwMode="auto">
            <a:xfrm rot="-5396925">
              <a:off x="2345" y="1888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90600" y="2209800"/>
            <a:ext cx="1787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II- Bài mới: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200275" y="53038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Diện tích của tam giác ABC sẽ </a:t>
            </a:r>
            <a:r>
              <a:rPr lang="vi-VN" sz="1800" i="1">
                <a:latin typeface="Arial" charset="0"/>
              </a:rPr>
              <a:t>đư</a:t>
            </a:r>
            <a:r>
              <a:rPr lang="en-US" sz="1800" i="1">
                <a:latin typeface="Arial" charset="0"/>
              </a:rPr>
              <a:t>ợc tính nh</a:t>
            </a:r>
            <a:r>
              <a:rPr lang="vi-VN" sz="1800" i="1">
                <a:latin typeface="Arial" charset="0"/>
              </a:rPr>
              <a:t>ư</a:t>
            </a:r>
            <a:r>
              <a:rPr lang="en-US" sz="1800" i="1">
                <a:latin typeface="Arial" charset="0"/>
              </a:rPr>
              <a:t> thế nào? Đó là nội dung bàI học hôm nay của chúng ta.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225925" y="2205038"/>
            <a:ext cx="4013200" cy="2660650"/>
            <a:chOff x="246" y="1373"/>
            <a:chExt cx="2528" cy="1676"/>
          </a:xfrm>
        </p:grpSpPr>
        <p:sp>
          <p:nvSpPr>
            <p:cNvPr id="11270" name="Text Box 26"/>
            <p:cNvSpPr txBox="1">
              <a:spLocks noChangeArrowheads="1"/>
            </p:cNvSpPr>
            <p:nvPr/>
          </p:nvSpPr>
          <p:spPr bwMode="auto">
            <a:xfrm>
              <a:off x="854" y="283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H</a:t>
              </a:r>
            </a:p>
          </p:txBody>
        </p:sp>
        <p:sp>
          <p:nvSpPr>
            <p:cNvPr id="11271" name="Text Box 27"/>
            <p:cNvSpPr txBox="1">
              <a:spLocks noChangeArrowheads="1"/>
            </p:cNvSpPr>
            <p:nvPr/>
          </p:nvSpPr>
          <p:spPr bwMode="auto">
            <a:xfrm>
              <a:off x="1126" y="27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11272" name="Text Box 28"/>
            <p:cNvSpPr txBox="1">
              <a:spLocks noChangeArrowheads="1"/>
            </p:cNvSpPr>
            <p:nvPr/>
          </p:nvSpPr>
          <p:spPr bwMode="auto">
            <a:xfrm>
              <a:off x="246" y="2797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B</a:t>
              </a:r>
            </a:p>
          </p:txBody>
        </p:sp>
        <p:sp>
          <p:nvSpPr>
            <p:cNvPr id="11273" name="Text Box 29"/>
            <p:cNvSpPr txBox="1">
              <a:spLocks noChangeArrowheads="1"/>
            </p:cNvSpPr>
            <p:nvPr/>
          </p:nvSpPr>
          <p:spPr bwMode="auto">
            <a:xfrm>
              <a:off x="2566" y="2789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</a:t>
              </a:r>
            </a:p>
          </p:txBody>
        </p:sp>
        <p:sp>
          <p:nvSpPr>
            <p:cNvPr id="11274" name="Text Box 30"/>
            <p:cNvSpPr txBox="1">
              <a:spLocks noChangeArrowheads="1"/>
            </p:cNvSpPr>
            <p:nvPr/>
          </p:nvSpPr>
          <p:spPr bwMode="auto">
            <a:xfrm>
              <a:off x="870" y="137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A</a:t>
              </a:r>
            </a:p>
          </p:txBody>
        </p:sp>
        <p:grpSp>
          <p:nvGrpSpPr>
            <p:cNvPr id="11275" name="Group 31"/>
            <p:cNvGrpSpPr>
              <a:grpSpLocks/>
            </p:cNvGrpSpPr>
            <p:nvPr/>
          </p:nvGrpSpPr>
          <p:grpSpPr bwMode="auto">
            <a:xfrm>
              <a:off x="520" y="1584"/>
              <a:ext cx="2028" cy="1232"/>
              <a:chOff x="2824" y="1448"/>
              <a:chExt cx="2028" cy="1232"/>
            </a:xfrm>
          </p:grpSpPr>
          <p:sp>
            <p:nvSpPr>
              <p:cNvPr id="11277" name="AutoShape 32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278" name="Line 33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79" name="Rectangle 34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1276" name="Text Box 35"/>
            <p:cNvSpPr txBox="1">
              <a:spLocks noChangeArrowheads="1"/>
            </p:cNvSpPr>
            <p:nvPr/>
          </p:nvSpPr>
          <p:spPr bwMode="auto">
            <a:xfrm rot="-5396925">
              <a:off x="736" y="2160"/>
              <a:ext cx="6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Arial" charset="0"/>
                </a:rPr>
                <a:t>Chiều cao</a:t>
              </a:r>
            </a:p>
          </p:txBody>
        </p:sp>
      </p:grp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utoUpdateAnimBg="0"/>
      <p:bldP spid="3482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590800" y="906463"/>
            <a:ext cx="4144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DIỆN TÍCH HÌNH TAM GIÁC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00275" y="53038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Về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cao</a:t>
            </a:r>
            <a:r>
              <a:rPr lang="en-US" sz="1800" i="1">
                <a:latin typeface="Arial" charset="0"/>
              </a:rPr>
              <a:t> của tam giác ABC và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rộng</a:t>
            </a:r>
            <a:r>
              <a:rPr lang="en-US" sz="1800" i="1">
                <a:latin typeface="Arial" charset="0"/>
              </a:rPr>
              <a:t> của hình chữ nhật EDBC?</a:t>
            </a: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4073525" y="2319338"/>
            <a:ext cx="3987800" cy="2295525"/>
            <a:chOff x="2566" y="1461"/>
            <a:chExt cx="2512" cy="1446"/>
          </a:xfrm>
        </p:grpSpPr>
        <p:sp>
          <p:nvSpPr>
            <p:cNvPr id="12306" name="Rectangle 7"/>
            <p:cNvSpPr>
              <a:spLocks noChangeArrowheads="1"/>
            </p:cNvSpPr>
            <p:nvPr/>
          </p:nvSpPr>
          <p:spPr bwMode="auto">
            <a:xfrm>
              <a:off x="2801" y="1667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7" name="Rectangle 8"/>
            <p:cNvSpPr>
              <a:spLocks noChangeArrowheads="1"/>
            </p:cNvSpPr>
            <p:nvPr/>
          </p:nvSpPr>
          <p:spPr bwMode="auto">
            <a:xfrm>
              <a:off x="3202" y="1667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8" name="Rectangle 9"/>
            <p:cNvSpPr>
              <a:spLocks noChangeArrowheads="1"/>
            </p:cNvSpPr>
            <p:nvPr/>
          </p:nvSpPr>
          <p:spPr bwMode="auto">
            <a:xfrm>
              <a:off x="3611" y="1667"/>
              <a:ext cx="412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9" name="Rectangle 10"/>
            <p:cNvSpPr>
              <a:spLocks noChangeArrowheads="1"/>
            </p:cNvSpPr>
            <p:nvPr/>
          </p:nvSpPr>
          <p:spPr bwMode="auto">
            <a:xfrm>
              <a:off x="4012" y="1667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0" name="Rectangle 11"/>
            <p:cNvSpPr>
              <a:spLocks noChangeArrowheads="1"/>
            </p:cNvSpPr>
            <p:nvPr/>
          </p:nvSpPr>
          <p:spPr bwMode="auto">
            <a:xfrm>
              <a:off x="4420" y="1667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1" name="Rectangle 12"/>
            <p:cNvSpPr>
              <a:spLocks noChangeArrowheads="1"/>
            </p:cNvSpPr>
            <p:nvPr/>
          </p:nvSpPr>
          <p:spPr bwMode="auto">
            <a:xfrm>
              <a:off x="2801" y="2083"/>
              <a:ext cx="413" cy="4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2" name="Rectangle 13"/>
            <p:cNvSpPr>
              <a:spLocks noChangeArrowheads="1"/>
            </p:cNvSpPr>
            <p:nvPr/>
          </p:nvSpPr>
          <p:spPr bwMode="auto">
            <a:xfrm>
              <a:off x="3202" y="2083"/>
              <a:ext cx="413" cy="4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3" name="Rectangle 14"/>
            <p:cNvSpPr>
              <a:spLocks noChangeArrowheads="1"/>
            </p:cNvSpPr>
            <p:nvPr/>
          </p:nvSpPr>
          <p:spPr bwMode="auto">
            <a:xfrm>
              <a:off x="3611" y="2083"/>
              <a:ext cx="412" cy="4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4" name="Rectangle 15"/>
            <p:cNvSpPr>
              <a:spLocks noChangeArrowheads="1"/>
            </p:cNvSpPr>
            <p:nvPr/>
          </p:nvSpPr>
          <p:spPr bwMode="auto">
            <a:xfrm>
              <a:off x="4012" y="2083"/>
              <a:ext cx="413" cy="4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5" name="Rectangle 16"/>
            <p:cNvSpPr>
              <a:spLocks noChangeArrowheads="1"/>
            </p:cNvSpPr>
            <p:nvPr/>
          </p:nvSpPr>
          <p:spPr bwMode="auto">
            <a:xfrm>
              <a:off x="4420" y="2083"/>
              <a:ext cx="413" cy="4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6" name="Rectangle 17"/>
            <p:cNvSpPr>
              <a:spLocks noChangeArrowheads="1"/>
            </p:cNvSpPr>
            <p:nvPr/>
          </p:nvSpPr>
          <p:spPr bwMode="auto">
            <a:xfrm>
              <a:off x="2801" y="2493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7" name="Rectangle 18"/>
            <p:cNvSpPr>
              <a:spLocks noChangeArrowheads="1"/>
            </p:cNvSpPr>
            <p:nvPr/>
          </p:nvSpPr>
          <p:spPr bwMode="auto">
            <a:xfrm>
              <a:off x="3202" y="2493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8" name="Rectangle 19"/>
            <p:cNvSpPr>
              <a:spLocks noChangeArrowheads="1"/>
            </p:cNvSpPr>
            <p:nvPr/>
          </p:nvSpPr>
          <p:spPr bwMode="auto">
            <a:xfrm>
              <a:off x="3611" y="2493"/>
              <a:ext cx="412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9" name="Rectangle 20"/>
            <p:cNvSpPr>
              <a:spLocks noChangeArrowheads="1"/>
            </p:cNvSpPr>
            <p:nvPr/>
          </p:nvSpPr>
          <p:spPr bwMode="auto">
            <a:xfrm>
              <a:off x="4012" y="2493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0" name="Rectangle 21"/>
            <p:cNvSpPr>
              <a:spLocks noChangeArrowheads="1"/>
            </p:cNvSpPr>
            <p:nvPr/>
          </p:nvSpPr>
          <p:spPr bwMode="auto">
            <a:xfrm>
              <a:off x="4420" y="2493"/>
              <a:ext cx="413" cy="4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1" name="Text Box 23"/>
            <p:cNvSpPr txBox="1">
              <a:spLocks noChangeArrowheads="1"/>
            </p:cNvSpPr>
            <p:nvPr/>
          </p:nvSpPr>
          <p:spPr bwMode="auto">
            <a:xfrm>
              <a:off x="2566" y="1517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E</a:t>
              </a:r>
            </a:p>
          </p:txBody>
        </p:sp>
        <p:sp>
          <p:nvSpPr>
            <p:cNvPr id="12322" name="Text Box 26"/>
            <p:cNvSpPr txBox="1">
              <a:spLocks noChangeArrowheads="1"/>
            </p:cNvSpPr>
            <p:nvPr/>
          </p:nvSpPr>
          <p:spPr bwMode="auto">
            <a:xfrm>
              <a:off x="4870" y="1525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D</a:t>
              </a:r>
            </a:p>
          </p:txBody>
        </p:sp>
        <p:sp>
          <p:nvSpPr>
            <p:cNvPr id="12323" name="Text Box 28"/>
            <p:cNvSpPr txBox="1">
              <a:spLocks noChangeArrowheads="1"/>
            </p:cNvSpPr>
            <p:nvPr/>
          </p:nvSpPr>
          <p:spPr bwMode="auto">
            <a:xfrm>
              <a:off x="3422" y="1461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dài</a:t>
              </a:r>
            </a:p>
          </p:txBody>
        </p:sp>
        <p:sp>
          <p:nvSpPr>
            <p:cNvPr id="12324" name="Text Box 29"/>
            <p:cNvSpPr txBox="1">
              <a:spLocks noChangeArrowheads="1"/>
            </p:cNvSpPr>
            <p:nvPr/>
          </p:nvSpPr>
          <p:spPr bwMode="auto">
            <a:xfrm rot="-5396925">
              <a:off x="2321" y="2112"/>
              <a:ext cx="77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Chiều rộng</a:t>
              </a:r>
            </a:p>
          </p:txBody>
        </p:sp>
      </p:grp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4016375" y="2325688"/>
            <a:ext cx="4013200" cy="2660650"/>
            <a:chOff x="246" y="1373"/>
            <a:chExt cx="2528" cy="1676"/>
          </a:xfrm>
        </p:grpSpPr>
        <p:sp>
          <p:nvSpPr>
            <p:cNvPr id="12296" name="Text Box 35"/>
            <p:cNvSpPr txBox="1">
              <a:spLocks noChangeArrowheads="1"/>
            </p:cNvSpPr>
            <p:nvPr/>
          </p:nvSpPr>
          <p:spPr bwMode="auto">
            <a:xfrm>
              <a:off x="854" y="283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H</a:t>
              </a:r>
            </a:p>
          </p:txBody>
        </p:sp>
        <p:sp>
          <p:nvSpPr>
            <p:cNvPr id="12297" name="Text Box 37"/>
            <p:cNvSpPr txBox="1">
              <a:spLocks noChangeArrowheads="1"/>
            </p:cNvSpPr>
            <p:nvPr/>
          </p:nvSpPr>
          <p:spPr bwMode="auto">
            <a:xfrm>
              <a:off x="1126" y="2789"/>
              <a:ext cx="6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Cạnh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áy</a:t>
              </a:r>
            </a:p>
          </p:txBody>
        </p:sp>
        <p:sp>
          <p:nvSpPr>
            <p:cNvPr id="12298" name="Text Box 24"/>
            <p:cNvSpPr txBox="1">
              <a:spLocks noChangeArrowheads="1"/>
            </p:cNvSpPr>
            <p:nvPr/>
          </p:nvSpPr>
          <p:spPr bwMode="auto">
            <a:xfrm>
              <a:off x="246" y="2797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B</a:t>
              </a:r>
            </a:p>
          </p:txBody>
        </p:sp>
        <p:sp>
          <p:nvSpPr>
            <p:cNvPr id="12299" name="Text Box 25"/>
            <p:cNvSpPr txBox="1">
              <a:spLocks noChangeArrowheads="1"/>
            </p:cNvSpPr>
            <p:nvPr/>
          </p:nvSpPr>
          <p:spPr bwMode="auto">
            <a:xfrm>
              <a:off x="2566" y="2789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C</a:t>
              </a:r>
            </a:p>
          </p:txBody>
        </p:sp>
        <p:sp>
          <p:nvSpPr>
            <p:cNvPr id="12300" name="Text Box 34"/>
            <p:cNvSpPr txBox="1">
              <a:spLocks noChangeArrowheads="1"/>
            </p:cNvSpPr>
            <p:nvPr/>
          </p:nvSpPr>
          <p:spPr bwMode="auto">
            <a:xfrm>
              <a:off x="870" y="137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A</a:t>
              </a:r>
            </a:p>
          </p:txBody>
        </p:sp>
        <p:grpSp>
          <p:nvGrpSpPr>
            <p:cNvPr id="12301" name="Group 33"/>
            <p:cNvGrpSpPr>
              <a:grpSpLocks/>
            </p:cNvGrpSpPr>
            <p:nvPr/>
          </p:nvGrpSpPr>
          <p:grpSpPr bwMode="auto">
            <a:xfrm>
              <a:off x="520" y="1584"/>
              <a:ext cx="2028" cy="1232"/>
              <a:chOff x="2824" y="1448"/>
              <a:chExt cx="2028" cy="1232"/>
            </a:xfrm>
          </p:grpSpPr>
          <p:sp>
            <p:nvSpPr>
              <p:cNvPr id="12303" name="AutoShape 30"/>
              <p:cNvSpPr>
                <a:spLocks noChangeArrowheads="1"/>
              </p:cNvSpPr>
              <p:nvPr/>
            </p:nvSpPr>
            <p:spPr bwMode="auto">
              <a:xfrm>
                <a:off x="2824" y="1448"/>
                <a:ext cx="2028" cy="1232"/>
              </a:xfrm>
              <a:prstGeom prst="triangle">
                <a:avLst>
                  <a:gd name="adj" fmla="val 20019"/>
                </a:avLst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2304" name="Line 31"/>
              <p:cNvSpPr>
                <a:spLocks noChangeShapeType="1"/>
              </p:cNvSpPr>
              <p:nvPr/>
            </p:nvSpPr>
            <p:spPr bwMode="auto">
              <a:xfrm flipV="1">
                <a:off x="3232" y="1448"/>
                <a:ext cx="0" cy="1232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305" name="Rectangle 32"/>
              <p:cNvSpPr>
                <a:spLocks noChangeArrowheads="1"/>
              </p:cNvSpPr>
              <p:nvPr/>
            </p:nvSpPr>
            <p:spPr bwMode="auto">
              <a:xfrm>
                <a:off x="3232" y="2624"/>
                <a:ext cx="56" cy="56"/>
              </a:xfrm>
              <a:prstGeom prst="rect">
                <a:avLst/>
              </a:prstGeom>
              <a:noFill/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2302" name="Text Box 36"/>
            <p:cNvSpPr txBox="1">
              <a:spLocks noChangeArrowheads="1"/>
            </p:cNvSpPr>
            <p:nvPr/>
          </p:nvSpPr>
          <p:spPr bwMode="auto">
            <a:xfrm rot="-5396925">
              <a:off x="736" y="2160"/>
              <a:ext cx="69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Arial" charset="0"/>
                </a:rPr>
                <a:t>Chiều cao</a:t>
              </a:r>
            </a:p>
          </p:txBody>
        </p:sp>
      </p:grp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892175" y="4745038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chemeClr val="accent2"/>
                </a:solidFill>
                <a:latin typeface="Arial" charset="0"/>
              </a:rPr>
              <a:t>Nhận xét:</a:t>
            </a: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2212975" y="5926138"/>
            <a:ext cx="605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1">
                <a:latin typeface="Arial" charset="0"/>
              </a:rPr>
              <a:t>- Về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cạnh </a:t>
            </a:r>
            <a:r>
              <a:rPr lang="vi-VN" sz="1800" i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áy</a:t>
            </a:r>
            <a:r>
              <a:rPr lang="en-US" sz="1800" i="1">
                <a:latin typeface="Arial" charset="0"/>
              </a:rPr>
              <a:t> của tam giác ABC và </a:t>
            </a:r>
            <a:r>
              <a:rPr lang="en-US" sz="1800" i="1">
                <a:solidFill>
                  <a:schemeClr val="hlink"/>
                </a:solidFill>
                <a:latin typeface="Arial" charset="0"/>
              </a:rPr>
              <a:t>chiều dài</a:t>
            </a:r>
            <a:r>
              <a:rPr lang="en-US" sz="1800" i="1">
                <a:latin typeface="Arial" charset="0"/>
              </a:rPr>
              <a:t> của hình chữ nhật EDBC?</a:t>
            </a:r>
          </a:p>
        </p:txBody>
      </p:sp>
    </p:spTree>
  </p:cSld>
  <p:clrMapOvr>
    <a:masterClrMapping/>
  </p:clrMapOvr>
  <p:transition spd="med" advClick="0" advTm="10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80" grpId="0" autoUpdateAnimBg="0"/>
      <p:bldP spid="10281" grpId="0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706</TotalTime>
  <Words>1675</Words>
  <Application>Microsoft PowerPoint</Application>
  <PresentationFormat>On-screen Show (4:3)</PresentationFormat>
  <Paragraphs>560</Paragraphs>
  <Slides>30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.VnArial</vt:lpstr>
      <vt:lpstr>Arial</vt:lpstr>
      <vt:lpstr>Tahoma</vt:lpstr>
      <vt:lpstr>Wingdings</vt:lpstr>
      <vt:lpstr>Calibri</vt:lpstr>
      <vt:lpstr>Blends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The CIT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CIT</dc:creator>
  <cp:lastModifiedBy>CSTeam</cp:lastModifiedBy>
  <cp:revision>25</cp:revision>
  <dcterms:created xsi:type="dcterms:W3CDTF">2002-01-30T01:19:06Z</dcterms:created>
  <dcterms:modified xsi:type="dcterms:W3CDTF">2016-06-30T03:35:48Z</dcterms:modified>
</cp:coreProperties>
</file>