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3" r:id="rId6"/>
    <p:sldId id="264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FF"/>
    <a:srgbClr val="FFCCFF"/>
    <a:srgbClr val="339933"/>
    <a:srgbClr val="FF00FF"/>
    <a:srgbClr val="FFFF00"/>
    <a:srgbClr val="CC00FF"/>
    <a:srgbClr val="FFCC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45" autoAdjust="0"/>
    <p:restoredTop sz="94673" autoAdjust="0"/>
  </p:normalViewPr>
  <p:slideViewPr>
    <p:cSldViewPr>
      <p:cViewPr>
        <p:scale>
          <a:sx n="50" d="100"/>
          <a:sy n="50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4091-980D-43F5-8BBF-4B732798A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8444-5F7C-4DA4-8C96-55EC75FD9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7642D-8618-40A5-B640-6B5335C57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5887-2FA1-4B12-8AA3-D9A4AE561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6E5B-53C2-482C-A5AE-1A4DAF2A3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DE9B-B250-4B30-91CF-F3FA92E9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E5CB-C282-4283-81CC-D4880BE2A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6E064-AEB7-4DAB-865F-4D227661B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D64F-03AE-4EC8-9BC7-142ACDFB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EF60-5D51-4440-801F-0AE89312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3E3F-F5CA-46C3-ACBC-6EACE04E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0A5C5977-7604-414B-8978-D38570DDA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9" descr="aaapictur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resentation" r:id="rId4" imgW="4572146" imgH="3428869" progId="PowerPoint.Show.8">
              <p:embed/>
            </p:oleObj>
          </a:graphicData>
        </a:graphic>
      </p:graphicFrame>
      <p:sp>
        <p:nvSpPr>
          <p:cNvPr id="1028" name="WordArt 11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739063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GIỚI THIỆU MÁY TÍNH BỎ TÚI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2465388" y="1949450"/>
            <a:ext cx="1800225" cy="1108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0000FF"/>
                </a:solidFill>
                <a:latin typeface="Arial" pitchFamily="34" charset="0"/>
              </a:rPr>
              <a:t>Bài:</a:t>
            </a:r>
          </a:p>
        </p:txBody>
      </p:sp>
    </p:spTree>
  </p:cSld>
  <p:clrMapOvr>
    <a:masterClrMapping/>
  </p:clrMapOvr>
  <p:transition spd="slow">
    <p:checker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62400" y="166688"/>
            <a:ext cx="426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  <a:latin typeface="Arial" pitchFamily="34" charset="0"/>
              </a:rPr>
              <a:t>MÔ TẢ MÁY TÍNH BỎ TÚI</a:t>
            </a:r>
          </a:p>
        </p:txBody>
      </p:sp>
      <p:grpSp>
        <p:nvGrpSpPr>
          <p:cNvPr id="3076" name="Group 44"/>
          <p:cNvGrpSpPr>
            <a:grpSpLocks/>
          </p:cNvGrpSpPr>
          <p:nvPr/>
        </p:nvGrpSpPr>
        <p:grpSpPr bwMode="auto">
          <a:xfrm>
            <a:off x="2590800" y="952500"/>
            <a:ext cx="3886200" cy="5445125"/>
            <a:chOff x="1632" y="550"/>
            <a:chExt cx="2448" cy="3600"/>
          </a:xfrm>
        </p:grpSpPr>
        <p:grpSp>
          <p:nvGrpSpPr>
            <p:cNvPr id="3154" name="Group 7"/>
            <p:cNvGrpSpPr>
              <a:grpSpLocks/>
            </p:cNvGrpSpPr>
            <p:nvPr/>
          </p:nvGrpSpPr>
          <p:grpSpPr bwMode="auto">
            <a:xfrm>
              <a:off x="1632" y="550"/>
              <a:ext cx="2448" cy="3600"/>
              <a:chOff x="1632" y="550"/>
              <a:chExt cx="2448" cy="3600"/>
            </a:xfrm>
          </p:grpSpPr>
          <p:sp>
            <p:nvSpPr>
              <p:cNvPr id="3158" name="AutoShape 4"/>
              <p:cNvSpPr>
                <a:spLocks noChangeArrowheads="1"/>
              </p:cNvSpPr>
              <p:nvPr/>
            </p:nvSpPr>
            <p:spPr bwMode="auto">
              <a:xfrm>
                <a:off x="1632" y="550"/>
                <a:ext cx="2448" cy="360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159" name="AutoShape 6"/>
              <p:cNvSpPr>
                <a:spLocks noChangeArrowheads="1"/>
              </p:cNvSpPr>
              <p:nvPr/>
            </p:nvSpPr>
            <p:spPr bwMode="auto">
              <a:xfrm>
                <a:off x="1730" y="682"/>
                <a:ext cx="2256" cy="1152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1796" y="720"/>
              <a:ext cx="528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SHARP</a:t>
              </a:r>
            </a:p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TK-340</a:t>
              </a:r>
            </a:p>
          </p:txBody>
        </p:sp>
        <p:sp>
          <p:nvSpPr>
            <p:cNvPr id="3156" name="AutoShape 8"/>
            <p:cNvSpPr>
              <a:spLocks noChangeArrowheads="1"/>
            </p:cNvSpPr>
            <p:nvPr/>
          </p:nvSpPr>
          <p:spPr bwMode="auto">
            <a:xfrm>
              <a:off x="2736" y="816"/>
              <a:ext cx="1008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3157" name="AutoShape 9"/>
            <p:cNvSpPr>
              <a:spLocks noChangeArrowheads="1"/>
            </p:cNvSpPr>
            <p:nvPr/>
          </p:nvSpPr>
          <p:spPr bwMode="auto">
            <a:xfrm>
              <a:off x="1968" y="1344"/>
              <a:ext cx="1872" cy="288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>
                  <a:latin typeface="Arial" pitchFamily="34" charset="0"/>
                </a:rPr>
                <a:t>012345678 </a:t>
              </a:r>
              <a:r>
                <a:rPr lang="en-US" sz="3200" u="sng" baseline="30000">
                  <a:latin typeface="Arial" pitchFamily="34" charset="0"/>
                </a:rPr>
                <a:t>M</a:t>
              </a:r>
              <a:endParaRPr lang="en-US" sz="3200" u="sng">
                <a:latin typeface="Arial" pitchFamily="34" charset="0"/>
              </a:endParaRPr>
            </a:p>
          </p:txBody>
        </p:sp>
      </p:grpSp>
      <p:sp>
        <p:nvSpPr>
          <p:cNvPr id="3077" name="AutoShape 10"/>
          <p:cNvSpPr>
            <a:spLocks noChangeArrowheads="1"/>
          </p:cNvSpPr>
          <p:nvPr/>
        </p:nvSpPr>
        <p:spPr bwMode="auto">
          <a:xfrm>
            <a:off x="2743200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ON/C</a:t>
            </a:r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3460750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R-CM</a:t>
            </a:r>
          </a:p>
        </p:txBody>
      </p:sp>
      <p:sp>
        <p:nvSpPr>
          <p:cNvPr id="3079" name="AutoShape 18"/>
          <p:cNvSpPr>
            <a:spLocks noChangeArrowheads="1"/>
          </p:cNvSpPr>
          <p:nvPr/>
        </p:nvSpPr>
        <p:spPr bwMode="auto">
          <a:xfrm>
            <a:off x="4206875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M+</a:t>
            </a:r>
          </a:p>
        </p:txBody>
      </p:sp>
      <p:sp>
        <p:nvSpPr>
          <p:cNvPr id="3080" name="AutoShape 19"/>
          <p:cNvSpPr>
            <a:spLocks noChangeArrowheads="1"/>
          </p:cNvSpPr>
          <p:nvPr/>
        </p:nvSpPr>
        <p:spPr bwMode="auto">
          <a:xfrm>
            <a:off x="4953000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M-</a:t>
            </a:r>
          </a:p>
        </p:txBody>
      </p:sp>
      <p:sp>
        <p:nvSpPr>
          <p:cNvPr id="3081" name="AutoShape 20"/>
          <p:cNvSpPr>
            <a:spLocks noChangeArrowheads="1"/>
          </p:cNvSpPr>
          <p:nvPr/>
        </p:nvSpPr>
        <p:spPr bwMode="auto">
          <a:xfrm>
            <a:off x="5699125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OFF</a:t>
            </a:r>
          </a:p>
        </p:txBody>
      </p:sp>
      <p:sp>
        <p:nvSpPr>
          <p:cNvPr id="3082" name="AutoShape 21"/>
          <p:cNvSpPr>
            <a:spLocks noChangeArrowheads="1"/>
          </p:cNvSpPr>
          <p:nvPr/>
        </p:nvSpPr>
        <p:spPr bwMode="auto">
          <a:xfrm>
            <a:off x="2774950" y="34671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+/-</a:t>
            </a:r>
          </a:p>
        </p:txBody>
      </p:sp>
      <p:sp>
        <p:nvSpPr>
          <p:cNvPr id="3083" name="AutoShape 28"/>
          <p:cNvSpPr>
            <a:spLocks noChangeArrowheads="1"/>
          </p:cNvSpPr>
          <p:nvPr/>
        </p:nvSpPr>
        <p:spPr bwMode="auto">
          <a:xfrm>
            <a:off x="5730875" y="34671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pitchFamily="34" charset="0"/>
                <a:sym typeface="Symbol" pitchFamily="18" charset="2"/>
              </a:rPr>
              <a:t>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3084" name="AutoShape 29"/>
          <p:cNvSpPr>
            <a:spLocks noChangeArrowheads="1"/>
          </p:cNvSpPr>
          <p:nvPr/>
        </p:nvSpPr>
        <p:spPr bwMode="auto">
          <a:xfrm>
            <a:off x="2774950" y="41529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  <a:sym typeface="Symbol" pitchFamily="18" charset="2"/>
              </a:rPr>
              <a:t></a:t>
            </a:r>
            <a:endParaRPr lang="en-US">
              <a:latin typeface="Arial" pitchFamily="34" charset="0"/>
            </a:endParaRPr>
          </a:p>
        </p:txBody>
      </p:sp>
      <p:sp>
        <p:nvSpPr>
          <p:cNvPr id="3085" name="AutoShape 33"/>
          <p:cNvSpPr>
            <a:spLocks noChangeArrowheads="1"/>
          </p:cNvSpPr>
          <p:nvPr/>
        </p:nvSpPr>
        <p:spPr bwMode="auto">
          <a:xfrm>
            <a:off x="5730875" y="41529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x</a:t>
            </a:r>
          </a:p>
        </p:txBody>
      </p:sp>
      <p:sp>
        <p:nvSpPr>
          <p:cNvPr id="3086" name="AutoShape 34"/>
          <p:cNvSpPr>
            <a:spLocks noChangeArrowheads="1"/>
          </p:cNvSpPr>
          <p:nvPr/>
        </p:nvSpPr>
        <p:spPr bwMode="auto">
          <a:xfrm>
            <a:off x="2774950" y="48387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  <a:sym typeface="Symbol" pitchFamily="18" charset="2"/>
              </a:rPr>
              <a:t></a:t>
            </a:r>
            <a:endParaRPr lang="en-US">
              <a:latin typeface="Arial" pitchFamily="34" charset="0"/>
            </a:endParaRPr>
          </a:p>
        </p:txBody>
      </p:sp>
      <p:sp>
        <p:nvSpPr>
          <p:cNvPr id="3087" name="AutoShape 38"/>
          <p:cNvSpPr>
            <a:spLocks noChangeArrowheads="1"/>
          </p:cNvSpPr>
          <p:nvPr/>
        </p:nvSpPr>
        <p:spPr bwMode="auto">
          <a:xfrm>
            <a:off x="5730875" y="48387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-</a:t>
            </a:r>
          </a:p>
        </p:txBody>
      </p:sp>
      <p:sp>
        <p:nvSpPr>
          <p:cNvPr id="3088" name="AutoShape 39"/>
          <p:cNvSpPr>
            <a:spLocks noChangeArrowheads="1"/>
          </p:cNvSpPr>
          <p:nvPr/>
        </p:nvSpPr>
        <p:spPr bwMode="auto">
          <a:xfrm>
            <a:off x="2774950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CE</a:t>
            </a:r>
          </a:p>
        </p:txBody>
      </p:sp>
      <p:sp>
        <p:nvSpPr>
          <p:cNvPr id="3089" name="AutoShape 40"/>
          <p:cNvSpPr>
            <a:spLocks noChangeArrowheads="1"/>
          </p:cNvSpPr>
          <p:nvPr/>
        </p:nvSpPr>
        <p:spPr bwMode="auto">
          <a:xfrm>
            <a:off x="3489325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0</a:t>
            </a:r>
          </a:p>
        </p:txBody>
      </p:sp>
      <p:sp>
        <p:nvSpPr>
          <p:cNvPr id="3090" name="AutoShape 41"/>
          <p:cNvSpPr>
            <a:spLocks noChangeArrowheads="1"/>
          </p:cNvSpPr>
          <p:nvPr/>
        </p:nvSpPr>
        <p:spPr bwMode="auto">
          <a:xfrm>
            <a:off x="4235450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.</a:t>
            </a:r>
          </a:p>
        </p:txBody>
      </p:sp>
      <p:sp>
        <p:nvSpPr>
          <p:cNvPr id="3091" name="AutoShape 42"/>
          <p:cNvSpPr>
            <a:spLocks noChangeArrowheads="1"/>
          </p:cNvSpPr>
          <p:nvPr/>
        </p:nvSpPr>
        <p:spPr bwMode="auto">
          <a:xfrm>
            <a:off x="4997450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=</a:t>
            </a:r>
          </a:p>
        </p:txBody>
      </p:sp>
      <p:sp>
        <p:nvSpPr>
          <p:cNvPr id="3092" name="AutoShape 43"/>
          <p:cNvSpPr>
            <a:spLocks noChangeArrowheads="1"/>
          </p:cNvSpPr>
          <p:nvPr/>
        </p:nvSpPr>
        <p:spPr bwMode="auto">
          <a:xfrm>
            <a:off x="5730875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+</a:t>
            </a:r>
          </a:p>
        </p:txBody>
      </p:sp>
      <p:grpSp>
        <p:nvGrpSpPr>
          <p:cNvPr id="3093" name="Group 52"/>
          <p:cNvGrpSpPr>
            <a:grpSpLocks/>
          </p:cNvGrpSpPr>
          <p:nvPr/>
        </p:nvGrpSpPr>
        <p:grpSpPr bwMode="auto">
          <a:xfrm>
            <a:off x="3489325" y="3467100"/>
            <a:ext cx="2041525" cy="533400"/>
            <a:chOff x="2198" y="2304"/>
            <a:chExt cx="1286" cy="336"/>
          </a:xfrm>
        </p:grpSpPr>
        <p:sp>
          <p:nvSpPr>
            <p:cNvPr id="3151" name="AutoShape 22"/>
            <p:cNvSpPr>
              <a:spLocks noChangeArrowheads="1"/>
            </p:cNvSpPr>
            <p:nvPr/>
          </p:nvSpPr>
          <p:spPr bwMode="auto">
            <a:xfrm>
              <a:off x="2198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7</a:t>
              </a:r>
            </a:p>
          </p:txBody>
        </p:sp>
        <p:sp>
          <p:nvSpPr>
            <p:cNvPr id="3152" name="AutoShape 26"/>
            <p:cNvSpPr>
              <a:spLocks noChangeArrowheads="1"/>
            </p:cNvSpPr>
            <p:nvPr/>
          </p:nvSpPr>
          <p:spPr bwMode="auto">
            <a:xfrm>
              <a:off x="2668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8</a:t>
              </a:r>
            </a:p>
          </p:txBody>
        </p:sp>
        <p:sp>
          <p:nvSpPr>
            <p:cNvPr id="3153" name="AutoShape 27"/>
            <p:cNvSpPr>
              <a:spLocks noChangeArrowheads="1"/>
            </p:cNvSpPr>
            <p:nvPr/>
          </p:nvSpPr>
          <p:spPr bwMode="auto">
            <a:xfrm>
              <a:off x="3148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9</a:t>
              </a:r>
            </a:p>
          </p:txBody>
        </p:sp>
      </p:grpSp>
      <p:grpSp>
        <p:nvGrpSpPr>
          <p:cNvPr id="3094" name="Group 51"/>
          <p:cNvGrpSpPr>
            <a:grpSpLocks/>
          </p:cNvGrpSpPr>
          <p:nvPr/>
        </p:nvGrpSpPr>
        <p:grpSpPr bwMode="auto">
          <a:xfrm>
            <a:off x="3489325" y="4152900"/>
            <a:ext cx="2041525" cy="533400"/>
            <a:chOff x="2198" y="2736"/>
            <a:chExt cx="1286" cy="336"/>
          </a:xfrm>
        </p:grpSpPr>
        <p:sp>
          <p:nvSpPr>
            <p:cNvPr id="3148" name="AutoShape 30"/>
            <p:cNvSpPr>
              <a:spLocks noChangeArrowheads="1"/>
            </p:cNvSpPr>
            <p:nvPr/>
          </p:nvSpPr>
          <p:spPr bwMode="auto">
            <a:xfrm>
              <a:off x="2198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3149" name="AutoShape 31"/>
            <p:cNvSpPr>
              <a:spLocks noChangeArrowheads="1"/>
            </p:cNvSpPr>
            <p:nvPr/>
          </p:nvSpPr>
          <p:spPr bwMode="auto">
            <a:xfrm>
              <a:off x="2668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5</a:t>
              </a:r>
            </a:p>
          </p:txBody>
        </p:sp>
        <p:sp>
          <p:nvSpPr>
            <p:cNvPr id="3150" name="AutoShape 32"/>
            <p:cNvSpPr>
              <a:spLocks noChangeArrowheads="1"/>
            </p:cNvSpPr>
            <p:nvPr/>
          </p:nvSpPr>
          <p:spPr bwMode="auto">
            <a:xfrm>
              <a:off x="3148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3095" name="Group 50"/>
          <p:cNvGrpSpPr>
            <a:grpSpLocks/>
          </p:cNvGrpSpPr>
          <p:nvPr/>
        </p:nvGrpSpPr>
        <p:grpSpPr bwMode="auto">
          <a:xfrm>
            <a:off x="3489325" y="4838700"/>
            <a:ext cx="2041525" cy="533400"/>
            <a:chOff x="2198" y="3168"/>
            <a:chExt cx="1286" cy="336"/>
          </a:xfrm>
        </p:grpSpPr>
        <p:sp>
          <p:nvSpPr>
            <p:cNvPr id="3145" name="AutoShape 35"/>
            <p:cNvSpPr>
              <a:spLocks noChangeArrowheads="1"/>
            </p:cNvSpPr>
            <p:nvPr/>
          </p:nvSpPr>
          <p:spPr bwMode="auto">
            <a:xfrm>
              <a:off x="2198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3146" name="AutoShape 36"/>
            <p:cNvSpPr>
              <a:spLocks noChangeArrowheads="1"/>
            </p:cNvSpPr>
            <p:nvPr/>
          </p:nvSpPr>
          <p:spPr bwMode="auto">
            <a:xfrm>
              <a:off x="2668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3147" name="AutoShape 37"/>
            <p:cNvSpPr>
              <a:spLocks noChangeArrowheads="1"/>
            </p:cNvSpPr>
            <p:nvPr/>
          </p:nvSpPr>
          <p:spPr bwMode="auto">
            <a:xfrm>
              <a:off x="3148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8" name="Group 125"/>
          <p:cNvGrpSpPr>
            <a:grpSpLocks/>
          </p:cNvGrpSpPr>
          <p:nvPr/>
        </p:nvGrpSpPr>
        <p:grpSpPr bwMode="auto">
          <a:xfrm>
            <a:off x="730250" y="1882775"/>
            <a:ext cx="2619375" cy="1431925"/>
            <a:chOff x="460" y="1304"/>
            <a:chExt cx="1650" cy="902"/>
          </a:xfrm>
        </p:grpSpPr>
        <p:sp>
          <p:nvSpPr>
            <p:cNvPr id="3143" name="AutoShape 126"/>
            <p:cNvSpPr>
              <a:spLocks noChangeArrowheads="1"/>
            </p:cNvSpPr>
            <p:nvPr/>
          </p:nvSpPr>
          <p:spPr bwMode="auto">
            <a:xfrm>
              <a:off x="1726" y="2014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Arial" pitchFamily="34" charset="0"/>
                </a:rPr>
                <a:t>ON/C</a:t>
              </a:r>
            </a:p>
          </p:txBody>
        </p:sp>
        <p:sp>
          <p:nvSpPr>
            <p:cNvPr id="3144" name="AutoShape 127"/>
            <p:cNvSpPr>
              <a:spLocks noChangeArrowheads="1"/>
            </p:cNvSpPr>
            <p:nvPr/>
          </p:nvSpPr>
          <p:spPr bwMode="auto">
            <a:xfrm flipH="1">
              <a:off x="460" y="1304"/>
              <a:ext cx="1056" cy="720"/>
            </a:xfrm>
            <a:prstGeom prst="cloudCallout">
              <a:avLst>
                <a:gd name="adj1" fmla="val -72542"/>
                <a:gd name="adj2" fmla="val 53884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700">
                  <a:solidFill>
                    <a:srgbClr val="0000FF"/>
                  </a:solidFill>
                  <a:latin typeface="Arial" pitchFamily="34" charset="0"/>
                </a:rPr>
                <a:t>bật máy</a:t>
              </a:r>
            </a:p>
          </p:txBody>
        </p:sp>
      </p:grpSp>
      <p:grpSp>
        <p:nvGrpSpPr>
          <p:cNvPr id="9" name="Group 128"/>
          <p:cNvGrpSpPr>
            <a:grpSpLocks/>
          </p:cNvGrpSpPr>
          <p:nvPr/>
        </p:nvGrpSpPr>
        <p:grpSpPr bwMode="auto">
          <a:xfrm>
            <a:off x="5708650" y="1943100"/>
            <a:ext cx="2584450" cy="1371600"/>
            <a:chOff x="3596" y="1344"/>
            <a:chExt cx="1628" cy="864"/>
          </a:xfrm>
        </p:grpSpPr>
        <p:sp>
          <p:nvSpPr>
            <p:cNvPr id="3141" name="AutoShape 129"/>
            <p:cNvSpPr>
              <a:spLocks noChangeArrowheads="1"/>
            </p:cNvSpPr>
            <p:nvPr/>
          </p:nvSpPr>
          <p:spPr bwMode="auto">
            <a:xfrm>
              <a:off x="3596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Arial" pitchFamily="34" charset="0"/>
                </a:rPr>
                <a:t>OFF</a:t>
              </a:r>
            </a:p>
          </p:txBody>
        </p:sp>
        <p:sp>
          <p:nvSpPr>
            <p:cNvPr id="3142" name="AutoShape 130"/>
            <p:cNvSpPr>
              <a:spLocks noChangeArrowheads="1"/>
            </p:cNvSpPr>
            <p:nvPr/>
          </p:nvSpPr>
          <p:spPr bwMode="auto">
            <a:xfrm>
              <a:off x="4168" y="1344"/>
              <a:ext cx="1056" cy="720"/>
            </a:xfrm>
            <a:prstGeom prst="cloudCallout">
              <a:avLst>
                <a:gd name="adj1" fmla="val -72542"/>
                <a:gd name="adj2" fmla="val 53884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solidFill>
                    <a:srgbClr val="0000FF"/>
                  </a:solidFill>
                  <a:latin typeface="Arial" pitchFamily="34" charset="0"/>
                </a:rPr>
                <a:t>tắt máy</a:t>
              </a:r>
              <a:endParaRPr lang="en-US" sz="2800" b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131"/>
          <p:cNvGrpSpPr>
            <a:grpSpLocks/>
          </p:cNvGrpSpPr>
          <p:nvPr/>
        </p:nvGrpSpPr>
        <p:grpSpPr bwMode="auto">
          <a:xfrm>
            <a:off x="3492500" y="3295650"/>
            <a:ext cx="4965700" cy="2752725"/>
            <a:chOff x="2200" y="2208"/>
            <a:chExt cx="3128" cy="1734"/>
          </a:xfrm>
        </p:grpSpPr>
        <p:grpSp>
          <p:nvGrpSpPr>
            <p:cNvPr id="3126" name="Group 132"/>
            <p:cNvGrpSpPr>
              <a:grpSpLocks/>
            </p:cNvGrpSpPr>
            <p:nvPr/>
          </p:nvGrpSpPr>
          <p:grpSpPr bwMode="auto">
            <a:xfrm>
              <a:off x="2200" y="2208"/>
              <a:ext cx="3128" cy="1298"/>
              <a:chOff x="2200" y="2208"/>
              <a:chExt cx="3128" cy="1298"/>
            </a:xfrm>
          </p:grpSpPr>
          <p:sp>
            <p:nvSpPr>
              <p:cNvPr id="3128" name="AutoShape 133"/>
              <p:cNvSpPr>
                <a:spLocks noChangeArrowheads="1"/>
              </p:cNvSpPr>
              <p:nvPr/>
            </p:nvSpPr>
            <p:spPr bwMode="auto">
              <a:xfrm>
                <a:off x="4272" y="2208"/>
                <a:ext cx="1056" cy="720"/>
              </a:xfrm>
              <a:prstGeom prst="cloudCallout">
                <a:avLst>
                  <a:gd name="adj1" fmla="val -138069"/>
                  <a:gd name="adj2" fmla="val 59722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rial" pitchFamily="34" charset="0"/>
                  </a:rPr>
                  <a:t>nhập số</a:t>
                </a:r>
              </a:p>
              <a:p>
                <a:endParaRPr lang="en-US" b="0">
                  <a:latin typeface="Arial" pitchFamily="34" charset="0"/>
                </a:endParaRPr>
              </a:p>
            </p:txBody>
          </p:sp>
          <p:grpSp>
            <p:nvGrpSpPr>
              <p:cNvPr id="3129" name="Group 134"/>
              <p:cNvGrpSpPr>
                <a:grpSpLocks/>
              </p:cNvGrpSpPr>
              <p:nvPr/>
            </p:nvGrpSpPr>
            <p:grpSpPr bwMode="auto">
              <a:xfrm>
                <a:off x="2200" y="2306"/>
                <a:ext cx="1286" cy="336"/>
                <a:chOff x="2204" y="2300"/>
                <a:chExt cx="1286" cy="336"/>
              </a:xfrm>
            </p:grpSpPr>
            <p:sp>
              <p:nvSpPr>
                <p:cNvPr id="3138" name="AutoShape 135"/>
                <p:cNvSpPr>
                  <a:spLocks noChangeArrowheads="1"/>
                </p:cNvSpPr>
                <p:nvPr/>
              </p:nvSpPr>
              <p:spPr bwMode="auto">
                <a:xfrm>
                  <a:off x="2204" y="2300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7</a:t>
                  </a:r>
                </a:p>
              </p:txBody>
            </p:sp>
            <p:sp>
              <p:nvSpPr>
                <p:cNvPr id="3139" name="AutoShape 136"/>
                <p:cNvSpPr>
                  <a:spLocks noChangeArrowheads="1"/>
                </p:cNvSpPr>
                <p:nvPr/>
              </p:nvSpPr>
              <p:spPr bwMode="auto">
                <a:xfrm>
                  <a:off x="2674" y="2300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8</a:t>
                  </a:r>
                </a:p>
              </p:txBody>
            </p:sp>
            <p:sp>
              <p:nvSpPr>
                <p:cNvPr id="3140" name="AutoShape 137"/>
                <p:cNvSpPr>
                  <a:spLocks noChangeArrowheads="1"/>
                </p:cNvSpPr>
                <p:nvPr/>
              </p:nvSpPr>
              <p:spPr bwMode="auto">
                <a:xfrm>
                  <a:off x="3154" y="2300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9</a:t>
                  </a:r>
                </a:p>
              </p:txBody>
            </p:sp>
          </p:grpSp>
          <p:grpSp>
            <p:nvGrpSpPr>
              <p:cNvPr id="3130" name="Group 138"/>
              <p:cNvGrpSpPr>
                <a:grpSpLocks/>
              </p:cNvGrpSpPr>
              <p:nvPr/>
            </p:nvGrpSpPr>
            <p:grpSpPr bwMode="auto">
              <a:xfrm>
                <a:off x="2200" y="2738"/>
                <a:ext cx="1286" cy="336"/>
                <a:chOff x="2204" y="2732"/>
                <a:chExt cx="1286" cy="336"/>
              </a:xfrm>
            </p:grpSpPr>
            <p:sp>
              <p:nvSpPr>
                <p:cNvPr id="3135" name="AutoShape 139"/>
                <p:cNvSpPr>
                  <a:spLocks noChangeArrowheads="1"/>
                </p:cNvSpPr>
                <p:nvPr/>
              </p:nvSpPr>
              <p:spPr bwMode="auto">
                <a:xfrm>
                  <a:off x="2204" y="2732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4</a:t>
                  </a:r>
                </a:p>
              </p:txBody>
            </p:sp>
            <p:sp>
              <p:nvSpPr>
                <p:cNvPr id="3136" name="AutoShape 140"/>
                <p:cNvSpPr>
                  <a:spLocks noChangeArrowheads="1"/>
                </p:cNvSpPr>
                <p:nvPr/>
              </p:nvSpPr>
              <p:spPr bwMode="auto">
                <a:xfrm>
                  <a:off x="2674" y="2732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5</a:t>
                  </a:r>
                </a:p>
              </p:txBody>
            </p:sp>
            <p:sp>
              <p:nvSpPr>
                <p:cNvPr id="3137" name="AutoShape 141"/>
                <p:cNvSpPr>
                  <a:spLocks noChangeArrowheads="1"/>
                </p:cNvSpPr>
                <p:nvPr/>
              </p:nvSpPr>
              <p:spPr bwMode="auto">
                <a:xfrm>
                  <a:off x="3154" y="2732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3131" name="Group 142"/>
              <p:cNvGrpSpPr>
                <a:grpSpLocks/>
              </p:cNvGrpSpPr>
              <p:nvPr/>
            </p:nvGrpSpPr>
            <p:grpSpPr bwMode="auto">
              <a:xfrm>
                <a:off x="2200" y="3170"/>
                <a:ext cx="1286" cy="336"/>
                <a:chOff x="2204" y="3164"/>
                <a:chExt cx="1286" cy="336"/>
              </a:xfrm>
            </p:grpSpPr>
            <p:sp>
              <p:nvSpPr>
                <p:cNvPr id="3132" name="AutoShape 143"/>
                <p:cNvSpPr>
                  <a:spLocks noChangeArrowheads="1"/>
                </p:cNvSpPr>
                <p:nvPr/>
              </p:nvSpPr>
              <p:spPr bwMode="auto">
                <a:xfrm>
                  <a:off x="2204" y="3164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1</a:t>
                  </a:r>
                </a:p>
              </p:txBody>
            </p:sp>
            <p:sp>
              <p:nvSpPr>
                <p:cNvPr id="3133" name="AutoShape 144"/>
                <p:cNvSpPr>
                  <a:spLocks noChangeArrowheads="1"/>
                </p:cNvSpPr>
                <p:nvPr/>
              </p:nvSpPr>
              <p:spPr bwMode="auto">
                <a:xfrm>
                  <a:off x="2674" y="3164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2</a:t>
                  </a:r>
                </a:p>
              </p:txBody>
            </p:sp>
            <p:sp>
              <p:nvSpPr>
                <p:cNvPr id="3134" name="AutoShape 145"/>
                <p:cNvSpPr>
                  <a:spLocks noChangeArrowheads="1"/>
                </p:cNvSpPr>
                <p:nvPr/>
              </p:nvSpPr>
              <p:spPr bwMode="auto">
                <a:xfrm>
                  <a:off x="3154" y="3164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3127" name="AutoShape 146"/>
            <p:cNvSpPr>
              <a:spLocks noChangeArrowheads="1"/>
            </p:cNvSpPr>
            <p:nvPr/>
          </p:nvSpPr>
          <p:spPr bwMode="auto">
            <a:xfrm>
              <a:off x="2204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15" name="Group 147"/>
          <p:cNvGrpSpPr>
            <a:grpSpLocks/>
          </p:cNvGrpSpPr>
          <p:nvPr/>
        </p:nvGrpSpPr>
        <p:grpSpPr bwMode="auto">
          <a:xfrm>
            <a:off x="5715000" y="3448050"/>
            <a:ext cx="2717800" cy="2600325"/>
            <a:chOff x="3616" y="2304"/>
            <a:chExt cx="1712" cy="1638"/>
          </a:xfrm>
        </p:grpSpPr>
        <p:sp>
          <p:nvSpPr>
            <p:cNvPr id="3121" name="AutoShape 148"/>
            <p:cNvSpPr>
              <a:spLocks noChangeArrowheads="1"/>
            </p:cNvSpPr>
            <p:nvPr/>
          </p:nvSpPr>
          <p:spPr bwMode="auto">
            <a:xfrm>
              <a:off x="3616" y="2310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>
                  <a:latin typeface="Arial" pitchFamily="34" charset="0"/>
                  <a:sym typeface="Symbol" pitchFamily="18" charset="2"/>
                </a:rPr>
                <a:t></a:t>
              </a:r>
              <a:endParaRPr lang="en-US" sz="3200">
                <a:latin typeface="Arial" pitchFamily="34" charset="0"/>
              </a:endParaRPr>
            </a:p>
          </p:txBody>
        </p:sp>
        <p:sp>
          <p:nvSpPr>
            <p:cNvPr id="3122" name="AutoShape 149"/>
            <p:cNvSpPr>
              <a:spLocks noChangeArrowheads="1"/>
            </p:cNvSpPr>
            <p:nvPr/>
          </p:nvSpPr>
          <p:spPr bwMode="auto">
            <a:xfrm>
              <a:off x="3616" y="2742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x</a:t>
              </a:r>
            </a:p>
          </p:txBody>
        </p:sp>
        <p:sp>
          <p:nvSpPr>
            <p:cNvPr id="3123" name="AutoShape 150"/>
            <p:cNvSpPr>
              <a:spLocks noChangeArrowheads="1"/>
            </p:cNvSpPr>
            <p:nvPr/>
          </p:nvSpPr>
          <p:spPr bwMode="auto">
            <a:xfrm>
              <a:off x="3616" y="317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-</a:t>
              </a:r>
            </a:p>
          </p:txBody>
        </p:sp>
        <p:sp>
          <p:nvSpPr>
            <p:cNvPr id="3124" name="AutoShape 151"/>
            <p:cNvSpPr>
              <a:spLocks noChangeArrowheads="1"/>
            </p:cNvSpPr>
            <p:nvPr/>
          </p:nvSpPr>
          <p:spPr bwMode="auto">
            <a:xfrm>
              <a:off x="3616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+</a:t>
              </a:r>
            </a:p>
          </p:txBody>
        </p:sp>
        <p:sp>
          <p:nvSpPr>
            <p:cNvPr id="3125" name="AutoShape 152"/>
            <p:cNvSpPr>
              <a:spLocks noChangeArrowheads="1"/>
            </p:cNvSpPr>
            <p:nvPr/>
          </p:nvSpPr>
          <p:spPr bwMode="auto">
            <a:xfrm>
              <a:off x="4148" y="2304"/>
              <a:ext cx="1180" cy="1392"/>
            </a:xfrm>
            <a:prstGeom prst="cloudCallout">
              <a:avLst>
                <a:gd name="adj1" fmla="val -78134"/>
                <a:gd name="adj2" fmla="val 1975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FF"/>
                  </a:solidFill>
                  <a:latin typeface="Arial" pitchFamily="34" charset="0"/>
                </a:rPr>
                <a:t>Thực hiện phép tính</a:t>
              </a:r>
            </a:p>
          </p:txBody>
        </p:sp>
      </p:grpSp>
      <p:grpSp>
        <p:nvGrpSpPr>
          <p:cNvPr id="16" name="Group 153"/>
          <p:cNvGrpSpPr>
            <a:grpSpLocks/>
          </p:cNvGrpSpPr>
          <p:nvPr/>
        </p:nvGrpSpPr>
        <p:grpSpPr bwMode="auto">
          <a:xfrm>
            <a:off x="4229100" y="4591050"/>
            <a:ext cx="3838575" cy="1828800"/>
            <a:chOff x="2670" y="3024"/>
            <a:chExt cx="2418" cy="1152"/>
          </a:xfrm>
        </p:grpSpPr>
        <p:sp>
          <p:nvSpPr>
            <p:cNvPr id="3119" name="AutoShape 154"/>
            <p:cNvSpPr>
              <a:spLocks noChangeArrowheads="1"/>
            </p:cNvSpPr>
            <p:nvPr/>
          </p:nvSpPr>
          <p:spPr bwMode="auto">
            <a:xfrm>
              <a:off x="2670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.</a:t>
              </a:r>
            </a:p>
          </p:txBody>
        </p:sp>
        <p:sp>
          <p:nvSpPr>
            <p:cNvPr id="3120" name="AutoShape 155"/>
            <p:cNvSpPr>
              <a:spLocks noChangeArrowheads="1"/>
            </p:cNvSpPr>
            <p:nvPr/>
          </p:nvSpPr>
          <p:spPr bwMode="auto">
            <a:xfrm>
              <a:off x="4128" y="3024"/>
              <a:ext cx="960" cy="1152"/>
            </a:xfrm>
            <a:prstGeom prst="cloudCallout">
              <a:avLst>
                <a:gd name="adj1" fmla="val -171981"/>
                <a:gd name="adj2" fmla="val 15106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rgbClr val="0000FF"/>
                  </a:solidFill>
                  <a:latin typeface="Arial" pitchFamily="34" charset="0"/>
                </a:rPr>
                <a:t>Ghi dấu phẩy trong số thập phân</a:t>
              </a:r>
            </a:p>
            <a:p>
              <a:endParaRPr lang="en-US" sz="1600" b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56"/>
          <p:cNvGrpSpPr>
            <a:grpSpLocks/>
          </p:cNvGrpSpPr>
          <p:nvPr/>
        </p:nvGrpSpPr>
        <p:grpSpPr bwMode="auto">
          <a:xfrm>
            <a:off x="4997450" y="3829050"/>
            <a:ext cx="3073400" cy="2219325"/>
            <a:chOff x="3148" y="2544"/>
            <a:chExt cx="1936" cy="1398"/>
          </a:xfrm>
        </p:grpSpPr>
        <p:sp>
          <p:nvSpPr>
            <p:cNvPr id="3117" name="AutoShape 157"/>
            <p:cNvSpPr>
              <a:spLocks noChangeArrowheads="1"/>
            </p:cNvSpPr>
            <p:nvPr/>
          </p:nvSpPr>
          <p:spPr bwMode="auto">
            <a:xfrm>
              <a:off x="3148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=</a:t>
              </a:r>
            </a:p>
          </p:txBody>
        </p:sp>
        <p:sp>
          <p:nvSpPr>
            <p:cNvPr id="3118" name="AutoShape 158"/>
            <p:cNvSpPr>
              <a:spLocks noChangeArrowheads="1"/>
            </p:cNvSpPr>
            <p:nvPr/>
          </p:nvSpPr>
          <p:spPr bwMode="auto">
            <a:xfrm>
              <a:off x="4128" y="2544"/>
              <a:ext cx="956" cy="1392"/>
            </a:xfrm>
            <a:prstGeom prst="cloudCallout">
              <a:avLst>
                <a:gd name="adj1" fmla="val -124792"/>
                <a:gd name="adj2" fmla="val 3534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300">
                  <a:solidFill>
                    <a:srgbClr val="0000FF"/>
                  </a:solidFill>
                  <a:latin typeface="Arial" pitchFamily="34" charset="0"/>
                </a:rPr>
                <a:t>hiện kết quả phép tính </a:t>
              </a:r>
              <a:endParaRPr lang="en-US" sz="2300" b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grpSp>
        <p:nvGrpSpPr>
          <p:cNvPr id="18" name="Group 159"/>
          <p:cNvGrpSpPr>
            <a:grpSpLocks/>
          </p:cNvGrpSpPr>
          <p:nvPr/>
        </p:nvGrpSpPr>
        <p:grpSpPr bwMode="auto">
          <a:xfrm>
            <a:off x="762000" y="4533900"/>
            <a:ext cx="2543175" cy="1533525"/>
            <a:chOff x="480" y="2976"/>
            <a:chExt cx="1602" cy="966"/>
          </a:xfrm>
        </p:grpSpPr>
        <p:sp>
          <p:nvSpPr>
            <p:cNvPr id="3115" name="AutoShape 160"/>
            <p:cNvSpPr>
              <a:spLocks noChangeArrowheads="1"/>
            </p:cNvSpPr>
            <p:nvPr/>
          </p:nvSpPr>
          <p:spPr bwMode="auto">
            <a:xfrm>
              <a:off x="1746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CE</a:t>
              </a:r>
            </a:p>
          </p:txBody>
        </p:sp>
        <p:sp>
          <p:nvSpPr>
            <p:cNvPr id="3116" name="AutoShape 161"/>
            <p:cNvSpPr>
              <a:spLocks noChangeArrowheads="1"/>
            </p:cNvSpPr>
            <p:nvPr/>
          </p:nvSpPr>
          <p:spPr bwMode="auto">
            <a:xfrm flipH="1">
              <a:off x="480" y="2976"/>
              <a:ext cx="1056" cy="720"/>
            </a:xfrm>
            <a:prstGeom prst="cloudCallout">
              <a:avLst>
                <a:gd name="adj1" fmla="val -79454"/>
                <a:gd name="adj2" fmla="val 4499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solidFill>
                    <a:srgbClr val="0000FF"/>
                  </a:solidFill>
                  <a:latin typeface="Arial" pitchFamily="34" charset="0"/>
                </a:rPr>
                <a:t>xoá </a:t>
              </a:r>
            </a:p>
            <a:p>
              <a:r>
                <a:rPr lang="en-US" sz="2800">
                  <a:solidFill>
                    <a:srgbClr val="0000FF"/>
                  </a:solidFill>
                  <a:latin typeface="Arial" pitchFamily="34" charset="0"/>
                </a:rPr>
                <a:t>số</a:t>
              </a:r>
              <a:endParaRPr lang="en-US" sz="2800" b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grpSp>
        <p:nvGrpSpPr>
          <p:cNvPr id="19" name="Group 162"/>
          <p:cNvGrpSpPr>
            <a:grpSpLocks/>
          </p:cNvGrpSpPr>
          <p:nvPr/>
        </p:nvGrpSpPr>
        <p:grpSpPr bwMode="auto">
          <a:xfrm>
            <a:off x="225425" y="876300"/>
            <a:ext cx="5337175" cy="4495800"/>
            <a:chOff x="144" y="672"/>
            <a:chExt cx="3362" cy="2832"/>
          </a:xfrm>
        </p:grpSpPr>
        <p:sp>
          <p:nvSpPr>
            <p:cNvPr id="3105" name="AutoShape 163"/>
            <p:cNvSpPr>
              <a:spLocks noChangeArrowheads="1"/>
            </p:cNvSpPr>
            <p:nvPr/>
          </p:nvSpPr>
          <p:spPr bwMode="auto">
            <a:xfrm>
              <a:off x="2182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Arial" pitchFamily="34" charset="0"/>
                </a:rPr>
                <a:t>R-CM</a:t>
              </a:r>
            </a:p>
          </p:txBody>
        </p:sp>
        <p:sp>
          <p:nvSpPr>
            <p:cNvPr id="3106" name="AutoShape 164"/>
            <p:cNvSpPr>
              <a:spLocks noChangeArrowheads="1"/>
            </p:cNvSpPr>
            <p:nvPr/>
          </p:nvSpPr>
          <p:spPr bwMode="auto">
            <a:xfrm>
              <a:off x="2652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Arial" pitchFamily="34" charset="0"/>
                </a:rPr>
                <a:t>M+</a:t>
              </a:r>
            </a:p>
          </p:txBody>
        </p:sp>
        <p:sp>
          <p:nvSpPr>
            <p:cNvPr id="3107" name="AutoShape 165"/>
            <p:cNvSpPr>
              <a:spLocks noChangeArrowheads="1"/>
            </p:cNvSpPr>
            <p:nvPr/>
          </p:nvSpPr>
          <p:spPr bwMode="auto">
            <a:xfrm>
              <a:off x="3122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Arial" pitchFamily="34" charset="0"/>
                </a:rPr>
                <a:t>M-</a:t>
              </a:r>
            </a:p>
          </p:txBody>
        </p:sp>
        <p:sp>
          <p:nvSpPr>
            <p:cNvPr id="3108" name="AutoShape 166"/>
            <p:cNvSpPr>
              <a:spLocks noChangeArrowheads="1"/>
            </p:cNvSpPr>
            <p:nvPr/>
          </p:nvSpPr>
          <p:spPr bwMode="auto">
            <a:xfrm>
              <a:off x="1750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+/-</a:t>
              </a:r>
            </a:p>
          </p:txBody>
        </p:sp>
        <p:sp>
          <p:nvSpPr>
            <p:cNvPr id="3109" name="AutoShape 167"/>
            <p:cNvSpPr>
              <a:spLocks noChangeArrowheads="1"/>
            </p:cNvSpPr>
            <p:nvPr/>
          </p:nvSpPr>
          <p:spPr bwMode="auto">
            <a:xfrm>
              <a:off x="1750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  <a:sym typeface="Symbol" pitchFamily="18" charset="2"/>
                </a:rPr>
                <a:t>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10" name="AutoShape 168"/>
            <p:cNvSpPr>
              <a:spLocks noChangeArrowheads="1"/>
            </p:cNvSpPr>
            <p:nvPr/>
          </p:nvSpPr>
          <p:spPr bwMode="auto">
            <a:xfrm>
              <a:off x="1750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  <a:sym typeface="Symbol" pitchFamily="18" charset="2"/>
                </a:rPr>
                <a:t></a:t>
              </a:r>
              <a:endParaRPr lang="en-US">
                <a:latin typeface="Arial" pitchFamily="34" charset="0"/>
              </a:endParaRPr>
            </a:p>
          </p:txBody>
        </p:sp>
        <p:grpSp>
          <p:nvGrpSpPr>
            <p:cNvPr id="3111" name="Group 169"/>
            <p:cNvGrpSpPr>
              <a:grpSpLocks/>
            </p:cNvGrpSpPr>
            <p:nvPr/>
          </p:nvGrpSpPr>
          <p:grpSpPr bwMode="auto">
            <a:xfrm>
              <a:off x="144" y="672"/>
              <a:ext cx="1680" cy="2160"/>
              <a:chOff x="144" y="672"/>
              <a:chExt cx="1680" cy="2160"/>
            </a:xfrm>
          </p:grpSpPr>
          <p:sp>
            <p:nvSpPr>
              <p:cNvPr id="3112" name="AutoShape 170"/>
              <p:cNvSpPr>
                <a:spLocks noChangeArrowheads="1"/>
              </p:cNvSpPr>
              <p:nvPr/>
            </p:nvSpPr>
            <p:spPr bwMode="auto">
              <a:xfrm flipH="1">
                <a:off x="144" y="672"/>
                <a:ext cx="1296" cy="1968"/>
              </a:xfrm>
              <a:prstGeom prst="cloudCallout">
                <a:avLst>
                  <a:gd name="adj1" fmla="val -126315"/>
                  <a:gd name="adj2" fmla="val 20273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solidFill>
                      <a:srgbClr val="0000FF"/>
                    </a:solidFill>
                    <a:latin typeface="Arial" pitchFamily="34" charset="0"/>
                  </a:rPr>
                  <a:t>Các phím </a:t>
                </a:r>
                <a:r>
                  <a:rPr lang="vi-VN" sz="2800">
                    <a:solidFill>
                      <a:srgbClr val="0000FF"/>
                    </a:solidFill>
                    <a:latin typeface="Arial" pitchFamily="34" charset="0"/>
                  </a:rPr>
                  <a:t>đ</a:t>
                </a:r>
                <a:r>
                  <a:rPr lang="en-US" sz="2800">
                    <a:solidFill>
                      <a:srgbClr val="0000FF"/>
                    </a:solidFill>
                    <a:latin typeface="Arial" pitchFamily="34" charset="0"/>
                  </a:rPr>
                  <a:t>ặc biệt khác</a:t>
                </a:r>
              </a:p>
            </p:txBody>
          </p:sp>
          <p:sp>
            <p:nvSpPr>
              <p:cNvPr id="3113" name="Oval 171"/>
              <p:cNvSpPr>
                <a:spLocks noChangeArrowheads="1"/>
              </p:cNvSpPr>
              <p:nvPr/>
            </p:nvSpPr>
            <p:spPr bwMode="auto">
              <a:xfrm rot="-2361278">
                <a:off x="1488" y="2448"/>
                <a:ext cx="96" cy="14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114" name="Oval 172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48" cy="4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3104" name="Text Box 173"/>
          <p:cNvSpPr txBox="1">
            <a:spLocks noChangeArrowheads="1"/>
          </p:cNvSpPr>
          <p:nvPr/>
        </p:nvSpPr>
        <p:spPr bwMode="auto">
          <a:xfrm>
            <a:off x="1050925" y="142875"/>
            <a:ext cx="2354263" cy="830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itchFamily="34" charset="0"/>
              </a:rPr>
              <a:t>Giới thiệu</a:t>
            </a:r>
          </a:p>
          <a:p>
            <a:r>
              <a:rPr lang="en-US" i="1">
                <a:solidFill>
                  <a:schemeClr val="bg1"/>
                </a:solidFill>
                <a:latin typeface="Arial" pitchFamily="34" charset="0"/>
              </a:rPr>
              <a:t>máy tính bỏ túi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latin typeface="Arial" pitchFamily="34" charset="0"/>
            </a:endParaRPr>
          </a:p>
        </p:txBody>
      </p:sp>
      <p:grpSp>
        <p:nvGrpSpPr>
          <p:cNvPr id="4099" name="Group 166"/>
          <p:cNvGrpSpPr>
            <a:grpSpLocks/>
          </p:cNvGrpSpPr>
          <p:nvPr/>
        </p:nvGrpSpPr>
        <p:grpSpPr bwMode="auto">
          <a:xfrm>
            <a:off x="5105400" y="685800"/>
            <a:ext cx="3886200" cy="5715000"/>
            <a:chOff x="3120" y="528"/>
            <a:chExt cx="2448" cy="3600"/>
          </a:xfrm>
        </p:grpSpPr>
        <p:grpSp>
          <p:nvGrpSpPr>
            <p:cNvPr id="4176" name="Group 5"/>
            <p:cNvGrpSpPr>
              <a:grpSpLocks/>
            </p:cNvGrpSpPr>
            <p:nvPr/>
          </p:nvGrpSpPr>
          <p:grpSpPr bwMode="auto">
            <a:xfrm>
              <a:off x="3120" y="528"/>
              <a:ext cx="2448" cy="3600"/>
              <a:chOff x="1632" y="550"/>
              <a:chExt cx="2448" cy="3600"/>
            </a:xfrm>
          </p:grpSpPr>
          <p:sp>
            <p:nvSpPr>
              <p:cNvPr id="4179" name="AutoShape 6"/>
              <p:cNvSpPr>
                <a:spLocks noChangeArrowheads="1"/>
              </p:cNvSpPr>
              <p:nvPr/>
            </p:nvSpPr>
            <p:spPr bwMode="auto">
              <a:xfrm>
                <a:off x="1632" y="550"/>
                <a:ext cx="2448" cy="360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80" name="AutoShape 7"/>
              <p:cNvSpPr>
                <a:spLocks noChangeArrowheads="1"/>
              </p:cNvSpPr>
              <p:nvPr/>
            </p:nvSpPr>
            <p:spPr bwMode="auto">
              <a:xfrm>
                <a:off x="1730" y="682"/>
                <a:ext cx="2256" cy="1152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284" y="698"/>
              <a:ext cx="52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SHARP</a:t>
              </a:r>
            </a:p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TK-340</a:t>
              </a:r>
            </a:p>
          </p:txBody>
        </p:sp>
        <p:sp>
          <p:nvSpPr>
            <p:cNvPr id="4178" name="AutoShape 9"/>
            <p:cNvSpPr>
              <a:spLocks noChangeArrowheads="1"/>
            </p:cNvSpPr>
            <p:nvPr/>
          </p:nvSpPr>
          <p:spPr bwMode="auto">
            <a:xfrm>
              <a:off x="4224" y="794"/>
              <a:ext cx="1008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5638800" y="1946275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   </a:t>
            </a:r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5257800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ON/C</a:t>
            </a:r>
          </a:p>
        </p:txBody>
      </p:sp>
      <p:sp>
        <p:nvSpPr>
          <p:cNvPr id="4102" name="AutoShape 12"/>
          <p:cNvSpPr>
            <a:spLocks noChangeArrowheads="1"/>
          </p:cNvSpPr>
          <p:nvPr/>
        </p:nvSpPr>
        <p:spPr bwMode="auto">
          <a:xfrm>
            <a:off x="5975350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900">
                <a:latin typeface="Arial" pitchFamily="34" charset="0"/>
              </a:rPr>
              <a:t>R-CM</a:t>
            </a:r>
          </a:p>
        </p:txBody>
      </p:sp>
      <p:sp>
        <p:nvSpPr>
          <p:cNvPr id="4103" name="AutoShape 13"/>
          <p:cNvSpPr>
            <a:spLocks noChangeArrowheads="1"/>
          </p:cNvSpPr>
          <p:nvPr/>
        </p:nvSpPr>
        <p:spPr bwMode="auto">
          <a:xfrm>
            <a:off x="6721475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M+</a:t>
            </a:r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auto">
          <a:xfrm>
            <a:off x="7467600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M-</a:t>
            </a:r>
          </a:p>
        </p:txBody>
      </p:sp>
      <p:sp>
        <p:nvSpPr>
          <p:cNvPr id="4105" name="AutoShape 15"/>
          <p:cNvSpPr>
            <a:spLocks noChangeArrowheads="1"/>
          </p:cNvSpPr>
          <p:nvPr/>
        </p:nvSpPr>
        <p:spPr bwMode="auto">
          <a:xfrm>
            <a:off x="8213725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</a:rPr>
              <a:t>OFF</a:t>
            </a:r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5289550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+/-</a:t>
            </a:r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8245475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pitchFamily="34" charset="0"/>
                <a:sym typeface="Symbol" pitchFamily="18" charset="2"/>
              </a:rPr>
              <a:t>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4108" name="AutoShape 18"/>
          <p:cNvSpPr>
            <a:spLocks noChangeArrowheads="1"/>
          </p:cNvSpPr>
          <p:nvPr/>
        </p:nvSpPr>
        <p:spPr bwMode="auto">
          <a:xfrm>
            <a:off x="52895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  <a:sym typeface="Symbol" pitchFamily="18" charset="2"/>
              </a:rPr>
              <a:t></a:t>
            </a:r>
            <a:endParaRPr lang="en-US">
              <a:latin typeface="Arial" pitchFamily="34" charset="0"/>
            </a:endParaRPr>
          </a:p>
        </p:txBody>
      </p:sp>
      <p:sp>
        <p:nvSpPr>
          <p:cNvPr id="4109" name="AutoShape 19"/>
          <p:cNvSpPr>
            <a:spLocks noChangeArrowheads="1"/>
          </p:cNvSpPr>
          <p:nvPr/>
        </p:nvSpPr>
        <p:spPr bwMode="auto">
          <a:xfrm>
            <a:off x="8245475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X</a:t>
            </a:r>
          </a:p>
        </p:txBody>
      </p:sp>
      <p:sp>
        <p:nvSpPr>
          <p:cNvPr id="4110" name="AutoShape 20"/>
          <p:cNvSpPr>
            <a:spLocks noChangeArrowheads="1"/>
          </p:cNvSpPr>
          <p:nvPr/>
        </p:nvSpPr>
        <p:spPr bwMode="auto">
          <a:xfrm>
            <a:off x="5289550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  <a:sym typeface="Symbol" pitchFamily="18" charset="2"/>
              </a:rPr>
              <a:t></a:t>
            </a:r>
            <a:endParaRPr lang="en-US">
              <a:latin typeface="Arial" pitchFamily="34" charset="0"/>
            </a:endParaRPr>
          </a:p>
        </p:txBody>
      </p:sp>
      <p:sp>
        <p:nvSpPr>
          <p:cNvPr id="4111" name="AutoShape 21"/>
          <p:cNvSpPr>
            <a:spLocks noChangeArrowheads="1"/>
          </p:cNvSpPr>
          <p:nvPr/>
        </p:nvSpPr>
        <p:spPr bwMode="auto">
          <a:xfrm>
            <a:off x="8245475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-</a:t>
            </a:r>
          </a:p>
        </p:txBody>
      </p:sp>
      <p:sp>
        <p:nvSpPr>
          <p:cNvPr id="4112" name="AutoShape 22"/>
          <p:cNvSpPr>
            <a:spLocks noChangeArrowheads="1"/>
          </p:cNvSpPr>
          <p:nvPr/>
        </p:nvSpPr>
        <p:spPr bwMode="auto">
          <a:xfrm>
            <a:off x="5289550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CE</a:t>
            </a:r>
          </a:p>
        </p:txBody>
      </p:sp>
      <p:sp>
        <p:nvSpPr>
          <p:cNvPr id="4113" name="AutoShape 23"/>
          <p:cNvSpPr>
            <a:spLocks noChangeArrowheads="1"/>
          </p:cNvSpPr>
          <p:nvPr/>
        </p:nvSpPr>
        <p:spPr bwMode="auto">
          <a:xfrm>
            <a:off x="6003925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0</a:t>
            </a:r>
          </a:p>
        </p:txBody>
      </p:sp>
      <p:sp>
        <p:nvSpPr>
          <p:cNvPr id="4114" name="AutoShape 24"/>
          <p:cNvSpPr>
            <a:spLocks noChangeArrowheads="1"/>
          </p:cNvSpPr>
          <p:nvPr/>
        </p:nvSpPr>
        <p:spPr bwMode="auto">
          <a:xfrm>
            <a:off x="6750050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.</a:t>
            </a:r>
          </a:p>
        </p:txBody>
      </p:sp>
      <p:sp>
        <p:nvSpPr>
          <p:cNvPr id="4115" name="AutoShape 25"/>
          <p:cNvSpPr>
            <a:spLocks noChangeArrowheads="1"/>
          </p:cNvSpPr>
          <p:nvPr/>
        </p:nvSpPr>
        <p:spPr bwMode="auto">
          <a:xfrm>
            <a:off x="7512050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=</a:t>
            </a:r>
          </a:p>
        </p:txBody>
      </p:sp>
      <p:sp>
        <p:nvSpPr>
          <p:cNvPr id="4116" name="AutoShape 26"/>
          <p:cNvSpPr>
            <a:spLocks noChangeArrowheads="1"/>
          </p:cNvSpPr>
          <p:nvPr/>
        </p:nvSpPr>
        <p:spPr bwMode="auto">
          <a:xfrm>
            <a:off x="8245475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+</a:t>
            </a:r>
          </a:p>
        </p:txBody>
      </p:sp>
      <p:sp>
        <p:nvSpPr>
          <p:cNvPr id="4117" name="AutoShape 28"/>
          <p:cNvSpPr>
            <a:spLocks noChangeArrowheads="1"/>
          </p:cNvSpPr>
          <p:nvPr/>
        </p:nvSpPr>
        <p:spPr bwMode="auto">
          <a:xfrm>
            <a:off x="6003925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7</a:t>
            </a:r>
          </a:p>
        </p:txBody>
      </p:sp>
      <p:sp>
        <p:nvSpPr>
          <p:cNvPr id="4118" name="AutoShape 29"/>
          <p:cNvSpPr>
            <a:spLocks noChangeArrowheads="1"/>
          </p:cNvSpPr>
          <p:nvPr/>
        </p:nvSpPr>
        <p:spPr bwMode="auto">
          <a:xfrm>
            <a:off x="6750050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8</a:t>
            </a:r>
          </a:p>
        </p:txBody>
      </p:sp>
      <p:sp>
        <p:nvSpPr>
          <p:cNvPr id="4119" name="AutoShape 30"/>
          <p:cNvSpPr>
            <a:spLocks noChangeArrowheads="1"/>
          </p:cNvSpPr>
          <p:nvPr/>
        </p:nvSpPr>
        <p:spPr bwMode="auto">
          <a:xfrm>
            <a:off x="7512050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9</a:t>
            </a:r>
          </a:p>
        </p:txBody>
      </p:sp>
      <p:sp>
        <p:nvSpPr>
          <p:cNvPr id="4120" name="AutoShape 32"/>
          <p:cNvSpPr>
            <a:spLocks noChangeArrowheads="1"/>
          </p:cNvSpPr>
          <p:nvPr/>
        </p:nvSpPr>
        <p:spPr bwMode="auto">
          <a:xfrm>
            <a:off x="6003925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21" name="AutoShape 33"/>
          <p:cNvSpPr>
            <a:spLocks noChangeArrowheads="1"/>
          </p:cNvSpPr>
          <p:nvPr/>
        </p:nvSpPr>
        <p:spPr bwMode="auto">
          <a:xfrm>
            <a:off x="67500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5</a:t>
            </a:r>
          </a:p>
        </p:txBody>
      </p:sp>
      <p:sp>
        <p:nvSpPr>
          <p:cNvPr id="4122" name="AutoShape 34"/>
          <p:cNvSpPr>
            <a:spLocks noChangeArrowheads="1"/>
          </p:cNvSpPr>
          <p:nvPr/>
        </p:nvSpPr>
        <p:spPr bwMode="auto">
          <a:xfrm>
            <a:off x="75120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4123" name="AutoShape 36"/>
          <p:cNvSpPr>
            <a:spLocks noChangeArrowheads="1"/>
          </p:cNvSpPr>
          <p:nvPr/>
        </p:nvSpPr>
        <p:spPr bwMode="auto">
          <a:xfrm>
            <a:off x="6003925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1</a:t>
            </a:r>
          </a:p>
        </p:txBody>
      </p:sp>
      <p:sp>
        <p:nvSpPr>
          <p:cNvPr id="4124" name="AutoShape 37"/>
          <p:cNvSpPr>
            <a:spLocks noChangeArrowheads="1"/>
          </p:cNvSpPr>
          <p:nvPr/>
        </p:nvSpPr>
        <p:spPr bwMode="auto">
          <a:xfrm>
            <a:off x="6750050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4125" name="AutoShape 38"/>
          <p:cNvSpPr>
            <a:spLocks noChangeArrowheads="1"/>
          </p:cNvSpPr>
          <p:nvPr/>
        </p:nvSpPr>
        <p:spPr bwMode="auto">
          <a:xfrm>
            <a:off x="7512050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3</a:t>
            </a:r>
          </a:p>
        </p:txBody>
      </p: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152400" y="10668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latin typeface="Arial"/>
                <a:sym typeface="Wingdings" pitchFamily="2" charset="2"/>
              </a:rPr>
              <a:t></a:t>
            </a: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sym typeface="Wingdings" pitchFamily="2" charset="2"/>
              </a:rPr>
              <a:t> </a:t>
            </a:r>
            <a:r>
              <a:rPr lang="en-US" sz="2200">
                <a:solidFill>
                  <a:srgbClr val="CC00FF"/>
                </a:solidFill>
                <a:latin typeface="Arial"/>
              </a:rPr>
              <a:t>Thực hiện phép tính: 25,3 + 7,09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152400" y="1676400"/>
            <a:ext cx="502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u="sng">
                <a:solidFill>
                  <a:srgbClr val="FF3300"/>
                </a:solidFill>
                <a:latin typeface="Arial" pitchFamily="34" charset="0"/>
              </a:rPr>
              <a:t>B</a:t>
            </a:r>
            <a:r>
              <a:rPr lang="vi-VN" sz="2200" u="sng">
                <a:solidFill>
                  <a:srgbClr val="FF3300"/>
                </a:solidFill>
                <a:latin typeface="Arial" pitchFamily="34" charset="0"/>
              </a:rPr>
              <a:t>ư</a:t>
            </a:r>
            <a:r>
              <a:rPr lang="en-US" sz="2200" u="sng">
                <a:solidFill>
                  <a:srgbClr val="FF3300"/>
                </a:solidFill>
                <a:latin typeface="Arial" pitchFamily="34" charset="0"/>
              </a:rPr>
              <a:t>ớc 1:</a:t>
            </a:r>
            <a:r>
              <a:rPr lang="en-US" sz="2200">
                <a:latin typeface="Arial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Bấm nút ON/C </a:t>
            </a:r>
            <a:r>
              <a:rPr lang="vi-VN" sz="2200">
                <a:solidFill>
                  <a:srgbClr val="0000FF"/>
                </a:solidFill>
                <a:latin typeface="Arial" pitchFamily="34" charset="0"/>
              </a:rPr>
              <a:t>đ</a:t>
            </a: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ể bật máy</a:t>
            </a:r>
          </a:p>
        </p:txBody>
      </p: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152400" y="2209800"/>
            <a:ext cx="4745038" cy="947738"/>
            <a:chOff x="0" y="1171"/>
            <a:chExt cx="2989" cy="597"/>
          </a:xfrm>
        </p:grpSpPr>
        <p:sp>
          <p:nvSpPr>
            <p:cNvPr id="4165" name="Text Box 106"/>
            <p:cNvSpPr txBox="1">
              <a:spLocks noChangeArrowheads="1"/>
            </p:cNvSpPr>
            <p:nvPr/>
          </p:nvSpPr>
          <p:spPr bwMode="auto">
            <a:xfrm>
              <a:off x="0" y="1171"/>
              <a:ext cx="29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u="sng">
                  <a:solidFill>
                    <a:srgbClr val="FF3300"/>
                  </a:solidFill>
                  <a:latin typeface="Arial" pitchFamily="34" charset="0"/>
                </a:rPr>
                <a:t>B</a:t>
              </a:r>
              <a:r>
                <a:rPr lang="vi-VN" sz="2200" u="sng">
                  <a:solidFill>
                    <a:srgbClr val="FF3300"/>
                  </a:solidFill>
                  <a:latin typeface="Arial" pitchFamily="34" charset="0"/>
                </a:rPr>
                <a:t>ư</a:t>
              </a:r>
              <a:r>
                <a:rPr lang="en-US" sz="2200" u="sng">
                  <a:solidFill>
                    <a:srgbClr val="FF3300"/>
                  </a:solidFill>
                  <a:latin typeface="Arial" pitchFamily="34" charset="0"/>
                </a:rPr>
                <a:t>ớc 2:</a:t>
              </a:r>
              <a:r>
                <a:rPr lang="en-US" sz="2200">
                  <a:latin typeface="Arial" pitchFamily="34" charset="0"/>
                </a:rPr>
                <a:t> </a:t>
              </a:r>
              <a:r>
                <a:rPr lang="en-US" sz="2200">
                  <a:solidFill>
                    <a:srgbClr val="0000FF"/>
                  </a:solidFill>
                  <a:latin typeface="Arial" pitchFamily="34" charset="0"/>
                </a:rPr>
                <a:t>Lần l</a:t>
              </a:r>
              <a:r>
                <a:rPr lang="vi-VN" sz="2200">
                  <a:solidFill>
                    <a:srgbClr val="0000FF"/>
                  </a:solidFill>
                  <a:latin typeface="Arial" pitchFamily="34" charset="0"/>
                </a:rPr>
                <a:t>ư</a:t>
              </a:r>
              <a:r>
                <a:rPr lang="en-US" sz="2200">
                  <a:solidFill>
                    <a:srgbClr val="0000FF"/>
                  </a:solidFill>
                  <a:latin typeface="Arial" pitchFamily="34" charset="0"/>
                </a:rPr>
                <a:t>ợt bấm các nút</a:t>
              </a:r>
            </a:p>
          </p:txBody>
        </p:sp>
        <p:grpSp>
          <p:nvGrpSpPr>
            <p:cNvPr id="4166" name="Group 145"/>
            <p:cNvGrpSpPr>
              <a:grpSpLocks/>
            </p:cNvGrpSpPr>
            <p:nvPr/>
          </p:nvGrpSpPr>
          <p:grpSpPr bwMode="auto">
            <a:xfrm>
              <a:off x="52" y="1488"/>
              <a:ext cx="2937" cy="280"/>
              <a:chOff x="13" y="1536"/>
              <a:chExt cx="3395" cy="336"/>
            </a:xfrm>
          </p:grpSpPr>
          <p:sp>
            <p:nvSpPr>
              <p:cNvPr id="4167" name="AutoShape 136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4168" name="AutoShape 137"/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.</a:t>
                </a:r>
              </a:p>
            </p:txBody>
          </p:sp>
          <p:sp>
            <p:nvSpPr>
              <p:cNvPr id="4169" name="AutoShape 138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4170" name="AutoShape 139"/>
              <p:cNvSpPr>
                <a:spLocks noChangeArrowheads="1"/>
              </p:cNvSpPr>
              <p:nvPr/>
            </p:nvSpPr>
            <p:spPr bwMode="auto">
              <a:xfrm>
                <a:off x="1920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7</a:t>
                </a:r>
              </a:p>
            </p:txBody>
          </p:sp>
          <p:sp>
            <p:nvSpPr>
              <p:cNvPr id="4171" name="AutoShape 140"/>
              <p:cNvSpPr>
                <a:spLocks noChangeArrowheads="1"/>
              </p:cNvSpPr>
              <p:nvPr/>
            </p:nvSpPr>
            <p:spPr bwMode="auto">
              <a:xfrm>
                <a:off x="3072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4172" name="AutoShape 141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4173" name="AutoShape 142"/>
              <p:cNvSpPr>
                <a:spLocks noChangeArrowheads="1"/>
              </p:cNvSpPr>
              <p:nvPr/>
            </p:nvSpPr>
            <p:spPr bwMode="auto">
              <a:xfrm>
                <a:off x="13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4174" name="AutoShape 143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4175" name="AutoShape 144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itchFamily="34" charset="0"/>
                  </a:rPr>
                  <a:t>.</a:t>
                </a:r>
              </a:p>
            </p:txBody>
          </p:sp>
        </p:grpSp>
      </p:grpSp>
      <p:sp>
        <p:nvSpPr>
          <p:cNvPr id="5266" name="Text Box 146"/>
          <p:cNvSpPr txBox="1">
            <a:spLocks noChangeArrowheads="1"/>
          </p:cNvSpPr>
          <p:nvPr/>
        </p:nvSpPr>
        <p:spPr bwMode="auto">
          <a:xfrm>
            <a:off x="152400" y="3429000"/>
            <a:ext cx="472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u="sng">
                <a:solidFill>
                  <a:srgbClr val="FF3300"/>
                </a:solidFill>
                <a:latin typeface="Arial" pitchFamily="34" charset="0"/>
              </a:rPr>
              <a:t>B</a:t>
            </a:r>
            <a:r>
              <a:rPr lang="vi-VN" sz="2200" u="sng">
                <a:solidFill>
                  <a:srgbClr val="FF3300"/>
                </a:solidFill>
                <a:latin typeface="Arial" pitchFamily="34" charset="0"/>
              </a:rPr>
              <a:t>ư</a:t>
            </a:r>
            <a:r>
              <a:rPr lang="en-US" sz="2200" u="sng">
                <a:solidFill>
                  <a:srgbClr val="FF3300"/>
                </a:solidFill>
                <a:latin typeface="Arial" pitchFamily="34" charset="0"/>
              </a:rPr>
              <a:t>ớc 3:</a:t>
            </a:r>
            <a:r>
              <a:rPr lang="en-US" sz="2200">
                <a:latin typeface="Arial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Bấm nút = </a:t>
            </a:r>
            <a:r>
              <a:rPr lang="vi-VN" sz="2200">
                <a:solidFill>
                  <a:srgbClr val="0000FF"/>
                </a:solidFill>
                <a:latin typeface="Arial" pitchFamily="34" charset="0"/>
              </a:rPr>
              <a:t>đ</a:t>
            </a: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ể có kết quả</a:t>
            </a:r>
          </a:p>
        </p:txBody>
      </p:sp>
      <p:sp>
        <p:nvSpPr>
          <p:cNvPr id="5268" name="Text Box 148"/>
          <p:cNvSpPr txBox="1">
            <a:spLocks noChangeArrowheads="1"/>
          </p:cNvSpPr>
          <p:nvPr/>
        </p:nvSpPr>
        <p:spPr bwMode="auto">
          <a:xfrm>
            <a:off x="152400" y="3962400"/>
            <a:ext cx="518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u="sng">
                <a:solidFill>
                  <a:srgbClr val="FF3300"/>
                </a:solidFill>
                <a:latin typeface="Arial" pitchFamily="34" charset="0"/>
              </a:rPr>
              <a:t>B</a:t>
            </a:r>
            <a:r>
              <a:rPr lang="vi-VN" sz="2200" u="sng">
                <a:solidFill>
                  <a:srgbClr val="FF3300"/>
                </a:solidFill>
                <a:latin typeface="Arial" pitchFamily="34" charset="0"/>
              </a:rPr>
              <a:t>ư</a:t>
            </a:r>
            <a:r>
              <a:rPr lang="en-US" sz="2200" u="sng">
                <a:solidFill>
                  <a:srgbClr val="FF3300"/>
                </a:solidFill>
                <a:latin typeface="Arial" pitchFamily="34" charset="0"/>
              </a:rPr>
              <a:t>ớc 4:</a:t>
            </a:r>
            <a:r>
              <a:rPr lang="en-US" sz="2200">
                <a:latin typeface="Arial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Bấm nút CE </a:t>
            </a:r>
            <a:r>
              <a:rPr lang="vi-VN" sz="2200">
                <a:solidFill>
                  <a:srgbClr val="0000FF"/>
                </a:solidFill>
                <a:latin typeface="Arial" pitchFamily="34" charset="0"/>
              </a:rPr>
              <a:t>đ</a:t>
            </a: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ể xoá số vừa tính và tiếp tục thực hiện các phép tính khác.</a:t>
            </a:r>
          </a:p>
        </p:txBody>
      </p: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12700" y="4724400"/>
            <a:ext cx="4864100" cy="2133600"/>
            <a:chOff x="8" y="2976"/>
            <a:chExt cx="3064" cy="1344"/>
          </a:xfrm>
        </p:grpSpPr>
        <p:pic>
          <p:nvPicPr>
            <p:cNvPr id="4163" name="Picture 149" descr="New Imag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" y="3696"/>
              <a:ext cx="519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64" name="AutoShape 150"/>
            <p:cNvSpPr>
              <a:spLocks noChangeArrowheads="1"/>
            </p:cNvSpPr>
            <p:nvPr/>
          </p:nvSpPr>
          <p:spPr bwMode="auto">
            <a:xfrm>
              <a:off x="816" y="2976"/>
              <a:ext cx="2256" cy="1200"/>
            </a:xfrm>
            <a:prstGeom prst="cloudCallout">
              <a:avLst>
                <a:gd name="adj1" fmla="val -66046"/>
                <a:gd name="adj2" fmla="val 241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0000FF"/>
                  </a:solidFill>
                  <a:latin typeface="Arial" pitchFamily="34" charset="0"/>
                </a:rPr>
                <a:t>NHỚ BẤM NÚT OFF ĐỂ TẮT MÁY NẾU KHÔNG DÙNG NỮA</a:t>
              </a:r>
            </a:p>
          </p:txBody>
        </p:sp>
      </p:grp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5257800" y="2498725"/>
            <a:ext cx="762000" cy="822325"/>
            <a:chOff x="3216" y="1670"/>
            <a:chExt cx="480" cy="518"/>
          </a:xfrm>
        </p:grpSpPr>
        <p:sp>
          <p:nvSpPr>
            <p:cNvPr id="4161" name="AutoShape 152"/>
            <p:cNvSpPr>
              <a:spLocks noChangeArrowheads="1"/>
            </p:cNvSpPr>
            <p:nvPr/>
          </p:nvSpPr>
          <p:spPr bwMode="auto">
            <a:xfrm>
              <a:off x="3216" y="199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Arial" pitchFamily="34" charset="0"/>
                </a:rPr>
                <a:t>ON/C</a:t>
              </a:r>
            </a:p>
          </p:txBody>
        </p:sp>
        <p:sp>
          <p:nvSpPr>
            <p:cNvPr id="4162" name="Text Box 153"/>
            <p:cNvSpPr txBox="1">
              <a:spLocks noChangeArrowheads="1"/>
            </p:cNvSpPr>
            <p:nvPr/>
          </p:nvSpPr>
          <p:spPr bwMode="auto">
            <a:xfrm rot="2376341">
              <a:off x="3456" y="1670"/>
              <a:ext cx="2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Arial" pitchFamily="34" charset="0"/>
                  <a:sym typeface="Wingdings" pitchFamily="2" charset="2"/>
                </a:rPr>
                <a:t></a:t>
              </a:r>
            </a:p>
          </p:txBody>
        </p:sp>
      </p:grpSp>
      <p:sp>
        <p:nvSpPr>
          <p:cNvPr id="5275" name="AutoShape 155"/>
          <p:cNvSpPr>
            <a:spLocks noChangeArrowheads="1"/>
          </p:cNvSpPr>
          <p:nvPr/>
        </p:nvSpPr>
        <p:spPr bwMode="auto">
          <a:xfrm>
            <a:off x="6753225" y="484505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5288" name="AutoShape 168"/>
          <p:cNvSpPr>
            <a:spLocks noChangeArrowheads="1"/>
          </p:cNvSpPr>
          <p:nvPr/>
        </p:nvSpPr>
        <p:spPr bwMode="auto">
          <a:xfrm>
            <a:off x="67500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5</a:t>
            </a:r>
          </a:p>
        </p:txBody>
      </p:sp>
      <p:sp>
        <p:nvSpPr>
          <p:cNvPr id="5290" name="AutoShape 170"/>
          <p:cNvSpPr>
            <a:spLocks noChangeArrowheads="1"/>
          </p:cNvSpPr>
          <p:nvPr/>
        </p:nvSpPr>
        <p:spPr bwMode="auto">
          <a:xfrm>
            <a:off x="6753225" y="553402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.</a:t>
            </a:r>
          </a:p>
        </p:txBody>
      </p:sp>
      <p:sp>
        <p:nvSpPr>
          <p:cNvPr id="5292" name="AutoShape 172"/>
          <p:cNvSpPr>
            <a:spLocks noChangeArrowheads="1"/>
          </p:cNvSpPr>
          <p:nvPr/>
        </p:nvSpPr>
        <p:spPr bwMode="auto">
          <a:xfrm>
            <a:off x="7510463" y="48434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3</a:t>
            </a:r>
          </a:p>
        </p:txBody>
      </p:sp>
      <p:sp>
        <p:nvSpPr>
          <p:cNvPr id="5294" name="AutoShape 174"/>
          <p:cNvSpPr>
            <a:spLocks noChangeArrowheads="1"/>
          </p:cNvSpPr>
          <p:nvPr/>
        </p:nvSpPr>
        <p:spPr bwMode="auto">
          <a:xfrm>
            <a:off x="8239125" y="5529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+</a:t>
            </a:r>
          </a:p>
        </p:txBody>
      </p:sp>
      <p:sp>
        <p:nvSpPr>
          <p:cNvPr id="5296" name="AutoShape 176"/>
          <p:cNvSpPr>
            <a:spLocks noChangeArrowheads="1"/>
          </p:cNvSpPr>
          <p:nvPr/>
        </p:nvSpPr>
        <p:spPr bwMode="auto">
          <a:xfrm>
            <a:off x="6005513" y="3462338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7</a:t>
            </a:r>
          </a:p>
        </p:txBody>
      </p:sp>
      <p:sp>
        <p:nvSpPr>
          <p:cNvPr id="5298" name="AutoShape 178"/>
          <p:cNvSpPr>
            <a:spLocks noChangeArrowheads="1"/>
          </p:cNvSpPr>
          <p:nvPr/>
        </p:nvSpPr>
        <p:spPr bwMode="auto">
          <a:xfrm>
            <a:off x="6753225" y="553402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.</a:t>
            </a:r>
          </a:p>
        </p:txBody>
      </p:sp>
      <p:sp>
        <p:nvSpPr>
          <p:cNvPr id="5300" name="AutoShape 180"/>
          <p:cNvSpPr>
            <a:spLocks noChangeArrowheads="1"/>
          </p:cNvSpPr>
          <p:nvPr/>
        </p:nvSpPr>
        <p:spPr bwMode="auto">
          <a:xfrm>
            <a:off x="6005513" y="553402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0</a:t>
            </a:r>
          </a:p>
        </p:txBody>
      </p:sp>
      <p:sp>
        <p:nvSpPr>
          <p:cNvPr id="5302" name="AutoShape 182"/>
          <p:cNvSpPr>
            <a:spLocks noChangeArrowheads="1"/>
          </p:cNvSpPr>
          <p:nvPr/>
        </p:nvSpPr>
        <p:spPr bwMode="auto">
          <a:xfrm>
            <a:off x="7510463" y="3462338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9</a:t>
            </a:r>
          </a:p>
        </p:txBody>
      </p:sp>
      <p:sp>
        <p:nvSpPr>
          <p:cNvPr id="5304" name="AutoShape 184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    0</a:t>
            </a:r>
          </a:p>
        </p:txBody>
      </p:sp>
      <p:sp>
        <p:nvSpPr>
          <p:cNvPr id="5287" name="AutoShape 167"/>
          <p:cNvSpPr>
            <a:spLocks noChangeArrowheads="1"/>
          </p:cNvSpPr>
          <p:nvPr/>
        </p:nvSpPr>
        <p:spPr bwMode="auto">
          <a:xfrm>
            <a:off x="5643563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   2</a:t>
            </a:r>
          </a:p>
        </p:txBody>
      </p:sp>
      <p:sp>
        <p:nvSpPr>
          <p:cNvPr id="5289" name="AutoShape 169"/>
          <p:cNvSpPr>
            <a:spLocks noChangeArrowheads="1"/>
          </p:cNvSpPr>
          <p:nvPr/>
        </p:nvSpPr>
        <p:spPr bwMode="auto">
          <a:xfrm>
            <a:off x="5643563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 25</a:t>
            </a:r>
          </a:p>
        </p:txBody>
      </p:sp>
      <p:sp>
        <p:nvSpPr>
          <p:cNvPr id="5291" name="AutoShape 171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25.</a:t>
            </a:r>
          </a:p>
        </p:txBody>
      </p:sp>
      <p:sp>
        <p:nvSpPr>
          <p:cNvPr id="5293" name="AutoShape 173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25.3</a:t>
            </a:r>
          </a:p>
        </p:txBody>
      </p:sp>
      <p:sp>
        <p:nvSpPr>
          <p:cNvPr id="5295" name="AutoShape 175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25.3</a:t>
            </a:r>
          </a:p>
        </p:txBody>
      </p:sp>
      <p:sp>
        <p:nvSpPr>
          <p:cNvPr id="5297" name="AutoShape 177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itchFamily="34" charset="0"/>
              </a:rPr>
              <a:t>7</a:t>
            </a:r>
          </a:p>
        </p:txBody>
      </p:sp>
      <p:sp>
        <p:nvSpPr>
          <p:cNvPr id="5299" name="AutoShape 179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itchFamily="34" charset="0"/>
              </a:rPr>
              <a:t>7.</a:t>
            </a:r>
          </a:p>
        </p:txBody>
      </p:sp>
      <p:sp>
        <p:nvSpPr>
          <p:cNvPr id="5301" name="AutoShape 181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itchFamily="34" charset="0"/>
              </a:rPr>
              <a:t>7.0</a:t>
            </a:r>
          </a:p>
        </p:txBody>
      </p:sp>
      <p:sp>
        <p:nvSpPr>
          <p:cNvPr id="5303" name="AutoShape 183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itchFamily="34" charset="0"/>
              </a:rPr>
              <a:t>7.09</a:t>
            </a:r>
          </a:p>
        </p:txBody>
      </p:sp>
      <p:sp>
        <p:nvSpPr>
          <p:cNvPr id="5305" name="AutoShape 185"/>
          <p:cNvSpPr>
            <a:spLocks noChangeArrowheads="1"/>
          </p:cNvSpPr>
          <p:nvPr/>
        </p:nvSpPr>
        <p:spPr bwMode="auto">
          <a:xfrm>
            <a:off x="7515225" y="5529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=</a:t>
            </a:r>
          </a:p>
        </p:txBody>
      </p:sp>
      <p:sp>
        <p:nvSpPr>
          <p:cNvPr id="5306" name="AutoShape 186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32.39</a:t>
            </a:r>
          </a:p>
        </p:txBody>
      </p:sp>
      <p:sp>
        <p:nvSpPr>
          <p:cNvPr id="5307" name="AutoShape 187"/>
          <p:cNvSpPr>
            <a:spLocks noChangeArrowheads="1"/>
          </p:cNvSpPr>
          <p:nvPr/>
        </p:nvSpPr>
        <p:spPr bwMode="auto">
          <a:xfrm>
            <a:off x="5291138" y="5519738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pitchFamily="34" charset="0"/>
              </a:rPr>
              <a:t>CE</a:t>
            </a:r>
          </a:p>
        </p:txBody>
      </p:sp>
      <p:sp>
        <p:nvSpPr>
          <p:cNvPr id="5308" name="AutoShape 188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    0</a:t>
            </a:r>
          </a:p>
        </p:txBody>
      </p:sp>
      <p:grpSp>
        <p:nvGrpSpPr>
          <p:cNvPr id="8" name="Group 189"/>
          <p:cNvGrpSpPr>
            <a:grpSpLocks/>
          </p:cNvGrpSpPr>
          <p:nvPr/>
        </p:nvGrpSpPr>
        <p:grpSpPr bwMode="auto">
          <a:xfrm>
            <a:off x="8216900" y="2495550"/>
            <a:ext cx="762000" cy="822325"/>
            <a:chOff x="3216" y="1670"/>
            <a:chExt cx="480" cy="518"/>
          </a:xfrm>
        </p:grpSpPr>
        <p:sp>
          <p:nvSpPr>
            <p:cNvPr id="4159" name="AutoShape 190"/>
            <p:cNvSpPr>
              <a:spLocks noChangeArrowheads="1"/>
            </p:cNvSpPr>
            <p:nvPr/>
          </p:nvSpPr>
          <p:spPr bwMode="auto">
            <a:xfrm>
              <a:off x="3216" y="199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Arial" pitchFamily="34" charset="0"/>
                </a:rPr>
                <a:t>OFF</a:t>
              </a:r>
            </a:p>
          </p:txBody>
        </p:sp>
        <p:sp>
          <p:nvSpPr>
            <p:cNvPr id="4160" name="Text Box 191"/>
            <p:cNvSpPr txBox="1">
              <a:spLocks noChangeArrowheads="1"/>
            </p:cNvSpPr>
            <p:nvPr/>
          </p:nvSpPr>
          <p:spPr bwMode="auto">
            <a:xfrm rot="2376341">
              <a:off x="3456" y="1670"/>
              <a:ext cx="2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Arial" pitchFamily="34" charset="0"/>
                  <a:sym typeface="Wingdings" pitchFamily="2" charset="2"/>
                </a:rPr>
                <a:t></a:t>
              </a:r>
            </a:p>
          </p:txBody>
        </p:sp>
      </p:grpSp>
      <p:sp>
        <p:nvSpPr>
          <p:cNvPr id="5312" name="AutoShape 192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itchFamily="34" charset="0"/>
              </a:rPr>
              <a:t>                         </a:t>
            </a:r>
          </a:p>
        </p:txBody>
      </p:sp>
      <p:sp>
        <p:nvSpPr>
          <p:cNvPr id="4158" name="Text Box 193"/>
          <p:cNvSpPr txBox="1">
            <a:spLocks noChangeArrowheads="1"/>
          </p:cNvSpPr>
          <p:nvPr/>
        </p:nvSpPr>
        <p:spPr bwMode="auto">
          <a:xfrm>
            <a:off x="1050925" y="142875"/>
            <a:ext cx="2354263" cy="830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itchFamily="34" charset="0"/>
              </a:rPr>
              <a:t>Giới thiệu</a:t>
            </a:r>
          </a:p>
          <a:p>
            <a:r>
              <a:rPr lang="en-US" i="1">
                <a:solidFill>
                  <a:schemeClr val="bg1"/>
                </a:solidFill>
                <a:latin typeface="Arial" pitchFamily="34" charset="0"/>
              </a:rPr>
              <a:t>máy tính bỏ túi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10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1000"/>
                                        <p:tgtEl>
                                          <p:spTgt spid="5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1000"/>
                                        <p:tgtEl>
                                          <p:spTgt spid="5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10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1000"/>
                                        <p:tgtEl>
                                          <p:spTgt spid="5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10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10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1000"/>
                                        <p:tgtEl>
                                          <p:spTgt spid="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1000"/>
                                        <p:tgtEl>
                                          <p:spTgt spid="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" grpId="0"/>
      <p:bldP spid="5266" grpId="0"/>
      <p:bldP spid="5268" grpId="0"/>
      <p:bldP spid="5275" grpId="0" animBg="1"/>
      <p:bldP spid="5275" grpId="1" animBg="1"/>
      <p:bldP spid="5288" grpId="0" animBg="1"/>
      <p:bldP spid="5288" grpId="1" animBg="1"/>
      <p:bldP spid="5290" grpId="0" animBg="1"/>
      <p:bldP spid="5290" grpId="1" animBg="1"/>
      <p:bldP spid="5292" grpId="0" animBg="1"/>
      <p:bldP spid="5292" grpId="1" animBg="1"/>
      <p:bldP spid="5294" grpId="0" animBg="1"/>
      <p:bldP spid="5294" grpId="1" animBg="1"/>
      <p:bldP spid="5296" grpId="0" animBg="1"/>
      <p:bldP spid="5296" grpId="1" animBg="1"/>
      <p:bldP spid="5298" grpId="0" animBg="1"/>
      <p:bldP spid="5298" grpId="1" animBg="1"/>
      <p:bldP spid="5300" grpId="0" animBg="1"/>
      <p:bldP spid="5300" grpId="1" animBg="1"/>
      <p:bldP spid="5302" grpId="0" animBg="1"/>
      <p:bldP spid="5302" grpId="1" animBg="1"/>
      <p:bldP spid="5304" grpId="0" animBg="1"/>
      <p:bldP spid="5287" grpId="0" animBg="1"/>
      <p:bldP spid="5289" grpId="0" animBg="1"/>
      <p:bldP spid="5291" grpId="0" animBg="1"/>
      <p:bldP spid="5293" grpId="0" animBg="1"/>
      <p:bldP spid="5295" grpId="0" animBg="1"/>
      <p:bldP spid="5297" grpId="0" animBg="1"/>
      <p:bldP spid="5299" grpId="0" animBg="1"/>
      <p:bldP spid="5301" grpId="0" animBg="1"/>
      <p:bldP spid="5303" grpId="0" animBg="1"/>
      <p:bldP spid="5305" grpId="0" animBg="1"/>
      <p:bldP spid="5305" grpId="1" animBg="1"/>
      <p:bldP spid="5306" grpId="0" animBg="1"/>
      <p:bldP spid="5307" grpId="0" animBg="1"/>
      <p:bldP spid="5307" grpId="1" animBg="1"/>
      <p:bldP spid="5308" grpId="0" animBg="1"/>
      <p:bldP spid="53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itchFamily="34" charset="0"/>
              </a:rPr>
              <a:t>126,45 + 796,892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53050" y="17907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itchFamily="34" charset="0"/>
              </a:rPr>
              <a:t>325,19 - 189,471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638800" y="39766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itchFamily="34" charset="0"/>
              </a:rPr>
              <a:t>308,85 : 14,5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itchFamily="34" charset="0"/>
              </a:rPr>
              <a:t>75,54 x 39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-177800" y="1143000"/>
            <a:ext cx="9686925" cy="492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0">
                <a:solidFill>
                  <a:srgbClr val="CC00FF"/>
                </a:solidFill>
                <a:latin typeface="Arial" pitchFamily="34" charset="0"/>
              </a:rPr>
              <a:t>Bài 1: Thực hiện phép tính rồi kiểm tra lại bằng máy tính bỏ túi</a:t>
            </a:r>
            <a:endParaRPr lang="en-US" sz="2600">
              <a:solidFill>
                <a:srgbClr val="CC00FF"/>
              </a:solidFill>
              <a:latin typeface="Arial" pitchFamily="34" charset="0"/>
            </a:endParaRPr>
          </a:p>
        </p:txBody>
      </p:sp>
      <p:sp>
        <p:nvSpPr>
          <p:cNvPr id="5127" name="Text Box 62"/>
          <p:cNvSpPr txBox="1">
            <a:spLocks noChangeArrowheads="1"/>
          </p:cNvSpPr>
          <p:nvPr/>
        </p:nvSpPr>
        <p:spPr bwMode="auto">
          <a:xfrm>
            <a:off x="1588" y="-1588"/>
            <a:ext cx="3902075" cy="10160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Arial" pitchFamily="34" charset="0"/>
              </a:rPr>
              <a:t>Luyện tập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438400" y="3200400"/>
            <a:ext cx="1946275" cy="577850"/>
            <a:chOff x="1680" y="2016"/>
            <a:chExt cx="1226" cy="364"/>
          </a:xfrm>
        </p:grpSpPr>
        <p:pic>
          <p:nvPicPr>
            <p:cNvPr id="5174" name="Picture 63" descr="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5" name="Text Box 68"/>
            <p:cNvSpPr txBox="1">
              <a:spLocks noChangeArrowheads="1"/>
            </p:cNvSpPr>
            <p:nvPr/>
          </p:nvSpPr>
          <p:spPr bwMode="auto">
            <a:xfrm>
              <a:off x="1970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9233,42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304800" y="3200400"/>
            <a:ext cx="1946275" cy="577850"/>
            <a:chOff x="336" y="2016"/>
            <a:chExt cx="1226" cy="364"/>
          </a:xfrm>
        </p:grpSpPr>
        <p:pic>
          <p:nvPicPr>
            <p:cNvPr id="5172" name="Picture 66" descr="C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3" name="Text Box 69"/>
            <p:cNvSpPr txBox="1">
              <a:spLocks noChangeArrowheads="1"/>
            </p:cNvSpPr>
            <p:nvPr/>
          </p:nvSpPr>
          <p:spPr bwMode="auto">
            <a:xfrm>
              <a:off x="626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923,342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438400" y="2438400"/>
            <a:ext cx="1946275" cy="577850"/>
            <a:chOff x="1680" y="1536"/>
            <a:chExt cx="1226" cy="364"/>
          </a:xfrm>
        </p:grpSpPr>
        <p:pic>
          <p:nvPicPr>
            <p:cNvPr id="5170" name="Picture 65" descr="B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1" name="Text Box 70"/>
            <p:cNvSpPr txBox="1">
              <a:spLocks noChangeArrowheads="1"/>
            </p:cNvSpPr>
            <p:nvPr/>
          </p:nvSpPr>
          <p:spPr bwMode="auto">
            <a:xfrm>
              <a:off x="1970" y="1548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809,537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304800" y="2438400"/>
            <a:ext cx="1946275" cy="577850"/>
            <a:chOff x="336" y="1536"/>
            <a:chExt cx="1226" cy="364"/>
          </a:xfrm>
        </p:grpSpPr>
        <p:pic>
          <p:nvPicPr>
            <p:cNvPr id="5168" name="Picture 64" descr="A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9" name="Text Box 71"/>
            <p:cNvSpPr txBox="1">
              <a:spLocks noChangeArrowheads="1"/>
            </p:cNvSpPr>
            <p:nvPr/>
          </p:nvSpPr>
          <p:spPr bwMode="auto">
            <a:xfrm>
              <a:off x="626" y="1536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8095,37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7118350" y="3200400"/>
            <a:ext cx="1846263" cy="577850"/>
            <a:chOff x="1680" y="2016"/>
            <a:chExt cx="1163" cy="364"/>
          </a:xfrm>
        </p:grpSpPr>
        <p:pic>
          <p:nvPicPr>
            <p:cNvPr id="5166" name="Picture 77" descr="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7" name="Text Box 78"/>
            <p:cNvSpPr txBox="1">
              <a:spLocks noChangeArrowheads="1"/>
            </p:cNvSpPr>
            <p:nvPr/>
          </p:nvSpPr>
          <p:spPr bwMode="auto">
            <a:xfrm>
              <a:off x="2033" y="2040"/>
              <a:ext cx="810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135,72</a:t>
              </a: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984750" y="3200400"/>
            <a:ext cx="1946275" cy="577850"/>
            <a:chOff x="336" y="2016"/>
            <a:chExt cx="1226" cy="364"/>
          </a:xfrm>
        </p:grpSpPr>
        <p:pic>
          <p:nvPicPr>
            <p:cNvPr id="5164" name="Picture 80" descr="C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5" name="Text Box 81"/>
            <p:cNvSpPr txBox="1">
              <a:spLocks noChangeArrowheads="1"/>
            </p:cNvSpPr>
            <p:nvPr/>
          </p:nvSpPr>
          <p:spPr bwMode="auto">
            <a:xfrm>
              <a:off x="626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1357,19</a:t>
              </a: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7118350" y="2438400"/>
            <a:ext cx="1946275" cy="577850"/>
            <a:chOff x="1680" y="1536"/>
            <a:chExt cx="1226" cy="364"/>
          </a:xfrm>
        </p:grpSpPr>
        <p:pic>
          <p:nvPicPr>
            <p:cNvPr id="5162" name="Picture 83" descr="B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3" name="Text Box 84"/>
            <p:cNvSpPr txBox="1">
              <a:spLocks noChangeArrowheads="1"/>
            </p:cNvSpPr>
            <p:nvPr/>
          </p:nvSpPr>
          <p:spPr bwMode="auto">
            <a:xfrm>
              <a:off x="1970" y="1548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135,719</a:t>
              </a:r>
            </a:p>
          </p:txBody>
        </p:sp>
      </p:grp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984750" y="2438400"/>
            <a:ext cx="1946275" cy="577850"/>
            <a:chOff x="336" y="1536"/>
            <a:chExt cx="1226" cy="364"/>
          </a:xfrm>
        </p:grpSpPr>
        <p:pic>
          <p:nvPicPr>
            <p:cNvPr id="5160" name="Picture 86" descr="A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1" name="Text Box 87"/>
            <p:cNvSpPr txBox="1">
              <a:spLocks noChangeArrowheads="1"/>
            </p:cNvSpPr>
            <p:nvPr/>
          </p:nvSpPr>
          <p:spPr bwMode="auto">
            <a:xfrm>
              <a:off x="626" y="1536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175,719</a:t>
              </a:r>
            </a:p>
          </p:txBody>
        </p:sp>
      </p:grpSp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2438400" y="5441950"/>
            <a:ext cx="1846263" cy="577850"/>
            <a:chOff x="1680" y="2016"/>
            <a:chExt cx="1163" cy="364"/>
          </a:xfrm>
        </p:grpSpPr>
        <p:pic>
          <p:nvPicPr>
            <p:cNvPr id="5158" name="Picture 89" descr="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9" name="Text Box 90"/>
            <p:cNvSpPr txBox="1">
              <a:spLocks noChangeArrowheads="1"/>
            </p:cNvSpPr>
            <p:nvPr/>
          </p:nvSpPr>
          <p:spPr bwMode="auto">
            <a:xfrm>
              <a:off x="2033" y="2040"/>
              <a:ext cx="810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2946,6</a:t>
              </a:r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304800" y="5441950"/>
            <a:ext cx="1946275" cy="577850"/>
            <a:chOff x="336" y="2016"/>
            <a:chExt cx="1226" cy="364"/>
          </a:xfrm>
        </p:grpSpPr>
        <p:pic>
          <p:nvPicPr>
            <p:cNvPr id="5156" name="Picture 92" descr="C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7" name="Text Box 93"/>
            <p:cNvSpPr txBox="1">
              <a:spLocks noChangeArrowheads="1"/>
            </p:cNvSpPr>
            <p:nvPr/>
          </p:nvSpPr>
          <p:spPr bwMode="auto">
            <a:xfrm>
              <a:off x="626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2846,06</a:t>
              </a:r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2438400" y="4679950"/>
            <a:ext cx="1946275" cy="577850"/>
            <a:chOff x="1680" y="1536"/>
            <a:chExt cx="1226" cy="364"/>
          </a:xfrm>
        </p:grpSpPr>
        <p:pic>
          <p:nvPicPr>
            <p:cNvPr id="5154" name="Picture 95" descr="B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Text Box 96"/>
            <p:cNvSpPr txBox="1">
              <a:spLocks noChangeArrowheads="1"/>
            </p:cNvSpPr>
            <p:nvPr/>
          </p:nvSpPr>
          <p:spPr bwMode="auto">
            <a:xfrm>
              <a:off x="1970" y="1548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29460,6</a:t>
              </a:r>
            </a:p>
          </p:txBody>
        </p:sp>
      </p:grp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304800" y="4679950"/>
            <a:ext cx="1946275" cy="577850"/>
            <a:chOff x="336" y="1536"/>
            <a:chExt cx="1226" cy="364"/>
          </a:xfrm>
        </p:grpSpPr>
        <p:pic>
          <p:nvPicPr>
            <p:cNvPr id="5152" name="Picture 98" descr="A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3" name="Text Box 99"/>
            <p:cNvSpPr txBox="1">
              <a:spLocks noChangeArrowheads="1"/>
            </p:cNvSpPr>
            <p:nvPr/>
          </p:nvSpPr>
          <p:spPr bwMode="auto">
            <a:xfrm>
              <a:off x="626" y="1536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2946,06</a:t>
              </a:r>
            </a:p>
          </p:txBody>
        </p:sp>
      </p:grp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7118350" y="5441950"/>
            <a:ext cx="1646238" cy="577850"/>
            <a:chOff x="1680" y="2016"/>
            <a:chExt cx="1037" cy="364"/>
          </a:xfrm>
        </p:grpSpPr>
        <p:pic>
          <p:nvPicPr>
            <p:cNvPr id="5150" name="Picture 101" descr="D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Text Box 102"/>
            <p:cNvSpPr txBox="1">
              <a:spLocks noChangeArrowheads="1"/>
            </p:cNvSpPr>
            <p:nvPr/>
          </p:nvSpPr>
          <p:spPr bwMode="auto">
            <a:xfrm>
              <a:off x="2159" y="2040"/>
              <a:ext cx="558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21,3</a:t>
              </a:r>
            </a:p>
          </p:txBody>
        </p:sp>
      </p:grpSp>
      <p:grpSp>
        <p:nvGrpSpPr>
          <p:cNvPr id="15" name="Group 103"/>
          <p:cNvGrpSpPr>
            <a:grpSpLocks/>
          </p:cNvGrpSpPr>
          <p:nvPr/>
        </p:nvGrpSpPr>
        <p:grpSpPr bwMode="auto">
          <a:xfrm>
            <a:off x="4984750" y="5441950"/>
            <a:ext cx="1646238" cy="577850"/>
            <a:chOff x="336" y="2016"/>
            <a:chExt cx="1037" cy="364"/>
          </a:xfrm>
        </p:grpSpPr>
        <p:pic>
          <p:nvPicPr>
            <p:cNvPr id="5148" name="Picture 104" descr="C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" name="Text Box 105"/>
            <p:cNvSpPr txBox="1">
              <a:spLocks noChangeArrowheads="1"/>
            </p:cNvSpPr>
            <p:nvPr/>
          </p:nvSpPr>
          <p:spPr bwMode="auto">
            <a:xfrm>
              <a:off x="815" y="2040"/>
              <a:ext cx="558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2,13</a:t>
              </a:r>
            </a:p>
          </p:txBody>
        </p:sp>
      </p:grpSp>
      <p:grpSp>
        <p:nvGrpSpPr>
          <p:cNvPr id="16" name="Group 106"/>
          <p:cNvGrpSpPr>
            <a:grpSpLocks/>
          </p:cNvGrpSpPr>
          <p:nvPr/>
        </p:nvGrpSpPr>
        <p:grpSpPr bwMode="auto">
          <a:xfrm>
            <a:off x="7118350" y="4679950"/>
            <a:ext cx="1497013" cy="577850"/>
            <a:chOff x="1680" y="1536"/>
            <a:chExt cx="943" cy="364"/>
          </a:xfrm>
        </p:grpSpPr>
        <p:pic>
          <p:nvPicPr>
            <p:cNvPr id="5146" name="Picture 107" descr="B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7" name="Text Box 108"/>
            <p:cNvSpPr txBox="1">
              <a:spLocks noChangeArrowheads="1"/>
            </p:cNvSpPr>
            <p:nvPr/>
          </p:nvSpPr>
          <p:spPr bwMode="auto">
            <a:xfrm>
              <a:off x="2254" y="1548"/>
              <a:ext cx="369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21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4984750" y="4679950"/>
            <a:ext cx="1646238" cy="577850"/>
            <a:chOff x="336" y="1536"/>
            <a:chExt cx="1037" cy="364"/>
          </a:xfrm>
        </p:grpSpPr>
        <p:pic>
          <p:nvPicPr>
            <p:cNvPr id="5144" name="Picture 110" descr="A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5" name="Text Box 111"/>
            <p:cNvSpPr txBox="1">
              <a:spLocks noChangeArrowheads="1"/>
            </p:cNvSpPr>
            <p:nvPr/>
          </p:nvSpPr>
          <p:spPr bwMode="auto">
            <a:xfrm>
              <a:off x="815" y="1536"/>
              <a:ext cx="558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itchFamily="34" charset="0"/>
                </a:rPr>
                <a:t>2,03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6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71550" y="2362200"/>
            <a:ext cx="5734050" cy="3390900"/>
            <a:chOff x="612" y="1488"/>
            <a:chExt cx="3612" cy="2136"/>
          </a:xfrm>
        </p:grpSpPr>
        <p:sp>
          <p:nvSpPr>
            <p:cNvPr id="6153" name="Text Box 4"/>
            <p:cNvSpPr txBox="1">
              <a:spLocks noChangeArrowheads="1"/>
            </p:cNvSpPr>
            <p:nvPr/>
          </p:nvSpPr>
          <p:spPr bwMode="auto">
            <a:xfrm>
              <a:off x="684" y="1489"/>
              <a:ext cx="48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3</a:t>
              </a: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4</a:t>
              </a:r>
            </a:p>
          </p:txBody>
        </p:sp>
        <p:sp>
          <p:nvSpPr>
            <p:cNvPr id="6154" name="Text Box 64"/>
            <p:cNvSpPr txBox="1">
              <a:spLocks noChangeArrowheads="1"/>
            </p:cNvSpPr>
            <p:nvPr/>
          </p:nvSpPr>
          <p:spPr bwMode="auto">
            <a:xfrm>
              <a:off x="1008" y="1692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itchFamily="34" charset="0"/>
                </a:rPr>
                <a:t>=</a:t>
              </a:r>
            </a:p>
          </p:txBody>
        </p:sp>
        <p:sp>
          <p:nvSpPr>
            <p:cNvPr id="6155" name="Text Box 65"/>
            <p:cNvSpPr txBox="1">
              <a:spLocks noChangeArrowheads="1"/>
            </p:cNvSpPr>
            <p:nvPr/>
          </p:nvSpPr>
          <p:spPr bwMode="auto">
            <a:xfrm>
              <a:off x="3564" y="1488"/>
              <a:ext cx="3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5</a:t>
              </a: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8</a:t>
              </a:r>
            </a:p>
          </p:txBody>
        </p:sp>
        <p:sp>
          <p:nvSpPr>
            <p:cNvPr id="6156" name="Line 66"/>
            <p:cNvSpPr>
              <a:spLocks noChangeShapeType="1"/>
            </p:cNvSpPr>
            <p:nvPr/>
          </p:nvSpPr>
          <p:spPr bwMode="auto">
            <a:xfrm flipV="1">
              <a:off x="3504" y="1955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Text Box 67"/>
            <p:cNvSpPr txBox="1">
              <a:spLocks noChangeArrowheads="1"/>
            </p:cNvSpPr>
            <p:nvPr/>
          </p:nvSpPr>
          <p:spPr bwMode="auto">
            <a:xfrm>
              <a:off x="3888" y="1704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itchFamily="34" charset="0"/>
                </a:rPr>
                <a:t>=</a:t>
              </a:r>
            </a:p>
          </p:txBody>
        </p:sp>
        <p:sp>
          <p:nvSpPr>
            <p:cNvPr id="6158" name="Text Box 71"/>
            <p:cNvSpPr txBox="1">
              <a:spLocks noChangeArrowheads="1"/>
            </p:cNvSpPr>
            <p:nvPr/>
          </p:nvSpPr>
          <p:spPr bwMode="auto">
            <a:xfrm>
              <a:off x="672" y="2701"/>
              <a:ext cx="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 6</a:t>
              </a: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25</a:t>
              </a:r>
            </a:p>
          </p:txBody>
        </p:sp>
        <p:sp>
          <p:nvSpPr>
            <p:cNvPr id="6159" name="Text Box 73"/>
            <p:cNvSpPr txBox="1">
              <a:spLocks noChangeArrowheads="1"/>
            </p:cNvSpPr>
            <p:nvPr/>
          </p:nvSpPr>
          <p:spPr bwMode="auto">
            <a:xfrm>
              <a:off x="1080" y="2928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itchFamily="34" charset="0"/>
                </a:rPr>
                <a:t>=</a:t>
              </a:r>
            </a:p>
          </p:txBody>
        </p:sp>
        <p:sp>
          <p:nvSpPr>
            <p:cNvPr id="6160" name="Text Box 74"/>
            <p:cNvSpPr txBox="1">
              <a:spLocks noChangeArrowheads="1"/>
            </p:cNvSpPr>
            <p:nvPr/>
          </p:nvSpPr>
          <p:spPr bwMode="auto">
            <a:xfrm>
              <a:off x="3564" y="2700"/>
              <a:ext cx="54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 5</a:t>
              </a: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itchFamily="34" charset="0"/>
                </a:rPr>
                <a:t>40</a:t>
              </a:r>
            </a:p>
          </p:txBody>
        </p:sp>
        <p:sp>
          <p:nvSpPr>
            <p:cNvPr id="6161" name="Text Box 76"/>
            <p:cNvSpPr txBox="1">
              <a:spLocks noChangeArrowheads="1"/>
            </p:cNvSpPr>
            <p:nvPr/>
          </p:nvSpPr>
          <p:spPr bwMode="auto">
            <a:xfrm>
              <a:off x="3984" y="2927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itchFamily="34" charset="0"/>
                </a:rPr>
                <a:t>=</a:t>
              </a:r>
            </a:p>
          </p:txBody>
        </p:sp>
        <p:sp>
          <p:nvSpPr>
            <p:cNvPr id="6162" name="Line 77"/>
            <p:cNvSpPr>
              <a:spLocks noChangeShapeType="1"/>
            </p:cNvSpPr>
            <p:nvPr/>
          </p:nvSpPr>
          <p:spPr bwMode="auto">
            <a:xfrm flipV="1">
              <a:off x="612" y="1956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78"/>
            <p:cNvSpPr>
              <a:spLocks noChangeShapeType="1"/>
            </p:cNvSpPr>
            <p:nvPr/>
          </p:nvSpPr>
          <p:spPr bwMode="auto">
            <a:xfrm flipV="1">
              <a:off x="684" y="3179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79"/>
            <p:cNvSpPr>
              <a:spLocks noChangeShapeType="1"/>
            </p:cNvSpPr>
            <p:nvPr/>
          </p:nvSpPr>
          <p:spPr bwMode="auto">
            <a:xfrm flipV="1">
              <a:off x="3588" y="3179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2057400" y="27241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0,75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2133600" y="46672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0,24</a:t>
            </a:r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6591300" y="27241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0,625</a:t>
            </a:r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6743700" y="46355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0,125</a:t>
            </a:r>
          </a:p>
        </p:txBody>
      </p:sp>
      <p:sp>
        <p:nvSpPr>
          <p:cNvPr id="6151" name="Text Box 85"/>
          <p:cNvSpPr txBox="1">
            <a:spLocks noChangeArrowheads="1"/>
          </p:cNvSpPr>
          <p:nvPr/>
        </p:nvSpPr>
        <p:spPr bwMode="auto">
          <a:xfrm>
            <a:off x="1588" y="-1588"/>
            <a:ext cx="3902075" cy="10160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Arial" pitchFamily="34" charset="0"/>
              </a:rPr>
              <a:t>Luyện tập</a:t>
            </a:r>
          </a:p>
        </p:txBody>
      </p:sp>
      <p:sp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533400" y="1019175"/>
            <a:ext cx="8077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CC00FF"/>
                </a:solidFill>
                <a:latin typeface="Arial" pitchFamily="34" charset="0"/>
              </a:rPr>
              <a:t>Bài 2: Viết các phân số sau thành số thập phân </a:t>
            </a:r>
          </a:p>
          <a:p>
            <a:r>
              <a:rPr lang="en-US" sz="2800" b="0">
                <a:solidFill>
                  <a:srgbClr val="CC00FF"/>
                </a:solidFill>
                <a:latin typeface="Arial" pitchFamily="34" charset="0"/>
              </a:rPr>
              <a:t>(sử dụng  máy tính bỏ túi)</a:t>
            </a:r>
            <a:endParaRPr lang="en-US" sz="2800">
              <a:solidFill>
                <a:srgbClr val="CC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2" grpId="0"/>
      <p:bldP spid="18513" grpId="0"/>
      <p:bldP spid="18514" grpId="0"/>
      <p:bldP spid="18515" grpId="0"/>
      <p:bldP spid="185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524000" y="9144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</a:rPr>
              <a:t>BÀI 3</a:t>
            </a:r>
            <a:r>
              <a:rPr lang="en-US" sz="2000">
                <a:solidFill>
                  <a:srgbClr val="CC00FF"/>
                </a:solidFill>
                <a:latin typeface="Arial" pitchFamily="34" charset="0"/>
              </a:rPr>
              <a:t>: </a:t>
            </a:r>
            <a:r>
              <a:rPr lang="en-US" sz="2800">
                <a:solidFill>
                  <a:srgbClr val="CC00FF"/>
                </a:solidFill>
                <a:latin typeface="Arial" pitchFamily="34" charset="0"/>
              </a:rPr>
              <a:t>Một học sinh lần l</a:t>
            </a:r>
            <a:r>
              <a:rPr lang="vi-VN" sz="2800">
                <a:solidFill>
                  <a:srgbClr val="CC00FF"/>
                </a:solidFill>
                <a:latin typeface="Arial" pitchFamily="34" charset="0"/>
              </a:rPr>
              <a:t>ư</a:t>
            </a:r>
            <a:r>
              <a:rPr lang="en-US" sz="2800">
                <a:solidFill>
                  <a:srgbClr val="CC00FF"/>
                </a:solidFill>
                <a:latin typeface="Arial" pitchFamily="34" charset="0"/>
              </a:rPr>
              <a:t>ợt bấm các nút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674813" y="1658938"/>
            <a:ext cx="6021387" cy="474662"/>
            <a:chOff x="719" y="1469"/>
            <a:chExt cx="3793" cy="299"/>
          </a:xfrm>
        </p:grpSpPr>
        <p:sp>
          <p:nvSpPr>
            <p:cNvPr id="7183" name="AutoShape 23"/>
            <p:cNvSpPr>
              <a:spLocks noChangeArrowheads="1"/>
            </p:cNvSpPr>
            <p:nvPr/>
          </p:nvSpPr>
          <p:spPr bwMode="auto">
            <a:xfrm>
              <a:off x="3405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7184" name="AutoShape 24"/>
            <p:cNvSpPr>
              <a:spLocks noChangeArrowheads="1"/>
            </p:cNvSpPr>
            <p:nvPr/>
          </p:nvSpPr>
          <p:spPr bwMode="auto">
            <a:xfrm>
              <a:off x="1477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7185" name="AutoShape 25"/>
            <p:cNvSpPr>
              <a:spLocks noChangeArrowheads="1"/>
            </p:cNvSpPr>
            <p:nvPr/>
          </p:nvSpPr>
          <p:spPr bwMode="auto">
            <a:xfrm>
              <a:off x="2248" y="1469"/>
              <a:ext cx="338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7186" name="AutoShape 26"/>
            <p:cNvSpPr>
              <a:spLocks noChangeArrowheads="1"/>
            </p:cNvSpPr>
            <p:nvPr/>
          </p:nvSpPr>
          <p:spPr bwMode="auto">
            <a:xfrm>
              <a:off x="2634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7187" name="AutoShape 27"/>
            <p:cNvSpPr>
              <a:spLocks noChangeArrowheads="1"/>
            </p:cNvSpPr>
            <p:nvPr/>
          </p:nvSpPr>
          <p:spPr bwMode="auto">
            <a:xfrm>
              <a:off x="3791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7188" name="AutoShape 28"/>
            <p:cNvSpPr>
              <a:spLocks noChangeArrowheads="1"/>
            </p:cNvSpPr>
            <p:nvPr/>
          </p:nvSpPr>
          <p:spPr bwMode="auto">
            <a:xfrm>
              <a:off x="1092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7189" name="AutoShape 29"/>
            <p:cNvSpPr>
              <a:spLocks noChangeArrowheads="1"/>
            </p:cNvSpPr>
            <p:nvPr/>
          </p:nvSpPr>
          <p:spPr bwMode="auto">
            <a:xfrm>
              <a:off x="719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7190" name="AutoShape 30"/>
            <p:cNvSpPr>
              <a:spLocks noChangeArrowheads="1"/>
            </p:cNvSpPr>
            <p:nvPr/>
          </p:nvSpPr>
          <p:spPr bwMode="auto">
            <a:xfrm>
              <a:off x="1863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.</a:t>
              </a:r>
            </a:p>
          </p:txBody>
        </p:sp>
        <p:sp>
          <p:nvSpPr>
            <p:cNvPr id="7191" name="AutoShape 31"/>
            <p:cNvSpPr>
              <a:spLocks noChangeArrowheads="1"/>
            </p:cNvSpPr>
            <p:nvPr/>
          </p:nvSpPr>
          <p:spPr bwMode="auto">
            <a:xfrm>
              <a:off x="3019" y="1469"/>
              <a:ext cx="338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7192" name="AutoShape 32"/>
            <p:cNvSpPr>
              <a:spLocks noChangeArrowheads="1"/>
            </p:cNvSpPr>
            <p:nvPr/>
          </p:nvSpPr>
          <p:spPr bwMode="auto">
            <a:xfrm>
              <a:off x="4175" y="1488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685800" y="2163763"/>
            <a:ext cx="807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solidFill>
                  <a:srgbClr val="CC00FF"/>
                </a:solidFill>
                <a:latin typeface="Arial" pitchFamily="34" charset="0"/>
              </a:rPr>
              <a:t>Theo em bạn </a:t>
            </a:r>
            <a:r>
              <a:rPr lang="vi-VN" sz="2800" b="0">
                <a:solidFill>
                  <a:srgbClr val="CC00FF"/>
                </a:solidFill>
                <a:latin typeface="Arial" pitchFamily="34" charset="0"/>
              </a:rPr>
              <a:t>đ</a:t>
            </a:r>
            <a:r>
              <a:rPr lang="en-US" sz="2800" b="0">
                <a:solidFill>
                  <a:srgbClr val="CC00FF"/>
                </a:solidFill>
                <a:latin typeface="Arial" pitchFamily="34" charset="0"/>
              </a:rPr>
              <a:t>ó </a:t>
            </a:r>
            <a:r>
              <a:rPr lang="vi-VN" sz="2800" b="0">
                <a:solidFill>
                  <a:srgbClr val="CC00FF"/>
                </a:solidFill>
                <a:latin typeface="Arial" pitchFamily="34" charset="0"/>
              </a:rPr>
              <a:t>đ</a:t>
            </a:r>
            <a:r>
              <a:rPr lang="en-US" sz="2800" b="0">
                <a:solidFill>
                  <a:srgbClr val="CC00FF"/>
                </a:solidFill>
                <a:latin typeface="Arial" pitchFamily="34" charset="0"/>
              </a:rPr>
              <a:t>ã tính giá trị của biểu thức nào?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097213" y="5029200"/>
            <a:ext cx="2770187" cy="685800"/>
            <a:chOff x="223" y="2016"/>
            <a:chExt cx="1745" cy="432"/>
          </a:xfrm>
        </p:grpSpPr>
        <p:sp>
          <p:nvSpPr>
            <p:cNvPr id="7181" name="AutoShape 62"/>
            <p:cNvSpPr>
              <a:spLocks noChangeArrowheads="1"/>
            </p:cNvSpPr>
            <p:nvPr/>
          </p:nvSpPr>
          <p:spPr bwMode="auto">
            <a:xfrm>
              <a:off x="288" y="2016"/>
              <a:ext cx="1680" cy="43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38100" algn="ctr">
              <a:noFill/>
              <a:round/>
              <a:headEnd/>
              <a:tailEnd/>
            </a:ln>
            <a:effectLst>
              <a:prstShdw prst="shdw17" dist="17961" dir="2700000">
                <a:srgbClr val="997A7A"/>
              </a:prstShdw>
            </a:effectLst>
          </p:spPr>
          <p:txBody>
            <a:bodyPr wrap="none" anchor="ctr"/>
            <a:lstStyle/>
            <a:p>
              <a:endParaRPr lang="en-US" sz="2000">
                <a:latin typeface="Arial" pitchFamily="34" charset="0"/>
              </a:endParaRPr>
            </a:p>
          </p:txBody>
        </p:sp>
        <p:sp>
          <p:nvSpPr>
            <p:cNvPr id="7182" name="Text Box 65"/>
            <p:cNvSpPr txBox="1">
              <a:spLocks noChangeArrowheads="1"/>
            </p:cNvSpPr>
            <p:nvPr/>
          </p:nvSpPr>
          <p:spPr bwMode="auto">
            <a:xfrm>
              <a:off x="223" y="2053"/>
              <a:ext cx="1520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39933"/>
                  </a:solidFill>
                  <a:latin typeface="Arial" pitchFamily="34" charset="0"/>
                </a:rPr>
                <a:t>3 + 4,5 x 6 - 7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5181600" y="3581400"/>
            <a:ext cx="2743200" cy="762000"/>
            <a:chOff x="2448" y="2088"/>
            <a:chExt cx="1728" cy="480"/>
          </a:xfrm>
        </p:grpSpPr>
        <p:sp>
          <p:nvSpPr>
            <p:cNvPr id="7179" name="AutoShape 63"/>
            <p:cNvSpPr>
              <a:spLocks noChangeArrowheads="1"/>
            </p:cNvSpPr>
            <p:nvPr/>
          </p:nvSpPr>
          <p:spPr bwMode="auto">
            <a:xfrm>
              <a:off x="2448" y="2088"/>
              <a:ext cx="1728" cy="480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38100" algn="ctr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pitchFamily="34" charset="0"/>
              </a:endParaRPr>
            </a:p>
          </p:txBody>
        </p:sp>
        <p:sp>
          <p:nvSpPr>
            <p:cNvPr id="7180" name="Text Box 67"/>
            <p:cNvSpPr txBox="1">
              <a:spLocks noChangeArrowheads="1"/>
            </p:cNvSpPr>
            <p:nvPr/>
          </p:nvSpPr>
          <p:spPr bwMode="auto">
            <a:xfrm>
              <a:off x="2475" y="2160"/>
              <a:ext cx="1446" cy="29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Arial" pitchFamily="34" charset="0"/>
                </a:rPr>
                <a:t>(3 + 4,5) x 6 - 7</a:t>
              </a: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143000" y="3581400"/>
            <a:ext cx="2743200" cy="838200"/>
            <a:chOff x="3168" y="2976"/>
            <a:chExt cx="1728" cy="528"/>
          </a:xfrm>
        </p:grpSpPr>
        <p:sp>
          <p:nvSpPr>
            <p:cNvPr id="7177" name="Oval 64"/>
            <p:cNvSpPr>
              <a:spLocks noChangeArrowheads="1"/>
            </p:cNvSpPr>
            <p:nvPr/>
          </p:nvSpPr>
          <p:spPr bwMode="auto">
            <a:xfrm>
              <a:off x="3168" y="2976"/>
              <a:ext cx="1728" cy="528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  <a:effectLst>
              <a:prstShdw prst="shdw17" dist="17961" dir="13500000">
                <a:srgbClr val="990099"/>
              </a:prstShdw>
            </a:effectLst>
          </p:spPr>
          <p:txBody>
            <a:bodyPr wrap="none" anchor="ctr"/>
            <a:lstStyle/>
            <a:p>
              <a:endParaRPr lang="en-US" sz="2000">
                <a:latin typeface="Arial" pitchFamily="34" charset="0"/>
              </a:endParaRPr>
            </a:p>
          </p:txBody>
        </p:sp>
        <p:sp>
          <p:nvSpPr>
            <p:cNvPr id="7178" name="Text Box 69"/>
            <p:cNvSpPr txBox="1">
              <a:spLocks noChangeArrowheads="1"/>
            </p:cNvSpPr>
            <p:nvPr/>
          </p:nvSpPr>
          <p:spPr bwMode="auto">
            <a:xfrm>
              <a:off x="3188" y="3072"/>
              <a:ext cx="1490" cy="29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3 + (4,5 x 6 – 7)</a:t>
              </a:r>
            </a:p>
          </p:txBody>
        </p:sp>
      </p:grpSp>
      <p:sp>
        <p:nvSpPr>
          <p:cNvPr id="7176" name="Text Box 73"/>
          <p:cNvSpPr txBox="1">
            <a:spLocks noChangeArrowheads="1"/>
          </p:cNvSpPr>
          <p:nvPr/>
        </p:nvSpPr>
        <p:spPr bwMode="auto">
          <a:xfrm>
            <a:off x="1588" y="-1588"/>
            <a:ext cx="3454400" cy="92392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" pitchFamily="34" charset="0"/>
              </a:rPr>
              <a:t>Luyện tập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  <p:bldP spid="195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 rot="-5400000">
            <a:off x="5948363" y="3424237"/>
            <a:ext cx="4800600" cy="847725"/>
            <a:chOff x="2350" y="1008"/>
            <a:chExt cx="1826" cy="534"/>
          </a:xfrm>
        </p:grpSpPr>
        <p:pic>
          <p:nvPicPr>
            <p:cNvPr id="9294" name="Picture 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5" name="Picture 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6" name="Picture 7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7" name="Picture 8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19" name="Group 9"/>
          <p:cNvGrpSpPr>
            <a:grpSpLocks/>
          </p:cNvGrpSpPr>
          <p:nvPr/>
        </p:nvGrpSpPr>
        <p:grpSpPr bwMode="auto">
          <a:xfrm rot="-5400000">
            <a:off x="-1443037" y="3652837"/>
            <a:ext cx="4800600" cy="847725"/>
            <a:chOff x="2350" y="1008"/>
            <a:chExt cx="1826" cy="534"/>
          </a:xfrm>
        </p:grpSpPr>
        <p:pic>
          <p:nvPicPr>
            <p:cNvPr id="9290" name="Picture 10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1" name="Picture 11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2" name="Picture 12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3" name="Picture 13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0" name="Group 14"/>
          <p:cNvGrpSpPr>
            <a:grpSpLocks/>
          </p:cNvGrpSpPr>
          <p:nvPr/>
        </p:nvGrpSpPr>
        <p:grpSpPr bwMode="auto">
          <a:xfrm>
            <a:off x="2012950" y="541338"/>
            <a:ext cx="5410200" cy="5791200"/>
            <a:chOff x="47" y="0"/>
            <a:chExt cx="5713" cy="4320"/>
          </a:xfrm>
        </p:grpSpPr>
        <p:sp>
          <p:nvSpPr>
            <p:cNvPr id="9224" name="Freeform 15"/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16"/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7"/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8"/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9"/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20"/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21"/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22"/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23"/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4"/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5"/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6"/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7"/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8"/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9"/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30"/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31"/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32"/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33"/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34"/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35"/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36"/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7"/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61"/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62"/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63"/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64"/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65"/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66"/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76" name="Group 67"/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9287" name="Freeform 68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Freeform 69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Freeform 70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77" name="Rectangle 71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grpSp>
          <p:nvGrpSpPr>
            <p:cNvPr id="9278" name="Group 72"/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9279" name="Freeform 73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Freeform 74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Freeform 75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Freeform 76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Freeform 77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Freeform 78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Freeform 79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Freeform 80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1" name="Text Box 81"/>
          <p:cNvSpPr txBox="1">
            <a:spLocks noChangeArrowheads="1"/>
          </p:cNvSpPr>
          <p:nvPr/>
        </p:nvSpPr>
        <p:spPr bwMode="auto">
          <a:xfrm>
            <a:off x="2895600" y="2324100"/>
            <a:ext cx="3749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solidFill>
                  <a:srgbClr val="FF00FF"/>
                </a:solidFill>
                <a:latin typeface="Arial" pitchFamily="34" charset="0"/>
              </a:rPr>
              <a:t>ĐÂY CHÍNH LÀ CÂU TRẢ LỜI ĐÚNG. </a:t>
            </a:r>
          </a:p>
        </p:txBody>
      </p:sp>
      <p:sp>
        <p:nvSpPr>
          <p:cNvPr id="27730" name="WordArt 82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581400" cy="1181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             </a:t>
            </a:r>
          </a:p>
        </p:txBody>
      </p:sp>
      <p:sp>
        <p:nvSpPr>
          <p:cNvPr id="9223" name="AutoShape 8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791200"/>
            <a:ext cx="838200" cy="609600"/>
          </a:xfrm>
          <a:prstGeom prst="actionButtonBeginning">
            <a:avLst/>
          </a:prstGeom>
          <a:solidFill>
            <a:srgbClr val="FFCCCC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SadCl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00300" y="1600200"/>
            <a:ext cx="2803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66FF"/>
                </a:solidFill>
                <a:latin typeface="Arial" pitchFamily="34" charset="0"/>
              </a:rPr>
              <a:t>CHƯA </a:t>
            </a:r>
          </a:p>
          <a:p>
            <a:r>
              <a:rPr lang="en-US" sz="2800">
                <a:solidFill>
                  <a:srgbClr val="0066FF"/>
                </a:solidFill>
                <a:latin typeface="Arial" pitchFamily="34" charset="0"/>
              </a:rPr>
              <a:t>ĐÚNG </a:t>
            </a:r>
          </a:p>
          <a:p>
            <a:r>
              <a:rPr lang="en-US" sz="2800">
                <a:solidFill>
                  <a:srgbClr val="0066FF"/>
                </a:solidFill>
                <a:latin typeface="Arial" pitchFamily="34" charset="0"/>
              </a:rPr>
              <a:t>RỒI!</a:t>
            </a:r>
          </a:p>
        </p:txBody>
      </p:sp>
      <p:sp>
        <p:nvSpPr>
          <p:cNvPr id="1024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791200"/>
            <a:ext cx="838200" cy="609600"/>
          </a:xfrm>
          <a:prstGeom prst="actionButtonBeginning">
            <a:avLst/>
          </a:prstGeom>
          <a:solidFill>
            <a:srgbClr val="FFCCCC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66003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66003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433</Words>
  <Application>Microsoft PowerPoint</Application>
  <PresentationFormat>On-screen Show (4:3)</PresentationFormat>
  <Paragraphs>202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</vt:lpstr>
      <vt:lpstr>Arial</vt:lpstr>
      <vt:lpstr>Times New Roman</vt:lpstr>
      <vt:lpstr>Calibri</vt:lpstr>
      <vt:lpstr>Symbol</vt:lpstr>
      <vt:lpstr>Wingdings</vt:lpstr>
      <vt:lpstr>Default Design</vt:lpstr>
      <vt:lpstr>Microsoft 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CNTT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Dane</dc:creator>
  <cp:lastModifiedBy>CSTeam</cp:lastModifiedBy>
  <cp:revision>39</cp:revision>
  <dcterms:created xsi:type="dcterms:W3CDTF">2005-06-04T06:56:57Z</dcterms:created>
  <dcterms:modified xsi:type="dcterms:W3CDTF">2016-06-30T03:34:53Z</dcterms:modified>
</cp:coreProperties>
</file>