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7" r:id="rId4"/>
    <p:sldId id="261" r:id="rId5"/>
    <p:sldId id="262" r:id="rId6"/>
    <p:sldId id="268" r:id="rId7"/>
    <p:sldId id="263" r:id="rId8"/>
    <p:sldId id="259" r:id="rId9"/>
    <p:sldId id="270" r:id="rId10"/>
    <p:sldId id="269" r:id="rId11"/>
    <p:sldId id="277" r:id="rId12"/>
    <p:sldId id="265" r:id="rId13"/>
    <p:sldId id="266" r:id="rId14"/>
    <p:sldId id="273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FFCC66"/>
    <a:srgbClr val="9900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940" autoAdjust="0"/>
  </p:normalViewPr>
  <p:slideViewPr>
    <p:cSldViewPr>
      <p:cViewPr varScale="1">
        <p:scale>
          <a:sx n="41" d="100"/>
          <a:sy n="41" d="100"/>
        </p:scale>
        <p:origin x="-13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D15A4-EA0A-45DE-A739-D4D9793DF4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E471E-0E58-40F3-9EC5-F595C5938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C4AE0-A35F-4FD8-BF63-5ABFA9E38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4A59E-702E-4F85-91B2-A25F37EB9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4E9B1-F459-4BF9-9BA0-BE24326BD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396BE-816F-4343-BB3E-C357CBB6B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93E2D-BEB5-4D18-A5C4-008D1A892F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339B0-2FBA-4AD4-AC46-2FCAFDCB96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AE294-C8D3-4F7D-87EE-E357277EA3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F28B2-A85E-4E04-BE22-4B642881C0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01758-A774-4BCD-98DF-E096571935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31DBC-EF5C-4312-8D7B-C43C809CFB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77EBF12-3FC9-4B6F-9402-80BAF421DB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3429000" y="12954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Tập làm văn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057400" y="1524000"/>
            <a:ext cx="5791200" cy="4267200"/>
            <a:chOff x="1344" y="1632"/>
            <a:chExt cx="3648" cy="2688"/>
          </a:xfrm>
        </p:grpSpPr>
        <p:sp>
          <p:nvSpPr>
            <p:cNvPr id="2053" name="AutoShape 6"/>
            <p:cNvSpPr>
              <a:spLocks noChangeArrowheads="1"/>
            </p:cNvSpPr>
            <p:nvPr/>
          </p:nvSpPr>
          <p:spPr bwMode="auto">
            <a:xfrm>
              <a:off x="1344" y="1632"/>
              <a:ext cx="3648" cy="2688"/>
            </a:xfrm>
            <a:prstGeom prst="irregularSeal1">
              <a:avLst/>
            </a:prstGeom>
            <a:solidFill>
              <a:srgbClr val="99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WordArt 5"/>
            <p:cNvSpPr>
              <a:spLocks noChangeArrowheads="1" noChangeShapeType="1" noTextEdit="1"/>
            </p:cNvSpPr>
            <p:nvPr/>
          </p:nvSpPr>
          <p:spPr bwMode="auto">
            <a:xfrm>
              <a:off x="2112" y="2304"/>
              <a:ext cx="1926" cy="1177"/>
            </a:xfrm>
            <a:prstGeom prst="rect">
              <a:avLst/>
            </a:prstGeom>
          </p:spPr>
          <p:txBody>
            <a:bodyPr wrap="none" fromWordArt="1">
              <a:prstTxWarp prst="textCascadeUp">
                <a:avLst>
                  <a:gd name="adj" fmla="val 44444"/>
                </a:avLst>
              </a:prstTxWarp>
              <a:scene3d>
                <a:camera prst="legacyPerspectiveFront">
                  <a:rot lat="20519992" lon="1080000" rev="0"/>
                </a:camera>
                <a:lightRig rig="legacyHarsh2" dir="b"/>
              </a:scene3d>
              <a:sp3d extrusionH="430200" prstMaterial="legacyMatte">
                <a:extrusionClr>
                  <a:srgbClr val="FF6600"/>
                </a:extrusionClr>
              </a:sp3d>
            </a:bodyPr>
            <a:lstStyle/>
            <a:p>
              <a:pPr algn="ctr"/>
              <a:r>
                <a:rPr lang="en-US" sz="3600" kern="10">
                  <a:ln w="9525"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E701"/>
                      </a:gs>
                      <a:gs pos="100000">
                        <a:srgbClr val="FE3E02"/>
                      </a:gs>
                    </a:gsLst>
                    <a:lin ang="5400000" scaled="1"/>
                  </a:gradFill>
                  <a:latin typeface="Arial"/>
                  <a:cs typeface="Arial"/>
                </a:rPr>
                <a:t>Kiểm tra bài cũ</a:t>
              </a:r>
            </a:p>
          </p:txBody>
        </p:sp>
      </p:grpSp>
      <p:pic>
        <p:nvPicPr>
          <p:cNvPr id="2052" name="Picture 8" descr="Anh dong"/>
          <p:cNvPicPr>
            <a:picLocks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 rot="20156451">
            <a:off x="569913" y="1865313"/>
            <a:ext cx="2767012" cy="48863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solidFill>
                  <a:schemeClr val="accent2"/>
                </a:solidFill>
              </a:rPr>
              <a:t>Đơn xin học môn tự chọn có điểm gì khác với đơn xin vào học lớp 6 Trường Trung học cơ sở ?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457200" y="1981200"/>
            <a:ext cx="8305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9900FF"/>
                </a:solidFill>
              </a:rPr>
              <a:t>Đơn xin vào học môn tự chọn không ghi đã hoàn thành chương trình bậc tiểu học … mà ghi rõ là học sinh lớp mấy .</a:t>
            </a:r>
          </a:p>
        </p:txBody>
      </p:sp>
      <p:pic>
        <p:nvPicPr>
          <p:cNvPr id="15365" name="Picture 5" descr="flower2DivWHT[1]"/>
          <p:cNvPicPr>
            <a:picLocks noChangeAspect="1" noChangeArrowheads="1" noCro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5486400"/>
            <a:ext cx="8763000" cy="10509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Bài tập 2 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0" y="14478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</a:rPr>
              <a:t>Em hãy viết đơn gửi Ban Giám  hiệu xin được học môn tự chọn về ngoại ngữ hoặc tin học .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1828800" y="1905000"/>
            <a:ext cx="1371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7391400" y="1981200"/>
            <a:ext cx="1371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flipV="1">
            <a:off x="381000" y="2438400"/>
            <a:ext cx="80010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WordArt 7"/>
          <p:cNvSpPr>
            <a:spLocks noChangeArrowheads="1" noChangeShapeType="1" noTextEdit="1"/>
          </p:cNvSpPr>
          <p:nvPr/>
        </p:nvSpPr>
        <p:spPr bwMode="auto">
          <a:xfrm>
            <a:off x="2819400" y="3505200"/>
            <a:ext cx="3962400" cy="9334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VBT</a:t>
            </a:r>
          </a:p>
        </p:txBody>
      </p:sp>
      <p:pic>
        <p:nvPicPr>
          <p:cNvPr id="26632" name="Picture 8" descr="flower2DivWHT[1]"/>
          <p:cNvPicPr>
            <a:picLocks noChangeAspect="1" noChangeArrowheads="1" noCro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 rot="10800000">
            <a:off x="0" y="5435600"/>
            <a:ext cx="9144000" cy="10064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3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3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animBg="1"/>
      <p:bldP spid="26629" grpId="0" animBg="1"/>
      <p:bldP spid="2663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143000" y="0"/>
            <a:ext cx="8001000" cy="644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CỘNG HOÀ XÃ HỘI CHỦ NGHĨA VIỆT NAM</a:t>
            </a:r>
          </a:p>
          <a:p>
            <a:pPr algn="ctr">
              <a:spcBef>
                <a:spcPct val="50000"/>
              </a:spcBef>
            </a:pPr>
            <a:r>
              <a:rPr lang="en-US" sz="1600"/>
              <a:t>ĐỘC LẬP  - TỰ DO  - HẠNH PHÚC</a:t>
            </a:r>
          </a:p>
          <a:p>
            <a:pPr algn="ctr">
              <a:spcBef>
                <a:spcPct val="50000"/>
              </a:spcBef>
            </a:pPr>
            <a:r>
              <a:rPr lang="en-US" sz="1600"/>
              <a:t>                      ……ngày … tháng …..năm………….</a:t>
            </a:r>
          </a:p>
          <a:p>
            <a:pPr algn="ctr">
              <a:spcBef>
                <a:spcPct val="50000"/>
              </a:spcBef>
            </a:pPr>
            <a:r>
              <a:rPr lang="en-US" sz="1600"/>
              <a:t>ĐƠN XIN HỌC MÔN ANH VĂN</a:t>
            </a:r>
          </a:p>
          <a:p>
            <a:pPr>
              <a:spcBef>
                <a:spcPct val="50000"/>
              </a:spcBef>
            </a:pPr>
            <a:r>
              <a:rPr lang="en-US" sz="1600"/>
              <a:t>Kính gửi  ;……………………………………………………………………………….</a:t>
            </a:r>
          </a:p>
          <a:p>
            <a:pPr>
              <a:spcBef>
                <a:spcPct val="50000"/>
              </a:spcBef>
            </a:pPr>
            <a:r>
              <a:rPr lang="en-US" sz="1600"/>
              <a:t>Em tên là :………………………………………………………………………………</a:t>
            </a:r>
          </a:p>
          <a:p>
            <a:pPr>
              <a:spcBef>
                <a:spcPct val="50000"/>
              </a:spcBef>
            </a:pPr>
            <a:r>
              <a:rPr lang="en-US" sz="1600"/>
              <a:t>Nam , nữ :……………………………………………………………………………..</a:t>
            </a:r>
          </a:p>
          <a:p>
            <a:pPr>
              <a:spcBef>
                <a:spcPct val="50000"/>
              </a:spcBef>
            </a:pPr>
            <a:r>
              <a:rPr lang="en-US" sz="1600"/>
              <a:t>Sinh ngày ;…………………………………………………………………………..</a:t>
            </a:r>
          </a:p>
          <a:p>
            <a:pPr>
              <a:spcBef>
                <a:spcPct val="50000"/>
              </a:spcBef>
            </a:pPr>
            <a:r>
              <a:rPr lang="en-US" sz="1600"/>
              <a:t>Tại ;……………………………………………………………………………………..</a:t>
            </a:r>
          </a:p>
          <a:p>
            <a:pPr>
              <a:spcBef>
                <a:spcPct val="50000"/>
              </a:spcBef>
            </a:pPr>
            <a:r>
              <a:rPr lang="en-US" sz="1600"/>
              <a:t>Quê quán ;……………………………………………………………………………..</a:t>
            </a:r>
          </a:p>
          <a:p>
            <a:pPr>
              <a:spcBef>
                <a:spcPct val="50000"/>
              </a:spcBef>
            </a:pPr>
            <a:r>
              <a:rPr lang="en-US" sz="1600"/>
              <a:t>Địa chỉ thường  trú :…………………………………………………………………..</a:t>
            </a:r>
          </a:p>
          <a:p>
            <a:pPr>
              <a:spcBef>
                <a:spcPct val="50000"/>
              </a:spcBef>
            </a:pPr>
            <a:r>
              <a:rPr lang="en-US" sz="1600"/>
              <a:t>Hiện đang học Lớp ……. tại Trường  :…………………………………………….</a:t>
            </a:r>
          </a:p>
          <a:p>
            <a:pPr>
              <a:spcBef>
                <a:spcPct val="50000"/>
              </a:spcBef>
            </a:pPr>
            <a:r>
              <a:rPr lang="en-US" sz="1600"/>
              <a:t>Em làm đơn này xin đề nghị ………………........xét cho em được học môn:…………...</a:t>
            </a:r>
          </a:p>
          <a:p>
            <a:pPr>
              <a:spcBef>
                <a:spcPct val="50000"/>
              </a:spcBef>
            </a:pPr>
            <a:r>
              <a:rPr lang="en-US" sz="1600"/>
              <a:t>Em xin hứa thực hiện nghiêm chỉnh nội quy của Nhà trường, phấn đấu học tập và rèn luyện tốt .</a:t>
            </a:r>
          </a:p>
          <a:p>
            <a:pPr>
              <a:spcBef>
                <a:spcPct val="50000"/>
              </a:spcBef>
            </a:pPr>
            <a:r>
              <a:rPr lang="en-US" sz="1600"/>
              <a:t>Em xin trân trọng cảm ơn .</a:t>
            </a:r>
          </a:p>
          <a:p>
            <a:pPr>
              <a:spcBef>
                <a:spcPct val="50000"/>
              </a:spcBef>
            </a:pPr>
            <a:r>
              <a:rPr lang="en-US" sz="1600"/>
              <a:t>Ý kiến của cha mẹ học sinh                                                Người làm đơn</a:t>
            </a:r>
          </a:p>
          <a:p>
            <a:pPr>
              <a:spcBef>
                <a:spcPct val="50000"/>
              </a:spcBef>
            </a:pPr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4"/>
          <p:cNvSpPr>
            <a:spLocks noChangeArrowheads="1" noChangeShapeType="1"/>
          </p:cNvSpPr>
          <p:nvPr/>
        </p:nvSpPr>
        <p:spPr bwMode="auto">
          <a:xfrm>
            <a:off x="0" y="0"/>
            <a:ext cx="5562600" cy="26971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Củng cố 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762000" y="4038600"/>
            <a:ext cx="678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990600" y="2971800"/>
            <a:ext cx="746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</a:rPr>
              <a:t>Em hãy nêu lại trình tự viết đơn xin vào học lớp 6 Trường Trung học cơ sở ?</a:t>
            </a:r>
          </a:p>
        </p:txBody>
      </p:sp>
      <p:pic>
        <p:nvPicPr>
          <p:cNvPr id="14341" name="Picture 7" descr="0031"/>
          <p:cNvPicPr>
            <a:picLocks noChangeAspect="1" noChangeArrowheads="1" noCrop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2514600" y="4572000"/>
            <a:ext cx="4067175" cy="2286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inh dong (3)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0"/>
            <a:ext cx="91440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363" name="Group 3"/>
          <p:cNvGrpSpPr>
            <a:grpSpLocks/>
          </p:cNvGrpSpPr>
          <p:nvPr/>
        </p:nvGrpSpPr>
        <p:grpSpPr bwMode="auto">
          <a:xfrm>
            <a:off x="0" y="152400"/>
            <a:ext cx="3733800" cy="2971800"/>
            <a:chOff x="1152" y="0"/>
            <a:chExt cx="3456" cy="3120"/>
          </a:xfrm>
        </p:grpSpPr>
        <p:grpSp>
          <p:nvGrpSpPr>
            <p:cNvPr id="15366" name="Group 4"/>
            <p:cNvGrpSpPr>
              <a:grpSpLocks/>
            </p:cNvGrpSpPr>
            <p:nvPr/>
          </p:nvGrpSpPr>
          <p:grpSpPr bwMode="auto">
            <a:xfrm>
              <a:off x="1152" y="0"/>
              <a:ext cx="3456" cy="3120"/>
              <a:chOff x="1176" y="192"/>
              <a:chExt cx="3456" cy="3120"/>
            </a:xfrm>
          </p:grpSpPr>
          <p:sp>
            <p:nvSpPr>
              <p:cNvPr id="15368" name="AutoShape 5"/>
              <p:cNvSpPr>
                <a:spLocks noChangeArrowheads="1"/>
              </p:cNvSpPr>
              <p:nvPr/>
            </p:nvSpPr>
            <p:spPr bwMode="auto">
              <a:xfrm>
                <a:off x="1776" y="1392"/>
                <a:ext cx="2304" cy="1920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69" name="AutoShape 6"/>
              <p:cNvSpPr>
                <a:spLocks noChangeArrowheads="1"/>
              </p:cNvSpPr>
              <p:nvPr/>
            </p:nvSpPr>
            <p:spPr bwMode="auto">
              <a:xfrm>
                <a:off x="1176" y="192"/>
                <a:ext cx="3456" cy="1680"/>
              </a:xfrm>
              <a:prstGeom prst="flowChartExtra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0" name="Line 7"/>
              <p:cNvSpPr>
                <a:spLocks noChangeShapeType="1"/>
              </p:cNvSpPr>
              <p:nvPr/>
            </p:nvSpPr>
            <p:spPr bwMode="auto">
              <a:xfrm>
                <a:off x="3012" y="1872"/>
                <a:ext cx="0" cy="14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1" name="Line 8"/>
              <p:cNvSpPr>
                <a:spLocks noChangeShapeType="1"/>
              </p:cNvSpPr>
              <p:nvPr/>
            </p:nvSpPr>
            <p:spPr bwMode="auto">
              <a:xfrm>
                <a:off x="2352" y="1872"/>
                <a:ext cx="0" cy="14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2" name="Line 9"/>
              <p:cNvSpPr>
                <a:spLocks noChangeShapeType="1"/>
              </p:cNvSpPr>
              <p:nvPr/>
            </p:nvSpPr>
            <p:spPr bwMode="auto">
              <a:xfrm>
                <a:off x="1776" y="2400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3" name="Line 10"/>
              <p:cNvSpPr>
                <a:spLocks noChangeShapeType="1"/>
              </p:cNvSpPr>
              <p:nvPr/>
            </p:nvSpPr>
            <p:spPr bwMode="auto">
              <a:xfrm>
                <a:off x="3024" y="2400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4" name="Line 11"/>
              <p:cNvSpPr>
                <a:spLocks noChangeShapeType="1"/>
              </p:cNvSpPr>
              <p:nvPr/>
            </p:nvSpPr>
            <p:spPr bwMode="auto">
              <a:xfrm flipH="1">
                <a:off x="1776" y="1872"/>
                <a:ext cx="576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5" name="Line 12"/>
              <p:cNvSpPr>
                <a:spLocks noChangeShapeType="1"/>
              </p:cNvSpPr>
              <p:nvPr/>
            </p:nvSpPr>
            <p:spPr bwMode="auto">
              <a:xfrm flipH="1">
                <a:off x="3000" y="1896"/>
                <a:ext cx="576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6" name="Line 13"/>
              <p:cNvSpPr>
                <a:spLocks noChangeShapeType="1"/>
              </p:cNvSpPr>
              <p:nvPr/>
            </p:nvSpPr>
            <p:spPr bwMode="auto">
              <a:xfrm>
                <a:off x="1776" y="1872"/>
                <a:ext cx="576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7" name="Line 14"/>
              <p:cNvSpPr>
                <a:spLocks noChangeShapeType="1"/>
              </p:cNvSpPr>
              <p:nvPr/>
            </p:nvSpPr>
            <p:spPr bwMode="auto">
              <a:xfrm>
                <a:off x="3036" y="1872"/>
                <a:ext cx="576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67" name="Text Box 15"/>
            <p:cNvSpPr txBox="1">
              <a:spLocks noChangeArrowheads="1"/>
            </p:cNvSpPr>
            <p:nvPr/>
          </p:nvSpPr>
          <p:spPr bwMode="auto">
            <a:xfrm>
              <a:off x="2016" y="768"/>
              <a:ext cx="1728" cy="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/>
                <a:t>VỀ NHÀ</a:t>
              </a:r>
            </a:p>
          </p:txBody>
        </p:sp>
      </p:grpSp>
      <p:sp>
        <p:nvSpPr>
          <p:cNvPr id="15364" name="WordArt 17"/>
          <p:cNvSpPr>
            <a:spLocks noChangeArrowheads="1" noChangeShapeType="1" noTextEdit="1"/>
          </p:cNvSpPr>
          <p:nvPr/>
        </p:nvSpPr>
        <p:spPr bwMode="auto">
          <a:xfrm>
            <a:off x="4343400" y="381000"/>
            <a:ext cx="2152650" cy="16859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dặn dò</a:t>
            </a:r>
          </a:p>
        </p:txBody>
      </p:sp>
      <p:sp>
        <p:nvSpPr>
          <p:cNvPr id="15365" name="Text Box 18"/>
          <p:cNvSpPr txBox="1">
            <a:spLocks noChangeArrowheads="1"/>
          </p:cNvSpPr>
          <p:nvPr/>
        </p:nvSpPr>
        <p:spPr bwMode="auto">
          <a:xfrm>
            <a:off x="457200" y="4876800"/>
            <a:ext cx="8686800" cy="64135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  Về xem lại trình tự viết một lá đơn .</a:t>
            </a: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3429000" y="914400"/>
            <a:ext cx="3200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</a:rPr>
              <a:t>Tập làm văn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0" y="26670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9900FF"/>
                </a:solidFill>
              </a:rPr>
              <a:t>Tập làm văn tiết thứ hai tuần 11 các em học bài gì ?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2667000" y="1676400"/>
            <a:ext cx="609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Luyện tập làm đơn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990600" y="3886200"/>
            <a:ext cx="746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Em hãy nêu trình tự viết đơn 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0" grpId="1"/>
      <p:bldP spid="6151" grpId="0"/>
      <p:bldP spid="61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>
            <a:spLocks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- Quốc hiệu – tiêu ngữ 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- Địa điểm  - thời gian 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- Tên đơn 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- Nội dung  :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            -Kính gửi.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            - Họ tên 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            - Ngày sinh  ;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            - Chức vụ :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            -Trình bày nội dung;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            - Lời cảm ơn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                                                  kí tên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                                            ( Ghi họ tên )    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685800" y="457200"/>
            <a:ext cx="746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 Trình tự viết đơn 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3429000" y="9906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Tập làm văn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04800" y="2057400"/>
            <a:ext cx="7239000" cy="4343400"/>
            <a:chOff x="192" y="1296"/>
            <a:chExt cx="4560" cy="2736"/>
          </a:xfrm>
        </p:grpSpPr>
        <p:sp>
          <p:nvSpPr>
            <p:cNvPr id="5124" name="AutoShape 6"/>
            <p:cNvSpPr>
              <a:spLocks noChangeArrowheads="1"/>
            </p:cNvSpPr>
            <p:nvPr/>
          </p:nvSpPr>
          <p:spPr bwMode="auto">
            <a:xfrm>
              <a:off x="192" y="1296"/>
              <a:ext cx="4560" cy="2736"/>
            </a:xfrm>
            <a:prstGeom prst="irregularSeal1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5" name="WordArt 7"/>
            <p:cNvSpPr>
              <a:spLocks noChangeArrowheads="1" noChangeShapeType="1" noTextEdit="1"/>
            </p:cNvSpPr>
            <p:nvPr/>
          </p:nvSpPr>
          <p:spPr bwMode="auto">
            <a:xfrm>
              <a:off x="1200" y="2112"/>
              <a:ext cx="1920" cy="864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32056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CC99FF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Arial"/>
                  <a:cs typeface="Arial"/>
                </a:rPr>
                <a:t>Bài mới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/>
          <p:cNvSpPr txBox="1">
            <a:spLocks noChangeArrowheads="1"/>
          </p:cNvSpPr>
          <p:nvPr/>
        </p:nvSpPr>
        <p:spPr bwMode="auto">
          <a:xfrm>
            <a:off x="3048000" y="914400"/>
            <a:ext cx="320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0066"/>
                </a:solidFill>
              </a:rPr>
              <a:t>Tập làm văn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286000" y="1676400"/>
            <a:ext cx="480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9900FF"/>
                </a:solidFill>
              </a:rPr>
              <a:t>Ôn tập về viết đơn</a:t>
            </a:r>
          </a:p>
        </p:txBody>
      </p:sp>
      <p:pic>
        <p:nvPicPr>
          <p:cNvPr id="6148" name="Picture 12" descr="Anh dong"/>
          <p:cNvPicPr>
            <a:picLocks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 rot="19281467">
            <a:off x="762000" y="2159000"/>
            <a:ext cx="3465513" cy="4699000"/>
          </a:xfrm>
          <a:noFill/>
        </p:spPr>
      </p:pic>
      <p:sp>
        <p:nvSpPr>
          <p:cNvPr id="6149" name="Text Box 14"/>
          <p:cNvSpPr txBox="1">
            <a:spLocks noChangeArrowheads="1"/>
          </p:cNvSpPr>
          <p:nvPr/>
        </p:nvSpPr>
        <p:spPr bwMode="auto">
          <a:xfrm>
            <a:off x="3048000" y="2895600"/>
            <a:ext cx="5715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Bài tập 1</a:t>
            </a:r>
            <a:r>
              <a:rPr lang="en-US" sz="3200"/>
              <a:t> : Hoàn thành đơn xin học theo mẫu dưới đây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12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820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1143000" y="0"/>
            <a:ext cx="8001000" cy="705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CỘNG HOÀ XÃ HỘI CHỦ NGHĨA VIỆT NAM</a:t>
            </a:r>
          </a:p>
          <a:p>
            <a:pPr algn="ctr">
              <a:spcBef>
                <a:spcPct val="50000"/>
              </a:spcBef>
            </a:pPr>
            <a:r>
              <a:rPr lang="en-US" sz="1600"/>
              <a:t>ĐỘC LẬP  - TỰ DO  - HẠNH PHÚC</a:t>
            </a:r>
          </a:p>
          <a:p>
            <a:pPr algn="ctr">
              <a:spcBef>
                <a:spcPct val="50000"/>
              </a:spcBef>
            </a:pPr>
            <a:r>
              <a:rPr lang="en-US" sz="1600"/>
              <a:t>                      ……ngày … tháng …..năm………….</a:t>
            </a:r>
          </a:p>
          <a:p>
            <a:pPr algn="ctr">
              <a:spcBef>
                <a:spcPct val="50000"/>
              </a:spcBef>
            </a:pPr>
            <a:r>
              <a:rPr lang="en-US" sz="1600"/>
              <a:t>ĐƠN XIN HỌC</a:t>
            </a:r>
          </a:p>
          <a:p>
            <a:pPr>
              <a:spcBef>
                <a:spcPct val="50000"/>
              </a:spcBef>
            </a:pPr>
            <a:r>
              <a:rPr lang="en-US" sz="1600"/>
              <a:t>Kính gửi thầy (cô ) Hiệu trưởng Trường Trung học cơ sở………….</a:t>
            </a:r>
          </a:p>
          <a:p>
            <a:pPr>
              <a:spcBef>
                <a:spcPct val="50000"/>
              </a:spcBef>
            </a:pPr>
            <a:r>
              <a:rPr lang="en-US" sz="1600"/>
              <a:t>Em tên là :……………………………………………………………….</a:t>
            </a:r>
          </a:p>
          <a:p>
            <a:pPr>
              <a:spcBef>
                <a:spcPct val="50000"/>
              </a:spcBef>
            </a:pPr>
            <a:r>
              <a:rPr lang="en-US" sz="1600"/>
              <a:t>Nam , nữ :……………………………………………………………….</a:t>
            </a:r>
          </a:p>
          <a:p>
            <a:pPr>
              <a:spcBef>
                <a:spcPct val="50000"/>
              </a:spcBef>
            </a:pPr>
            <a:r>
              <a:rPr lang="en-US" sz="1600"/>
              <a:t>Sinh ngày ;……………………………………………………………….</a:t>
            </a:r>
          </a:p>
          <a:p>
            <a:pPr>
              <a:spcBef>
                <a:spcPct val="50000"/>
              </a:spcBef>
            </a:pPr>
            <a:r>
              <a:rPr lang="en-US" sz="1600"/>
              <a:t>Tại ;……………………………………………………………………….</a:t>
            </a:r>
          </a:p>
          <a:p>
            <a:pPr>
              <a:spcBef>
                <a:spcPct val="50000"/>
              </a:spcBef>
            </a:pPr>
            <a:r>
              <a:rPr lang="en-US" sz="1600"/>
              <a:t>Quê quán ;……………………………………………………………….</a:t>
            </a:r>
          </a:p>
          <a:p>
            <a:pPr>
              <a:spcBef>
                <a:spcPct val="50000"/>
              </a:spcBef>
            </a:pPr>
            <a:r>
              <a:rPr lang="en-US" sz="1600"/>
              <a:t>Địa chỉ thường  trú :…………………………………………………</a:t>
            </a:r>
          </a:p>
          <a:p>
            <a:pPr>
              <a:spcBef>
                <a:spcPct val="50000"/>
              </a:spcBef>
            </a:pPr>
            <a:r>
              <a:rPr lang="en-US" sz="1600"/>
              <a:t>Đã hoàn thành chương trình tiểu học </a:t>
            </a:r>
          </a:p>
          <a:p>
            <a:pPr>
              <a:spcBef>
                <a:spcPct val="50000"/>
              </a:spcBef>
            </a:pPr>
            <a:r>
              <a:rPr lang="en-US" sz="1600"/>
              <a:t>Tại trường tiểu học :……………………………………………………</a:t>
            </a:r>
          </a:p>
          <a:p>
            <a:pPr>
              <a:spcBef>
                <a:spcPct val="50000"/>
              </a:spcBef>
            </a:pPr>
            <a:r>
              <a:rPr lang="en-US" sz="1600"/>
              <a:t>Em làm đơn này xin đề nghị Trường Trung học cơ sở………………........xét cho em được vào lớp 6 của Trường.</a:t>
            </a:r>
          </a:p>
          <a:p>
            <a:pPr>
              <a:spcBef>
                <a:spcPct val="50000"/>
              </a:spcBef>
            </a:pPr>
            <a:r>
              <a:rPr lang="en-US" sz="1600"/>
              <a:t>Em xin hứa thực hiện nghiêm chỉnh nội quy của Nhà trường, phấn đấu học tập và rèn luyện tốt .</a:t>
            </a:r>
          </a:p>
          <a:p>
            <a:pPr>
              <a:spcBef>
                <a:spcPct val="50000"/>
              </a:spcBef>
            </a:pPr>
            <a:r>
              <a:rPr lang="en-US" sz="1600"/>
              <a:t>Em xin trân trọng cảm ơn .</a:t>
            </a:r>
          </a:p>
          <a:p>
            <a:pPr>
              <a:spcBef>
                <a:spcPct val="50000"/>
              </a:spcBef>
            </a:pPr>
            <a:r>
              <a:rPr lang="en-US" sz="1600"/>
              <a:t>Ý kiến của cha mẹ học sinh                                                Người làm đơn</a:t>
            </a:r>
          </a:p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0" y="0"/>
            <a:ext cx="220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</a:rPr>
              <a:t>Bài tập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9900FF"/>
                </a:solidFill>
              </a:rPr>
              <a:t>Đơn xin học có gì khác và giống đơn kiến nghị ?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81000" y="1905000"/>
            <a:ext cx="80010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* </a:t>
            </a:r>
            <a:r>
              <a:rPr lang="en-US" sz="3200">
                <a:solidFill>
                  <a:srgbClr val="FF0000"/>
                </a:solidFill>
              </a:rPr>
              <a:t>Giống nhau</a:t>
            </a:r>
            <a:r>
              <a:rPr lang="en-US" sz="3200"/>
              <a:t> : Có quốc hiệu , tiêu ngữ ; thời gian địa điểm viết đơn ; tên đơn, nơi nhận đơn ; họ tên người viết ; nam (nữ ) ; ngày sinh ; địa chỉ người viết ; lời cảm ơn ; chữ kí và tên người viết đơn.</a:t>
            </a:r>
          </a:p>
          <a:p>
            <a:pPr>
              <a:spcBef>
                <a:spcPct val="50000"/>
              </a:spcBef>
            </a:pPr>
            <a:r>
              <a:rPr lang="en-US" sz="3200"/>
              <a:t>*</a:t>
            </a:r>
            <a:r>
              <a:rPr lang="en-US" sz="3200">
                <a:solidFill>
                  <a:srgbClr val="FF0000"/>
                </a:solidFill>
              </a:rPr>
              <a:t>Khác nhau</a:t>
            </a:r>
            <a:r>
              <a:rPr lang="en-US" sz="3200"/>
              <a:t> : Đơn xin học phải ghi rõ sinh tại đâu ; quê quán ; lời hứa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1143000" y="0"/>
            <a:ext cx="8001000" cy="705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CỘNG HOÀ XÃ HỘI CHỦ NGHĨA VIỆT NAM</a:t>
            </a:r>
          </a:p>
          <a:p>
            <a:pPr algn="ctr">
              <a:spcBef>
                <a:spcPct val="50000"/>
              </a:spcBef>
            </a:pPr>
            <a:r>
              <a:rPr lang="en-US" sz="1600"/>
              <a:t>ĐỘC LẬP  - TỰ DO  - HẠNH PHÚC</a:t>
            </a:r>
          </a:p>
          <a:p>
            <a:pPr algn="ctr">
              <a:spcBef>
                <a:spcPct val="50000"/>
              </a:spcBef>
            </a:pPr>
            <a:r>
              <a:rPr lang="en-US" sz="1600"/>
              <a:t>                      ……ngày … tháng …..năm………….</a:t>
            </a:r>
          </a:p>
          <a:p>
            <a:pPr algn="ctr">
              <a:spcBef>
                <a:spcPct val="50000"/>
              </a:spcBef>
            </a:pPr>
            <a:r>
              <a:rPr lang="en-US" sz="1600"/>
              <a:t>ĐƠN XIN HỌC</a:t>
            </a:r>
          </a:p>
          <a:p>
            <a:pPr>
              <a:spcBef>
                <a:spcPct val="50000"/>
              </a:spcBef>
            </a:pPr>
            <a:r>
              <a:rPr lang="en-US" sz="1600"/>
              <a:t>Kính gửi thầy (cô ) Hiệu trưởng Trường Trung học cơ sở…………………………..</a:t>
            </a:r>
          </a:p>
          <a:p>
            <a:pPr>
              <a:spcBef>
                <a:spcPct val="50000"/>
              </a:spcBef>
            </a:pPr>
            <a:r>
              <a:rPr lang="en-US" sz="1600"/>
              <a:t>Em tên là :…………………………………………………………………………………</a:t>
            </a:r>
          </a:p>
          <a:p>
            <a:pPr>
              <a:spcBef>
                <a:spcPct val="50000"/>
              </a:spcBef>
            </a:pPr>
            <a:r>
              <a:rPr lang="en-US" sz="1600"/>
              <a:t>Nam , nữ :…………………………………………………………………………………</a:t>
            </a:r>
          </a:p>
          <a:p>
            <a:pPr>
              <a:spcBef>
                <a:spcPct val="50000"/>
              </a:spcBef>
            </a:pPr>
            <a:r>
              <a:rPr lang="en-US" sz="1600"/>
              <a:t>Sinh ngày ;…………………………………………………………………………………</a:t>
            </a:r>
          </a:p>
          <a:p>
            <a:pPr>
              <a:spcBef>
                <a:spcPct val="50000"/>
              </a:spcBef>
            </a:pPr>
            <a:r>
              <a:rPr lang="en-US" sz="1600"/>
              <a:t>Tại ;………………………………………………………………………………………...</a:t>
            </a:r>
          </a:p>
          <a:p>
            <a:pPr>
              <a:spcBef>
                <a:spcPct val="50000"/>
              </a:spcBef>
            </a:pPr>
            <a:r>
              <a:rPr lang="en-US" sz="1600"/>
              <a:t>Quê quán ;………………………………………………………………………………….</a:t>
            </a:r>
          </a:p>
          <a:p>
            <a:pPr>
              <a:spcBef>
                <a:spcPct val="50000"/>
              </a:spcBef>
            </a:pPr>
            <a:r>
              <a:rPr lang="en-US" sz="1600"/>
              <a:t>Địa chỉ thường  trú :……………………………………………………………………….</a:t>
            </a:r>
          </a:p>
          <a:p>
            <a:pPr>
              <a:spcBef>
                <a:spcPct val="50000"/>
              </a:spcBef>
            </a:pPr>
            <a:r>
              <a:rPr lang="en-US" sz="1600"/>
              <a:t>Đã hoàn thành chương trình tiểu học </a:t>
            </a:r>
          </a:p>
          <a:p>
            <a:pPr>
              <a:spcBef>
                <a:spcPct val="50000"/>
              </a:spcBef>
            </a:pPr>
            <a:r>
              <a:rPr lang="en-US" sz="1600"/>
              <a:t>Tại trường tiểu học :………………………………………………………………………</a:t>
            </a:r>
          </a:p>
          <a:p>
            <a:pPr>
              <a:spcBef>
                <a:spcPct val="50000"/>
              </a:spcBef>
            </a:pPr>
            <a:r>
              <a:rPr lang="en-US" sz="1600"/>
              <a:t>Em làm đơn này xin đề nghị Trường Trung học cơ sở………………........xét cho em được vào lớp 6 của Trường.</a:t>
            </a:r>
          </a:p>
          <a:p>
            <a:pPr>
              <a:spcBef>
                <a:spcPct val="50000"/>
              </a:spcBef>
            </a:pPr>
            <a:r>
              <a:rPr lang="en-US" sz="1600"/>
              <a:t>Em xin hứa thực hiện nghiêm chỉnh nội quy của Nhà trường, phấn đấu học tập và rèn luyện tốt .</a:t>
            </a:r>
          </a:p>
          <a:p>
            <a:pPr>
              <a:spcBef>
                <a:spcPct val="50000"/>
              </a:spcBef>
            </a:pPr>
            <a:r>
              <a:rPr lang="en-US" sz="1600"/>
              <a:t>Em xin trân trọng cảm ơn .</a:t>
            </a:r>
          </a:p>
          <a:p>
            <a:pPr>
              <a:spcBef>
                <a:spcPct val="50000"/>
              </a:spcBef>
            </a:pPr>
            <a:r>
              <a:rPr lang="en-US" sz="1600"/>
              <a:t>Ý kiến của cha mẹ học sinh                                                Người làm đơn</a:t>
            </a:r>
          </a:p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0" y="0"/>
            <a:ext cx="1066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</a:rPr>
              <a:t>Bài tập 1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352800" y="685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Rạch Giá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876800" y="685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28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5791200" y="685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11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6553200" y="6858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2009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6400800" y="1447800"/>
            <a:ext cx="175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Nguyễn Du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438400" y="1828800"/>
            <a:ext cx="312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Nguyễn Thị Thuỳ Trang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2438400" y="21336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Nữ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2895600" y="24384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18 – 5 - 1999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2362200" y="2895600"/>
            <a:ext cx="502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Bệnh viện Đa Khoa tỉnh Kiên Giang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590800" y="32766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Rạch Giá – Kiên Giang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2971800" y="3581400"/>
            <a:ext cx="617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Số nhà  16 – Lê Lợi -  Rạch Giá – Kiên Giang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3429000" y="43434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Lê Hồng Phong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6096000" y="47244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Nguyễn Du</a:t>
            </a:r>
          </a:p>
        </p:txBody>
      </p:sp>
      <p:sp>
        <p:nvSpPr>
          <p:cNvPr id="5141" name="WordArt 21"/>
          <p:cNvSpPr>
            <a:spLocks noChangeArrowheads="1" noChangeShapeType="1" noTextEdit="1"/>
          </p:cNvSpPr>
          <p:nvPr/>
        </p:nvSpPr>
        <p:spPr bwMode="auto">
          <a:xfrm>
            <a:off x="1143000" y="0"/>
            <a:ext cx="1143000" cy="15240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VBT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8600"/>
                            </p:stCondLst>
                            <p:childTnLst>
                              <p:par>
                                <p:cTn id="3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70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9750"/>
                            </p:stCondLst>
                            <p:childTnLst>
                              <p:par>
                                <p:cTn id="5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5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34250"/>
                            </p:stCondLst>
                            <p:childTnLst>
                              <p:par>
                                <p:cTn id="6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41250"/>
                            </p:stCondLst>
                            <p:childTnLst>
                              <p:par>
                                <p:cTn id="7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45850"/>
                            </p:stCondLst>
                            <p:childTnLst>
                              <p:par>
                                <p:cTn id="7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4850"/>
                            </p:stCondLst>
                            <p:childTnLst>
                              <p:par>
                                <p:cTn id="8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67350"/>
                            </p:stCondLst>
                            <p:childTnLst>
                              <p:par>
                                <p:cTn id="9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74850"/>
                            </p:stCondLst>
                            <p:childTnLst>
                              <p:par>
                                <p:cTn id="10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/>
      <p:bldP spid="5128" grpId="0"/>
      <p:bldP spid="5129" grpId="0"/>
      <p:bldP spid="5130" grpId="0"/>
      <p:bldP spid="5131" grpId="0"/>
      <p:bldP spid="5132" grpId="0"/>
      <p:bldP spid="5133" grpId="0"/>
      <p:bldP spid="5134" grpId="0"/>
      <p:bldP spid="5136" grpId="0"/>
      <p:bldP spid="5137" grpId="0"/>
      <p:bldP spid="5138" grpId="0"/>
      <p:bldP spid="5140" grpId="0"/>
      <p:bldP spid="5141" grpId="0" animBg="1"/>
      <p:bldP spid="514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Bài tập 2 </a:t>
            </a: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0" y="14478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</a:rPr>
              <a:t>Em hãy viết đơn gửi Ban Giám  hiệu xin được học môn tự chọn về ngoại ngữ hoặc tin học .</a:t>
            </a: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1828800" y="1905000"/>
            <a:ext cx="1371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7391400" y="1981200"/>
            <a:ext cx="1371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V="1">
            <a:off x="381000" y="2438400"/>
            <a:ext cx="80010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6392" name="Picture 8" descr="flower2DivWHT[1]"/>
          <p:cNvPicPr>
            <a:picLocks noChangeAspect="1" noChangeArrowheads="1" noCro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5400675"/>
            <a:ext cx="9144000" cy="14573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3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3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animBg="1"/>
      <p:bldP spid="16390" grpId="0" animBg="1"/>
      <p:bldP spid="16391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795</Words>
  <Application>Microsoft PowerPoint</Application>
  <PresentationFormat>On-screen Show (4:3)</PresentationFormat>
  <Paragraphs>105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Đơn xin học có gì khác và giống đơn kiến nghị ?</vt:lpstr>
      <vt:lpstr>Slide 8</vt:lpstr>
      <vt:lpstr>Bài tập 2 </vt:lpstr>
      <vt:lpstr>Đơn xin học môn tự chọn có điểm gì khác với đơn xin vào học lớp 6 Trường Trung học cơ sở ?</vt:lpstr>
      <vt:lpstr>Bài tập 2 </vt:lpstr>
      <vt:lpstr>Slide 12</vt:lpstr>
      <vt:lpstr>Slide 13</vt:lpstr>
      <vt:lpstr>Slide 14</vt:lpstr>
    </vt:vector>
  </TitlesOfParts>
  <Company>Jack Organization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JACK-PC</dc:creator>
  <cp:lastModifiedBy>CSTeam</cp:lastModifiedBy>
  <cp:revision>24</cp:revision>
  <dcterms:created xsi:type="dcterms:W3CDTF">2009-11-21T12:32:01Z</dcterms:created>
  <dcterms:modified xsi:type="dcterms:W3CDTF">2016-06-30T03:13:05Z</dcterms:modified>
</cp:coreProperties>
</file>