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78" r:id="rId3"/>
    <p:sldId id="281" r:id="rId4"/>
    <p:sldId id="280" r:id="rId5"/>
    <p:sldId id="290" r:id="rId6"/>
    <p:sldId id="287" r:id="rId7"/>
    <p:sldId id="282" r:id="rId8"/>
    <p:sldId id="283" r:id="rId9"/>
    <p:sldId id="288" r:id="rId10"/>
    <p:sldId id="284" r:id="rId11"/>
    <p:sldId id="28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00"/>
    <a:srgbClr val="66CCFF"/>
    <a:srgbClr val="00FFFF"/>
    <a:srgbClr val="FF3300"/>
    <a:srgbClr val="FFFFFF"/>
    <a:srgbClr val="6600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8FC4354-AB8B-48FF-B223-17DF394B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8" name="Text Box 21"/>
          <p:cNvSpPr txBox="1">
            <a:spLocks noChangeArrowheads="1"/>
          </p:cNvSpPr>
          <p:nvPr userDrawn="1"/>
        </p:nvSpPr>
        <p:spPr bwMode="auto">
          <a:xfrm>
            <a:off x="1600200" y="5029200"/>
            <a:ext cx="609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vi-VN">
              <a:latin typeface=".VnArial" pitchFamily="34" charset="0"/>
            </a:endParaRPr>
          </a:p>
        </p:txBody>
      </p:sp>
      <p:pic>
        <p:nvPicPr>
          <p:cNvPr id="19" name="Picture 22" descr="bees"/>
          <p:cNvPicPr>
            <a:picLocks noChangeAspect="1" noChangeArrowheads="1" noCrop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581275" y="0"/>
            <a:ext cx="4048125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3" descr="thin bar2"/>
          <p:cNvPicPr>
            <a:picLocks noChangeAspect="1" noChangeArrowheads="1" noCrop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-2852737" y="3386137"/>
            <a:ext cx="5715000" cy="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 algn="ctr">
              <a:defRPr>
                <a:latin typeface=".VnBodoniH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.VnArial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DC276-CA16-46E8-8D2B-7CF52C278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A44B2-92DD-49D4-89EA-3D8347055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207F1-4844-420D-952E-B5F2E6114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31380-23E8-41B7-BF19-08F108686C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37D85-4753-44E4-B563-031400421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DE4D2-01E5-4D71-872D-3D61EB441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4A35B-DEE1-4D64-972B-7D7272D9A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99FAF-45B7-4C50-9755-046346FEF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A258A-9868-4CC6-91DB-DA7AF36D7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0DA9C-F843-4DB9-A254-407929703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FD92F-DEFB-4E1D-B8FA-33E1553BDF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8984F-9B09-4D38-AD41-2BA0BDDCF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27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0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2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3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3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87142EC-CD7B-460F-BA07-F39065E80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E:\TLV%20-%20chung%20khao\truong%20hoc.mpg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14400" y="533400"/>
            <a:ext cx="6934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TËp lµm v¨n: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693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</a:rPr>
              <a:t>LuyÖn tËp t¶ ng­êi</a:t>
            </a:r>
            <a:br>
              <a:rPr lang="en-US" sz="3200" b="1">
                <a:solidFill>
                  <a:srgbClr val="FFFF00"/>
                </a:solidFill>
              </a:rPr>
            </a:br>
            <a:r>
              <a:rPr lang="en-US" sz="3200">
                <a:solidFill>
                  <a:srgbClr val="FFFF00"/>
                </a:solidFill>
              </a:rPr>
              <a:t>(T¶ ho¹t ®éng)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914400" y="45720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2209800" y="6248400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429000" y="6324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/>
              <a:t>QuÐt v«i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581400" y="6324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/>
              <a:t>T­íi rau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124200" y="6324600"/>
            <a:ext cx="3789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/>
              <a:t>BiÓu diÔn nghÖ thuËt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505200" y="63246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/>
              <a:t>Giê häc ©m nh¹c</a:t>
            </a:r>
          </a:p>
        </p:txBody>
      </p:sp>
      <p:pic>
        <p:nvPicPr>
          <p:cNvPr id="12303" name="truong hoc.mpg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172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xit" presetSubtype="10" fill="hold" grpId="1" nodeType="withEffect">
                                  <p:stCondLst>
                                    <p:cond delay="2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4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xit" presetSubtype="10" fill="hold" grpId="0" nodeType="withEffect">
                                  <p:stCondLst>
                                    <p:cond delay="42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5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47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xit" presetSubtype="16" fill="hold" grpId="1" nodeType="withEffect">
                                  <p:stCondLst>
                                    <p:cond delay="65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70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xit" presetSubtype="10" fill="hold" grpId="1" nodeType="withEffect">
                                  <p:stCondLst>
                                    <p:cond delay="87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151051" fill="hold"/>
                                        <p:tgtEl>
                                          <p:spTgt spid="12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31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2" dur="1" fill="hold"/>
                                        <p:tgtEl>
                                          <p:spTgt spid="1230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303"/>
                </p:tgtEl>
              </p:cMediaNode>
            </p:video>
          </p:childTnLst>
        </p:cTn>
      </p:par>
    </p:tnLst>
    <p:bldLst>
      <p:bldP spid="12292" grpId="0"/>
      <p:bldP spid="12292" grpId="1"/>
      <p:bldP spid="12293" grpId="0"/>
      <p:bldP spid="12294" grpId="0"/>
      <p:bldP spid="12294" grpId="1"/>
      <p:bldP spid="12295" grpId="0"/>
      <p:bldP spid="12295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533400"/>
            <a:ext cx="6934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000"/>
              <a:t>TËp lµm v¨n: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693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9900"/>
                </a:solidFill>
              </a:rPr>
              <a:t>LuyÖn tËp t¶ ng­êi</a:t>
            </a:r>
            <a:br>
              <a:rPr lang="en-US" sz="3200" b="1">
                <a:solidFill>
                  <a:srgbClr val="FF9900"/>
                </a:solidFill>
              </a:rPr>
            </a:br>
            <a:r>
              <a:rPr lang="en-US" sz="3200">
                <a:solidFill>
                  <a:srgbClr val="FF9900"/>
                </a:solidFill>
              </a:rPr>
              <a:t>(T¶ ho¹t ®éng)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6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81000" y="1295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FFFF00"/>
                </a:solidFill>
              </a:rPr>
              <a:t>1. §äc bµi v¨n sau (SGK-tr 150) vµ thùc hiÖn c¸c yªu cÇu nªu ë bªn d­íi: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85800" y="25146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/>
              <a:t>a) X¸c ®Þnh c¸c ®o¹n cña bµi v¨n.</a:t>
            </a:r>
          </a:p>
          <a:p>
            <a:pPr marL="342900" indent="-342900"/>
            <a:r>
              <a:rPr lang="en-US" sz="3000" i="1"/>
              <a:t>b) Nªu nh÷ng néi dung chÝnh cña tõng ®o¹n.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81000" y="27432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81000" y="3048000"/>
            <a:ext cx="304800" cy="3048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609600" y="3413125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/>
              <a:t>c) T×m nh÷ng chi tiÕt t¶ ho¹t ®éng cña b¸c T©m trong bµi v¨n.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685800" y="25146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>
                <a:solidFill>
                  <a:srgbClr val="FFFF00"/>
                </a:solidFill>
              </a:rPr>
              <a:t>a) X¸c ®Þnh c¸c ®o¹n cña bµi v¨n.</a:t>
            </a:r>
          </a:p>
          <a:p>
            <a:pPr marL="342900" indent="-342900"/>
            <a:r>
              <a:rPr lang="en-US" sz="3000" i="1">
                <a:solidFill>
                  <a:srgbClr val="FFFF00"/>
                </a:solidFill>
              </a:rPr>
              <a:t>b) Nªu nh÷ng néi dung chÝnh cña tõng ®o¹n.</a:t>
            </a:r>
          </a:p>
        </p:txBody>
      </p:sp>
      <p:sp>
        <p:nvSpPr>
          <p:cNvPr id="4104" name="Rectangle 10"/>
          <p:cNvSpPr>
            <a:spLocks noChangeArrowheads="1"/>
          </p:cNvSpPr>
          <p:nvPr/>
        </p:nvSpPr>
        <p:spPr bwMode="auto">
          <a:xfrm>
            <a:off x="304800" y="2514600"/>
            <a:ext cx="83820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 animBg="1"/>
      <p:bldP spid="6150" grpId="1" animBg="1"/>
      <p:bldP spid="6151" grpId="0" animBg="1"/>
      <p:bldP spid="6151" grpId="1" animBg="1"/>
      <p:bldP spid="61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6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371600" y="0"/>
            <a:ext cx="5791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>
                <a:solidFill>
                  <a:srgbClr val="FFFFFF"/>
                </a:solidFill>
              </a:rPr>
              <a:t>C«ng nh©n söa ®­êng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/>
              <a:t>      </a:t>
            </a: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B¸c T©m, mÑ cña Th­,  ®ang ch¨m chó lµm viÖc. B¸c ®i mét ®«i g¨ng tay b»ng v¶i rÊt dµy. V× thÕ, tay b¸c y nh­ tay mét ng­êi khæng lå. B¸c ®éi nãn, kh¨n trïm gÇn kÝn mÆt, chØ ®Ó hë mçi c¸i mòi vµ ®«i m¾t. Tay ph¶i b¸c cÇm mét chiÕc bóa. Tay tr¸i b¸c xÕp rÊt khÐo nh÷ng viªn ®¸ bäc nhùa ®­êng ®en nh¸nh vµo chç tròng. B¸c ®Ëp bóa ®Òu ®Òu xuèng nh÷ng viªn ®¸ ®Ó chóng ken ch¾c vµo nhau. Hai tay b¸c ®­a lªn h¹ xuèng  nhÞp  nhµng. D­êng nh­ b¸c ®ang lµm mét viÖc g× ®Êy rÊt nhÑ nhµng chø kh«ng ph¶i lµ c«ng viÖc v¸ ®­êng vÊt v¶ kia. ChØ cã m¶ng ¸o ­ít ®Ém må h«i ë l­ng b¸c lµ cø loang ra m·i.</a:t>
            </a:r>
            <a:endParaRPr lang="en-US" sz="2300">
              <a:solidFill>
                <a:srgbClr val="FFFFFF"/>
              </a:solidFill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28600" y="4114800"/>
            <a:ext cx="891540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/>
              <a:t>      </a:t>
            </a:r>
            <a:r>
              <a:rPr lang="en-US" sz="23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M¶ng ®­êng h×nh ch÷ nhËt ®en nh¸nh hiÖn lªn, thay thÕ cho c¸i æ gµ qu¸i ¸c lóc tr­íc. Th­ say s­a ng¾m miÕng v¸ h×nh ch÷ nhËt, th¬m mïi nhùa ®­êng h¨ng h¾c Êy, råi «m cæ mÑ:</a:t>
            </a:r>
          </a:p>
          <a:p>
            <a:pPr>
              <a:defRPr/>
            </a:pPr>
            <a:r>
              <a:rPr lang="en-US" sz="23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- §Ñp qu¸ ! MÑ v¸ ®­êng còng  khÐo nh­ v¸ ¸o Êy !</a:t>
            </a:r>
            <a:endParaRPr lang="en-US" sz="2300">
              <a:solidFill>
                <a:srgbClr val="00FFFF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" y="55626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28600" y="5638800"/>
            <a:ext cx="92202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23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B¸c T©m ®øng lªn, v­¬n vai mÊy c¸i</a:t>
            </a:r>
            <a:r>
              <a:rPr lang="en-US" sz="2300">
                <a:solidFill>
                  <a:srgbClr val="FFFFFF"/>
                </a:solidFill>
              </a:rPr>
              <a:t> liÒn. B¸c nheo m¾t nh×n mÆt ®­êng. N¾ng chãi chang. Mét nô c­êi lµm r¹ng rì khu«n mÆt b¸c.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28600" y="457200"/>
            <a:ext cx="89154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/>
              <a:t>      </a:t>
            </a:r>
            <a:r>
              <a:rPr lang="en-US" sz="23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B¸c T©m, mÑ cña Th­,  ®ang ch¨m chó lµm viÖc. B¸c ®i mét ®«i g¨ng tay b»ng v¶i rÊt dµy. V× thÕ, tay b¸c y nh­ tay mét ng­êi khæng lå. B¸c ®éi nãn, kh¨n trïm gÇn kÝn mÆt, chØ ®Ó hë mçi c¸i mòi vµ ®«i m¾t. Tay ph¶i b¸c cÇm mét chiÕc bóa. Tay tr¸i b¸c xÕp rÊt khÐo nh÷ng viªn ®¸ bäc nhùa ®­êng ®en nh¸nh vµo chç tròng. B¸c ®Ëp bóa ®Òu ®Òu xuèng nh÷ng viªn ®¸ ®Ó chóng ken ch¾c vµo nhau. Hai tay b¸c ®­a lªn h¹ xuèng  nhÞp  nhµng. D­êng nh­ b¸c ®ang lµm mét viÖc g× ®Êy rÊt nhÑ nhµng chø kh«ng ph¶i lµ c«ng viÖc v¸ ®­êng vÊt v¶ kia. ChØ cã m¶ng ¸o ­ít ®Ém må h«i ë l­ng b¸c lµ cø loang ra m·i.</a:t>
            </a:r>
            <a:endParaRPr lang="en-US" sz="2300">
              <a:solidFill>
                <a:srgbClr val="FFFF00"/>
              </a:solidFill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28600" y="4114800"/>
            <a:ext cx="891540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/>
              <a:t>      </a:t>
            </a: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M¶ng ®­êng h×nh ch÷ nhËt ®en nh¸nh hiÖn lªn, thay thÕ cho c¸i æ gµ qu¸i ¸c lóc tr­íc. Th­ say s­a ng¾m miÕng v¸ h×nh ch÷ nhËt, th¬m mïi nhùa ®­êng h¨ng h¾c Êy, råi «m cæ mÑ:</a:t>
            </a:r>
          </a:p>
          <a:p>
            <a:pPr>
              <a:defRPr/>
            </a:pP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     - §Ñp qu¸ ! MÑ v¸ ®­êng còng  khÐo nh­ v¸ ¸o Êy !</a:t>
            </a:r>
            <a:endParaRPr lang="en-US" sz="2300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5638800"/>
            <a:ext cx="92202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23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B¸c T©m ®øng lªn, v­¬n vai mÊy c¸i</a:t>
            </a:r>
            <a:r>
              <a:rPr lang="en-US" sz="2300">
                <a:solidFill>
                  <a:srgbClr val="FFFF00"/>
                </a:solidFill>
              </a:rPr>
              <a:t> liÒn. B¸c nheo m¾t nh×n mÆt ®­êng. N¾ng chãi chang. Mét nô c­êi lµm r¹ng rì khu«n mÆt b¸c.</a:t>
            </a:r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228600" y="457200"/>
            <a:ext cx="8763000" cy="3657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28600" y="4114800"/>
            <a:ext cx="8763000" cy="152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228600" y="5638800"/>
            <a:ext cx="89154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5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2" grpId="0"/>
      <p:bldP spid="7175" grpId="0"/>
      <p:bldP spid="7178" grpId="0" animBg="1"/>
      <p:bldP spid="7178" grpId="1" animBg="1"/>
      <p:bldP spid="7179" grpId="0" animBg="1"/>
      <p:bldP spid="7179" grpId="1" animBg="1"/>
      <p:bldP spid="7180" grpId="0" animBg="1"/>
      <p:bldP spid="718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6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57200" y="2057400"/>
            <a:ext cx="693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u="sng"/>
              <a:t>§o¹n 1</a:t>
            </a:r>
            <a:r>
              <a:rPr lang="en-US" sz="2800"/>
              <a:t>: T¶  b¸c T©m ®ang v¸ ®­êng.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57200" y="25908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u="sng"/>
              <a:t>§o¹n 2</a:t>
            </a:r>
            <a:r>
              <a:rPr lang="en-US" sz="2800"/>
              <a:t>: T¶ kÕt qu¶ lao ®éng cña b¸c T©m.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31242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 u="sng"/>
              <a:t>§o¹n 3</a:t>
            </a:r>
            <a:r>
              <a:rPr lang="en-US" sz="2800"/>
              <a:t>: T¶ b¸c T©m ®øng tr­íc m¶ng ®­êng ®·</a:t>
            </a:r>
          </a:p>
          <a:p>
            <a:pPr marL="342900" indent="-342900"/>
            <a:r>
              <a:rPr lang="en-US" sz="2800"/>
              <a:t>              v¸ xong.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838200" y="1066800"/>
            <a:ext cx="678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/>
              <a:t>Néi dung chÝnh cña tõng ®o¹n: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200" grpId="0"/>
      <p:bldP spid="8201" grpId="0"/>
      <p:bldP spid="82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FFFF00"/>
                </a:solidFill>
              </a:rPr>
              <a:t>1. §äc bµi v¨n sau (SGK-tr 150) vµ thùc hiÖn c¸c yªu cÇu nªu ë bªn d­íi: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685800" y="25146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/>
              <a:t>a) X¸c ®Þnh c¸c ®o¹n cña bµi v¨n.</a:t>
            </a:r>
          </a:p>
          <a:p>
            <a:pPr marL="342900" indent="-342900"/>
            <a:r>
              <a:rPr lang="en-US" sz="3000" i="1"/>
              <a:t>b) Nªu nh÷ng néi dung chÝnh cña tõng ®o¹n.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609600" y="3413125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>
                <a:latin typeface=".VnArial" pitchFamily="34" charset="0"/>
              </a:rPr>
              <a:t> </a:t>
            </a:r>
            <a:r>
              <a:rPr lang="en-US" sz="3000" i="1"/>
              <a:t>c) T×m nh÷ng chi tiÕt t¶ ho¹t ®éng cña b¸c T©m trong bµi v¨n.</a:t>
            </a: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685800" y="25146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/>
              <a:t>a) X¸c ®Þnh c¸c ®o¹n cña bµi v¨n.</a:t>
            </a:r>
          </a:p>
          <a:p>
            <a:pPr marL="342900" indent="-342900"/>
            <a:r>
              <a:rPr lang="en-US" sz="3000" i="1"/>
              <a:t>b) Nªu nh÷ng néi dung chÝnh cña tõng ®o¹n.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09600" y="34290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3000" i="1">
                <a:solidFill>
                  <a:srgbClr val="FFFF00"/>
                </a:solidFill>
                <a:latin typeface=".VnArial" pitchFamily="34" charset="0"/>
              </a:rPr>
              <a:t> c</a:t>
            </a:r>
            <a:r>
              <a:rPr lang="en-US" sz="3000" i="1">
                <a:solidFill>
                  <a:srgbClr val="FFFF00"/>
                </a:solidFill>
              </a:rPr>
              <a:t>) T×m nh÷ng chi tiÕt t¶ ho¹t ®éng cña b¸c T©m trong bµi v¨n.</a:t>
            </a:r>
          </a:p>
        </p:txBody>
      </p:sp>
      <p:sp>
        <p:nvSpPr>
          <p:cNvPr id="7175" name="Rectangle 13"/>
          <p:cNvSpPr>
            <a:spLocks noChangeArrowheads="1"/>
          </p:cNvSpPr>
          <p:nvPr/>
        </p:nvSpPr>
        <p:spPr bwMode="auto">
          <a:xfrm>
            <a:off x="685800" y="3505200"/>
            <a:ext cx="79248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   </a:t>
            </a:r>
            <a:r>
              <a:rPr lang="en-US" sz="3600" smtClean="0"/>
              <a:t>Th¶o luËn nhãm: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i="1" smtClean="0">
                <a:effectLst/>
              </a:rPr>
              <a:t>c) T×m nh÷ng chi tiÕt t¶ ho¹t ®éng cña b¸c T©m trong bµi v¨n.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6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371600" y="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C«ng nh©n söa ®­êng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28600" y="457200"/>
            <a:ext cx="8915400" cy="326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/>
              <a:t>      </a:t>
            </a: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B¸c T©m, mÑ cña Th­,  ®ang ch¨m chó lµm viÖc. B¸c ®i mét ®«i g¨ng tay b»ng v¶i rÊt dµy. V× thÕ, tay b¸c y nh­ tay mét ng­êi khæng lå. B¸c ®éi nãn, kh¨n trïm gÇn kÝn mÆt, chØ ®Ó hë mçi c¸i mòi vµ ®«i m¾t. Tay ph¶i b¸c cÇm mét chiÕc bóa. Tay tr¸i b¸c xÕp rÊt khÐo nh÷ng viªn ®¸ bäc nhùa ®­êng ®en nh¸nh vµo chç tròng. B¸c ®Ëp bóa ®Òu ®Òu xuèng nh÷ng viªn ®¸ ®Ó chóng ken ch¾c vµo nhau. Hai tay b¸c ®­a lªn h¹ xuèng  nhÞp  nhµng. D­êng nh­ b¸c ®ang lµ mét viÖc g× ®Êy rÊt nhÑ nhµng chø kh«ng ph¶i lµ c«ng viÖc v¸ ®­êng vÊt v¶ kia. ChØ cã m¶ng ¸o ­ít ®Ém må h«i ë l­ng b¸c lµ cø loang ra m·i.</a:t>
            </a:r>
            <a:endParaRPr lang="en-US" sz="230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28600" y="4191000"/>
            <a:ext cx="8915400" cy="150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/>
              <a:t>      </a:t>
            </a: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M¶ng ®­êng h×nh ch÷ nhËt ®en nh¸nh hiÖn lªn, thay thÕ cho c¸i æ gµ qu¸i ¸c lóc tr­íc. Th­ say s­a ng¾m miÕng v¸ h×nh ch÷ nhËt, th¬m mïi nhùa ®­êng h¨ng h¾c Êy, råi «m cæ mÑ:</a:t>
            </a:r>
          </a:p>
          <a:p>
            <a:pPr>
              <a:defRPr/>
            </a:pP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     - §Ñp qu¸ ! MÑ v¸ ®­êng còng  khÐo nh­ v¸ ¸o Êy !</a:t>
            </a:r>
            <a:endParaRPr lang="en-US" sz="2300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28600" y="5562600"/>
            <a:ext cx="891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     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52400" y="5745163"/>
            <a:ext cx="8991600" cy="80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    </a:t>
            </a:r>
            <a:r>
              <a:rPr lang="en-US" sz="2300">
                <a:effectLst>
                  <a:outerShdw blurRad="38100" dist="38100" dir="2700000" algn="tl">
                    <a:srgbClr val="000000"/>
                  </a:outerShdw>
                </a:effectLst>
              </a:rPr>
              <a:t>B¸c T©m ®øng lªn, v­¬n vai mÊy c¸i</a:t>
            </a:r>
            <a:r>
              <a:rPr lang="en-US" sz="2300"/>
              <a:t> liÒn. B¸c nheo m¾t nh×n mÆt ®­êng. N¾ng chãi chang. Mét nô c­êi lµm r¹ng rì khu«n mÆt b¸c.</a:t>
            </a: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438400" y="1905000"/>
            <a:ext cx="9906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038600" y="1905000"/>
            <a:ext cx="685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6019800" y="1905000"/>
            <a:ext cx="533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6858000" y="1905000"/>
            <a:ext cx="8382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8305800" y="1905000"/>
            <a:ext cx="533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381000" y="2209800"/>
            <a:ext cx="8305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381000" y="2590800"/>
            <a:ext cx="5486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1143000" y="2971800"/>
            <a:ext cx="914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2743200" y="2971800"/>
            <a:ext cx="3810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609600" y="6172200"/>
            <a:ext cx="5334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1828800" y="6172200"/>
            <a:ext cx="11430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3200400" y="6172200"/>
            <a:ext cx="2590800" cy="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animBg="1"/>
      <p:bldP spid="10248" grpId="0" animBg="1"/>
      <p:bldP spid="10249" grpId="0" animBg="1"/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01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i="1" smtClean="0">
                <a:solidFill>
                  <a:srgbClr val="FF9900"/>
                </a:solidFill>
              </a:rPr>
              <a:t>2. ViÕt mét ®o¹n v¨n t¶ ho¹t ®éng cña mét ng­êi mµ em yªu mÕn.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153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i="1" smtClean="0"/>
              <a:t> Gîi ý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Ng­êi ®ã cã thÓ lµ ng­êi th©n trong gia ®×nh em, lµ c« gi¸o (thÇy gi¸o), b¹n bÌ hoÆc mét ca sÜ em yªu thÝch,…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Em cÇn t¶ ho¹t ®éng cña ng­êi ®ã qua mét c«ng viÖc cô thÓ. VÝ dô: t¶ mÑ nÊu c¬m, bè ®äc b¸o, anh tËp thÓ dôc hoÆc ca sÜ ®ang h¸t,…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Nhí l¹i c¸c kÕt qu¶ quan s¸t ®Ó ®­a ®­îc vµo ®o¹n v¨n nh÷ng chi tiÕt chÝnh x¸c vÒ ho¹t ®éng cña ng­êi mµ em chän ®Ó t¶.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800600" y="914400"/>
            <a:ext cx="1905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7162800" y="914400"/>
            <a:ext cx="1371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133600" y="1371600"/>
            <a:ext cx="12192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990600" y="1371600"/>
            <a:ext cx="990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8" grpId="0" animBg="1"/>
      <p:bldP spid="11269" grpId="0" animBg="1"/>
      <p:bldP spid="11270" grpId="0" animBg="1"/>
      <p:bldP spid="112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80010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US" sz="3000" i="1" smtClean="0">
                <a:solidFill>
                  <a:srgbClr val="FF9900"/>
                </a:solidFill>
              </a:rPr>
              <a:t>2. ViÕt mét ®o¹n v¨n t¶ ho¹t ®éng cña mét ng­êi mµ em yªu mÕn.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8153400" cy="4648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i="1" smtClean="0"/>
              <a:t> Gîi ý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Ng­êi ®ã cã thÓ lµ ng­êi th©n trong gia ®×nh em, lµ c« gi¸o (thÇy gi¸o), b¹n bÌ hoÆc mét ca sÜ em yªu thÝch,…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 Em cÇn t¶ ho¹t ®éng cña ng­êi ®ã qua mét c«ng viÖc cô thÓ. VÝ dô: t¶ mÑ nÊu c¬m, bè ®äc b¸o, anh tËp thÓ dôc hoÆc ca sÜ ®ang h¸t,…</a:t>
            </a:r>
          </a:p>
          <a:p>
            <a:pPr eaLnBrk="1" hangingPunct="1">
              <a:buFontTx/>
              <a:buNone/>
              <a:defRPr/>
            </a:pPr>
            <a:r>
              <a:rPr lang="en-US" sz="2800" smtClean="0"/>
              <a:t>-  Nhí l¹i c¸c kÕt qu¶ quan s¸t ®Ó ®­a ®­îc vµo ®o¹n v¨n nh÷ng chi tiÕt chÝnh x¸c vÒ ho¹t ®éng cña ng­êi mµ em chän ®Ó t¶.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4800600" y="914400"/>
            <a:ext cx="19050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7162800" y="914400"/>
            <a:ext cx="1371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2133600" y="1371600"/>
            <a:ext cx="129540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990600" y="1371600"/>
            <a:ext cx="990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3">
      <a:dk1>
        <a:srgbClr val="6600CC"/>
      </a:dk1>
      <a:lt1>
        <a:srgbClr val="FFFFFF"/>
      </a:lt1>
      <a:dk2>
        <a:srgbClr val="4B0096"/>
      </a:dk2>
      <a:lt2>
        <a:srgbClr val="CDD7DF"/>
      </a:lt2>
      <a:accent1>
        <a:srgbClr val="9999FF"/>
      </a:accent1>
      <a:accent2>
        <a:srgbClr val="7850BA"/>
      </a:accent2>
      <a:accent3>
        <a:srgbClr val="B1AAC9"/>
      </a:accent3>
      <a:accent4>
        <a:srgbClr val="DADADA"/>
      </a:accent4>
      <a:accent5>
        <a:srgbClr val="CACAFF"/>
      </a:accent5>
      <a:accent6>
        <a:srgbClr val="6C48A8"/>
      </a:accent6>
      <a:hlink>
        <a:srgbClr val="00CCFF"/>
      </a:hlink>
      <a:folHlink>
        <a:srgbClr val="0796B3"/>
      </a:folHlink>
    </a:clrScheme>
    <a:fontScheme name="Shimmer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1462</Words>
  <Application>Microsoft Office PowerPoint</Application>
  <PresentationFormat>On-screen Show (4:3)</PresentationFormat>
  <Paragraphs>54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.VnTime</vt:lpstr>
      <vt:lpstr>Arial</vt:lpstr>
      <vt:lpstr>Wingdings</vt:lpstr>
      <vt:lpstr>.VnArial</vt:lpstr>
      <vt:lpstr>Shimmer</vt:lpstr>
      <vt:lpstr>Slide 1</vt:lpstr>
      <vt:lpstr>Slide 2</vt:lpstr>
      <vt:lpstr>Slide 3</vt:lpstr>
      <vt:lpstr>Slide 4</vt:lpstr>
      <vt:lpstr>Slide 5</vt:lpstr>
      <vt:lpstr>   Th¶o luËn nhãm:</vt:lpstr>
      <vt:lpstr>Slide 7</vt:lpstr>
      <vt:lpstr>2. ViÕt mét ®o¹n v¨n t¶ ho¹t ®éng cña mét ng­êi mµ em yªu mÕn.</vt:lpstr>
      <vt:lpstr>2. ViÕt mét ®o¹n v¨n t¶ ho¹t ®éng cña mét ng­êi mµ em yªu mÕn.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</dc:creator>
  <cp:lastModifiedBy>CSTeam</cp:lastModifiedBy>
  <cp:revision>71</cp:revision>
  <dcterms:created xsi:type="dcterms:W3CDTF">2007-12-20T01:54:25Z</dcterms:created>
  <dcterms:modified xsi:type="dcterms:W3CDTF">2016-06-30T03:12:10Z</dcterms:modified>
</cp:coreProperties>
</file>