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handoutMasterIdLst>
    <p:handoutMasterId r:id="rId9"/>
  </p:handoutMasterIdLst>
  <p:sldIdLst>
    <p:sldId id="264" r:id="rId2"/>
    <p:sldId id="257" r:id="rId3"/>
    <p:sldId id="258" r:id="rId4"/>
    <p:sldId id="259" r:id="rId5"/>
    <p:sldId id="260" r:id="rId6"/>
    <p:sldId id="261" r:id="rId7"/>
    <p:sldId id="26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30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828356C-8FF7-43BD-AA5D-D74D181EB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46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E6D-EB9D-4C66-B3AC-93AB50D3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3F287-C49E-44A8-A362-01E02712B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82860-D311-4574-B3CF-0BD52DDA5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3B28C-0B73-49B5-AE61-4B4AEB13D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64AD4-B6C3-4934-A00E-61CD43431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4E818-3EEB-4079-8F6C-6C029B738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5D2E6-B8D1-4719-84E7-2E5437D60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8645A-BAA7-42AD-B2CA-DB31C8560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C7A73-9A13-48B4-8CA8-4F04DCC26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9C3E4-D0FA-425F-87D6-87E3A4871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D4D73-5F59-484A-B105-97E692B1C6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A07AC6D-5318-40AA-BF07-F225B476A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843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43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44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44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844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844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4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4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( 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7"/>
          <p:cNvSpPr>
            <a:spLocks noChangeShapeType="1"/>
          </p:cNvSpPr>
          <p:nvPr/>
        </p:nvSpPr>
        <p:spPr bwMode="auto">
          <a:xfrm flipH="1">
            <a:off x="4495800" y="1700213"/>
            <a:ext cx="4763" cy="5157787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71550" y="1773238"/>
            <a:ext cx="2387600" cy="407987"/>
            <a:chOff x="912" y="799"/>
            <a:chExt cx="1504" cy="305"/>
          </a:xfrm>
        </p:grpSpPr>
        <p:sp>
          <p:nvSpPr>
            <p:cNvPr id="4114" name="AutoShape 9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15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4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LUYỆN ĐỌC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580063" y="1700213"/>
            <a:ext cx="2362200" cy="404812"/>
            <a:chOff x="3504" y="801"/>
            <a:chExt cx="1488" cy="303"/>
          </a:xfrm>
        </p:grpSpPr>
        <p:sp>
          <p:nvSpPr>
            <p:cNvPr id="4112" name="AutoShape 12"/>
            <p:cNvSpPr>
              <a:spLocks noChangeArrowheads="1"/>
            </p:cNvSpPr>
            <p:nvPr/>
          </p:nvSpPr>
          <p:spPr bwMode="auto">
            <a:xfrm>
              <a:off x="3504" y="801"/>
              <a:ext cx="1488" cy="303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13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3664" y="821"/>
              <a:ext cx="1152" cy="1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4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TÌM HIỂU BÀI</a:t>
              </a:r>
            </a:p>
          </p:txBody>
        </p:sp>
      </p:grp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395288" y="2349500"/>
            <a:ext cx="259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-Hừm 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95288" y="2708275"/>
            <a:ext cx="21605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-Miễn c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ỡng 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395288" y="3141663"/>
            <a:ext cx="21605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-ng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ợng ngập  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787900" y="2276475"/>
            <a:ext cx="2663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-Tía ;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5580063" y="2276475"/>
            <a:ext cx="107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</a:t>
            </a:r>
            <a:r>
              <a:rPr lang="en-US" sz="2400" b="1">
                <a:latin typeface="Arial" charset="0"/>
              </a:rPr>
              <a:t>Chỉ</a:t>
            </a:r>
            <a:r>
              <a:rPr lang="en-US" b="1">
                <a:latin typeface="Arial" charset="0"/>
              </a:rPr>
              <a:t> ;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6480175" y="2276475"/>
            <a:ext cx="2663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-Nè 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4859338" y="2708275"/>
            <a:ext cx="41052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1. An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ã làm cho bọn giặc mừng hụt nh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 thế nào ?</a:t>
            </a:r>
          </a:p>
        </p:txBody>
      </p:sp>
      <p:sp>
        <p:nvSpPr>
          <p:cNvPr id="4108" name="Text Box 24"/>
          <p:cNvSpPr txBox="1">
            <a:spLocks noChangeArrowheads="1"/>
          </p:cNvSpPr>
          <p:nvPr/>
        </p:nvSpPr>
        <p:spPr bwMode="auto">
          <a:xfrm>
            <a:off x="4643438" y="3429000"/>
            <a:ext cx="4284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>
              <a:latin typeface="Arial" charset="0"/>
            </a:endParaRP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4643438" y="3644900"/>
            <a:ext cx="4500562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 Khi bọn giặc hỏi An : </a:t>
            </a:r>
            <a:r>
              <a:rPr lang="en-US" sz="2400" b="1" i="1">
                <a:latin typeface="Arial" charset="0"/>
              </a:rPr>
              <a:t>Ông </a:t>
            </a:r>
            <a:r>
              <a:rPr lang="vi-VN" sz="2400" b="1" i="1">
                <a:latin typeface="Arial" charset="0"/>
              </a:rPr>
              <a:t>đ</a:t>
            </a:r>
            <a:r>
              <a:rPr lang="en-US" sz="2400" b="1" i="1">
                <a:latin typeface="Arial" charset="0"/>
              </a:rPr>
              <a:t>ó phải tía mày không ?An trả lời hổng  phải tía</a:t>
            </a:r>
            <a:r>
              <a:rPr lang="en-US" sz="2400" b="1">
                <a:latin typeface="Arial" charset="0"/>
              </a:rPr>
              <a:t> làm chúng hí hửng t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ởng An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ã sợ nên khai thật .Không ngờ ,An thông minh ,làm chúng tẽn tò : </a:t>
            </a:r>
            <a:r>
              <a:rPr lang="en-US" sz="2400" b="1" i="1">
                <a:latin typeface="Arial" charset="0"/>
              </a:rPr>
              <a:t>Cháu… kêu bằng ba ,chứ hổng phải tía .</a:t>
            </a:r>
          </a:p>
        </p:txBody>
      </p:sp>
      <p:sp>
        <p:nvSpPr>
          <p:cNvPr id="4110" name="WordArt 27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4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111" name="WordArt 28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( 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5" grpId="0"/>
      <p:bldP spid="12306" grpId="0"/>
      <p:bldP spid="12307" grpId="0"/>
      <p:bldP spid="12308" grpId="0"/>
      <p:bldP spid="12309" grpId="0"/>
      <p:bldP spid="12310" grpId="0"/>
      <p:bldP spid="12311" grpId="0"/>
      <p:bldP spid="123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7"/>
          <p:cNvSpPr>
            <a:spLocks noChangeShapeType="1"/>
          </p:cNvSpPr>
          <p:nvPr/>
        </p:nvSpPr>
        <p:spPr bwMode="auto">
          <a:xfrm flipH="1">
            <a:off x="4495800" y="1700213"/>
            <a:ext cx="4763" cy="5157787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23" name="Group 8"/>
          <p:cNvGrpSpPr>
            <a:grpSpLocks/>
          </p:cNvGrpSpPr>
          <p:nvPr/>
        </p:nvGrpSpPr>
        <p:grpSpPr bwMode="auto">
          <a:xfrm>
            <a:off x="971550" y="1773238"/>
            <a:ext cx="2387600" cy="407987"/>
            <a:chOff x="912" y="799"/>
            <a:chExt cx="1504" cy="305"/>
          </a:xfrm>
        </p:grpSpPr>
        <p:sp>
          <p:nvSpPr>
            <p:cNvPr id="5134" name="AutoShape 9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5135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LUYỆN ĐỌC</a:t>
              </a:r>
            </a:p>
          </p:txBody>
        </p:sp>
      </p:grpSp>
      <p:grpSp>
        <p:nvGrpSpPr>
          <p:cNvPr id="5124" name="Group 11"/>
          <p:cNvGrpSpPr>
            <a:grpSpLocks/>
          </p:cNvGrpSpPr>
          <p:nvPr/>
        </p:nvGrpSpPr>
        <p:grpSpPr bwMode="auto">
          <a:xfrm>
            <a:off x="5580063" y="1700213"/>
            <a:ext cx="2362200" cy="404812"/>
            <a:chOff x="3504" y="801"/>
            <a:chExt cx="1488" cy="303"/>
          </a:xfrm>
        </p:grpSpPr>
        <p:sp>
          <p:nvSpPr>
            <p:cNvPr id="5132" name="AutoShape 12"/>
            <p:cNvSpPr>
              <a:spLocks noChangeArrowheads="1"/>
            </p:cNvSpPr>
            <p:nvPr/>
          </p:nvSpPr>
          <p:spPr bwMode="auto">
            <a:xfrm>
              <a:off x="3504" y="801"/>
              <a:ext cx="1488" cy="303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5133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3664" y="821"/>
              <a:ext cx="1152" cy="1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TÌM HIỂU BÀI</a:t>
              </a:r>
            </a:p>
          </p:txBody>
        </p:sp>
      </p:grp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4643438" y="2276475"/>
            <a:ext cx="45005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2.Những chi tiết nào cho thấy dì N</a:t>
            </a: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m ứng xử rất thông minh ?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4643438" y="3213100"/>
            <a:ext cx="45005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-Dì vờ hỏi chú cán bộ </a:t>
            </a:r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ể giấy tờ chỗ nào ,rồi nói tên ,tuổi của chồng ,tên bố chồng </a:t>
            </a:r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ể chú cán bộ biết mà nói theo .</a:t>
            </a:r>
          </a:p>
        </p:txBody>
      </p:sp>
      <p:sp>
        <p:nvSpPr>
          <p:cNvPr id="5127" name="WordArt 24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8" name="WordArt 25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( tiếp theo)</a:t>
            </a:r>
          </a:p>
        </p:txBody>
      </p:sp>
      <p:sp>
        <p:nvSpPr>
          <p:cNvPr id="5129" name="Text Box 26"/>
          <p:cNvSpPr txBox="1">
            <a:spLocks noChangeArrowheads="1"/>
          </p:cNvSpPr>
          <p:nvPr/>
        </p:nvSpPr>
        <p:spPr bwMode="auto">
          <a:xfrm>
            <a:off x="395288" y="2349500"/>
            <a:ext cx="25923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-Hừm </a:t>
            </a:r>
          </a:p>
        </p:txBody>
      </p:sp>
      <p:sp>
        <p:nvSpPr>
          <p:cNvPr id="5130" name="Text Box 27"/>
          <p:cNvSpPr txBox="1">
            <a:spLocks noChangeArrowheads="1"/>
          </p:cNvSpPr>
          <p:nvPr/>
        </p:nvSpPr>
        <p:spPr bwMode="auto">
          <a:xfrm>
            <a:off x="395288" y="2708275"/>
            <a:ext cx="21605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-Miễn c</a:t>
            </a:r>
            <a:r>
              <a:rPr lang="vi-VN" b="1">
                <a:latin typeface="Arial" charset="0"/>
              </a:rPr>
              <a:t>ư</a:t>
            </a:r>
            <a:r>
              <a:rPr lang="en-US" b="1">
                <a:latin typeface="Arial" charset="0"/>
              </a:rPr>
              <a:t>ỡng </a:t>
            </a:r>
          </a:p>
        </p:txBody>
      </p:sp>
      <p:sp>
        <p:nvSpPr>
          <p:cNvPr id="5131" name="Text Box 28"/>
          <p:cNvSpPr txBox="1">
            <a:spLocks noChangeArrowheads="1"/>
          </p:cNvSpPr>
          <p:nvPr/>
        </p:nvSpPr>
        <p:spPr bwMode="auto">
          <a:xfrm>
            <a:off x="395288" y="3141663"/>
            <a:ext cx="21605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-ng</a:t>
            </a:r>
            <a:r>
              <a:rPr lang="vi-VN" b="1">
                <a:latin typeface="Arial" charset="0"/>
              </a:rPr>
              <a:t>ư</a:t>
            </a:r>
            <a:r>
              <a:rPr lang="en-US" b="1">
                <a:latin typeface="Arial" charset="0"/>
              </a:rPr>
              <a:t>ợng ngập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3" grpId="0"/>
      <p:bldP spid="133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7"/>
          <p:cNvSpPr>
            <a:spLocks noChangeShapeType="1"/>
          </p:cNvSpPr>
          <p:nvPr/>
        </p:nvSpPr>
        <p:spPr bwMode="auto">
          <a:xfrm flipH="1">
            <a:off x="4495800" y="1700213"/>
            <a:ext cx="4763" cy="5157787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47" name="Group 8"/>
          <p:cNvGrpSpPr>
            <a:grpSpLocks/>
          </p:cNvGrpSpPr>
          <p:nvPr/>
        </p:nvGrpSpPr>
        <p:grpSpPr bwMode="auto">
          <a:xfrm>
            <a:off x="971550" y="1773238"/>
            <a:ext cx="2387600" cy="407987"/>
            <a:chOff x="912" y="799"/>
            <a:chExt cx="1504" cy="305"/>
          </a:xfrm>
        </p:grpSpPr>
        <p:sp>
          <p:nvSpPr>
            <p:cNvPr id="6158" name="AutoShape 9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6159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LUYỆN ĐỌC</a:t>
              </a:r>
            </a:p>
          </p:txBody>
        </p:sp>
      </p:grpSp>
      <p:grpSp>
        <p:nvGrpSpPr>
          <p:cNvPr id="6148" name="Group 11"/>
          <p:cNvGrpSpPr>
            <a:grpSpLocks/>
          </p:cNvGrpSpPr>
          <p:nvPr/>
        </p:nvGrpSpPr>
        <p:grpSpPr bwMode="auto">
          <a:xfrm>
            <a:off x="5580063" y="1700213"/>
            <a:ext cx="2362200" cy="404812"/>
            <a:chOff x="3504" y="801"/>
            <a:chExt cx="1488" cy="303"/>
          </a:xfrm>
        </p:grpSpPr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>
              <a:off x="3504" y="801"/>
              <a:ext cx="1488" cy="303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6157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3664" y="821"/>
              <a:ext cx="1152" cy="1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TÌM HIỂU BÀI</a:t>
              </a:r>
            </a:p>
          </p:txBody>
        </p:sp>
      </p:grpSp>
      <p:sp>
        <p:nvSpPr>
          <p:cNvPr id="6149" name="Text Box 17"/>
          <p:cNvSpPr txBox="1">
            <a:spLocks noChangeArrowheads="1"/>
          </p:cNvSpPr>
          <p:nvPr/>
        </p:nvSpPr>
        <p:spPr bwMode="auto">
          <a:xfrm>
            <a:off x="395288" y="2349500"/>
            <a:ext cx="25923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-Hừm </a:t>
            </a:r>
          </a:p>
        </p:txBody>
      </p:sp>
      <p:sp>
        <p:nvSpPr>
          <p:cNvPr id="6150" name="Text Box 18"/>
          <p:cNvSpPr txBox="1">
            <a:spLocks noChangeArrowheads="1"/>
          </p:cNvSpPr>
          <p:nvPr/>
        </p:nvSpPr>
        <p:spPr bwMode="auto">
          <a:xfrm>
            <a:off x="395288" y="2708275"/>
            <a:ext cx="21605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-Miễn c</a:t>
            </a:r>
            <a:r>
              <a:rPr lang="vi-VN" b="1">
                <a:latin typeface="Arial" charset="0"/>
              </a:rPr>
              <a:t>ư</a:t>
            </a:r>
            <a:r>
              <a:rPr lang="en-US" b="1">
                <a:latin typeface="Arial" charset="0"/>
              </a:rPr>
              <a:t>ỡng </a:t>
            </a:r>
          </a:p>
        </p:txBody>
      </p:sp>
      <p:sp>
        <p:nvSpPr>
          <p:cNvPr id="6151" name="Text Box 19"/>
          <p:cNvSpPr txBox="1">
            <a:spLocks noChangeArrowheads="1"/>
          </p:cNvSpPr>
          <p:nvPr/>
        </p:nvSpPr>
        <p:spPr bwMode="auto">
          <a:xfrm>
            <a:off x="395288" y="3141663"/>
            <a:ext cx="21605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-ng</a:t>
            </a:r>
            <a:r>
              <a:rPr lang="vi-VN" b="1">
                <a:latin typeface="Arial" charset="0"/>
              </a:rPr>
              <a:t>ư</a:t>
            </a:r>
            <a:r>
              <a:rPr lang="en-US" b="1">
                <a:latin typeface="Arial" charset="0"/>
              </a:rPr>
              <a:t>ợng ngập  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4643438" y="2276475"/>
            <a:ext cx="45005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3.Vì sao vở kịch </a:t>
            </a:r>
            <a:r>
              <a:rPr lang="vi-VN" b="1">
                <a:latin typeface="Arial" charset="0"/>
              </a:rPr>
              <a:t>đư</a:t>
            </a:r>
            <a:r>
              <a:rPr lang="en-US" b="1">
                <a:latin typeface="Arial" charset="0"/>
              </a:rPr>
              <a:t>ợc </a:t>
            </a:r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ặt tên là Lòng dân?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4643438" y="3357563"/>
            <a:ext cx="450056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-Vì vở kịch thể hiện tấm lòng của ng</a:t>
            </a:r>
            <a:r>
              <a:rPr lang="vi-VN" b="1">
                <a:latin typeface="Arial" charset="0"/>
              </a:rPr>
              <a:t>ư</a:t>
            </a:r>
            <a:r>
              <a:rPr lang="en-US" b="1">
                <a:latin typeface="Arial" charset="0"/>
              </a:rPr>
              <a:t>ời dân </a:t>
            </a:r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ối với cách mạng .Ng</a:t>
            </a:r>
            <a:r>
              <a:rPr lang="vi-VN" b="1">
                <a:latin typeface="Arial" charset="0"/>
              </a:rPr>
              <a:t>ư</a:t>
            </a:r>
            <a:r>
              <a:rPr lang="en-US" b="1">
                <a:latin typeface="Arial" charset="0"/>
              </a:rPr>
              <a:t>ời dân tin yêu cách mạng ,sẵn sàng xả thân bảo vệ cán bộ cách mạng .Lòng dân là chỗ dựa vững chắc nhất của cách mạng .</a:t>
            </a:r>
          </a:p>
        </p:txBody>
      </p:sp>
      <p:sp>
        <p:nvSpPr>
          <p:cNvPr id="6154" name="WordArt 23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55" name="WordArt 24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( 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7"/>
          <p:cNvSpPr>
            <a:spLocks noChangeShapeType="1"/>
          </p:cNvSpPr>
          <p:nvPr/>
        </p:nvSpPr>
        <p:spPr bwMode="auto">
          <a:xfrm flipH="1">
            <a:off x="4495800" y="1700213"/>
            <a:ext cx="4763" cy="5157787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71" name="Group 8"/>
          <p:cNvGrpSpPr>
            <a:grpSpLocks/>
          </p:cNvGrpSpPr>
          <p:nvPr/>
        </p:nvGrpSpPr>
        <p:grpSpPr bwMode="auto">
          <a:xfrm>
            <a:off x="971550" y="1773238"/>
            <a:ext cx="2387600" cy="407987"/>
            <a:chOff x="912" y="799"/>
            <a:chExt cx="1504" cy="305"/>
          </a:xfrm>
        </p:grpSpPr>
        <p:sp>
          <p:nvSpPr>
            <p:cNvPr id="7184" name="AutoShape 9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5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4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LUYỆN ĐỌC</a:t>
              </a:r>
            </a:p>
          </p:txBody>
        </p:sp>
      </p:grpSp>
      <p:grpSp>
        <p:nvGrpSpPr>
          <p:cNvPr id="7172" name="Group 11"/>
          <p:cNvGrpSpPr>
            <a:grpSpLocks/>
          </p:cNvGrpSpPr>
          <p:nvPr/>
        </p:nvGrpSpPr>
        <p:grpSpPr bwMode="auto">
          <a:xfrm>
            <a:off x="5580063" y="1700213"/>
            <a:ext cx="2362200" cy="404812"/>
            <a:chOff x="3504" y="801"/>
            <a:chExt cx="1488" cy="303"/>
          </a:xfrm>
        </p:grpSpPr>
        <p:sp>
          <p:nvSpPr>
            <p:cNvPr id="7182" name="AutoShape 12"/>
            <p:cNvSpPr>
              <a:spLocks noChangeArrowheads="1"/>
            </p:cNvSpPr>
            <p:nvPr/>
          </p:nvSpPr>
          <p:spPr bwMode="auto">
            <a:xfrm>
              <a:off x="3504" y="801"/>
              <a:ext cx="1488" cy="303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3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3664" y="821"/>
              <a:ext cx="1152" cy="1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4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TÌM HIỂU BÀI</a:t>
              </a:r>
            </a:p>
          </p:txBody>
        </p:sp>
      </p:grpSp>
      <p:sp>
        <p:nvSpPr>
          <p:cNvPr id="7173" name="Text Box 17"/>
          <p:cNvSpPr txBox="1">
            <a:spLocks noChangeArrowheads="1"/>
          </p:cNvSpPr>
          <p:nvPr/>
        </p:nvSpPr>
        <p:spPr bwMode="auto">
          <a:xfrm>
            <a:off x="395288" y="2349500"/>
            <a:ext cx="259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-Hừm </a:t>
            </a:r>
          </a:p>
        </p:txBody>
      </p:sp>
      <p:sp>
        <p:nvSpPr>
          <p:cNvPr id="7174" name="Text Box 18"/>
          <p:cNvSpPr txBox="1">
            <a:spLocks noChangeArrowheads="1"/>
          </p:cNvSpPr>
          <p:nvPr/>
        </p:nvSpPr>
        <p:spPr bwMode="auto">
          <a:xfrm>
            <a:off x="395288" y="2708275"/>
            <a:ext cx="21605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-Miễn c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ỡng </a:t>
            </a:r>
          </a:p>
        </p:txBody>
      </p:sp>
      <p:sp>
        <p:nvSpPr>
          <p:cNvPr id="7175" name="Text Box 19"/>
          <p:cNvSpPr txBox="1">
            <a:spLocks noChangeArrowheads="1"/>
          </p:cNvSpPr>
          <p:nvPr/>
        </p:nvSpPr>
        <p:spPr bwMode="auto">
          <a:xfrm>
            <a:off x="395288" y="3141663"/>
            <a:ext cx="21605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-ng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ợng ngập  </a:t>
            </a:r>
          </a:p>
        </p:txBody>
      </p:sp>
      <p:sp>
        <p:nvSpPr>
          <p:cNvPr id="7176" name="Text Box 20"/>
          <p:cNvSpPr txBox="1">
            <a:spLocks noChangeArrowheads="1"/>
          </p:cNvSpPr>
          <p:nvPr/>
        </p:nvSpPr>
        <p:spPr bwMode="auto">
          <a:xfrm>
            <a:off x="4787900" y="2276475"/>
            <a:ext cx="2663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-Tía ;</a:t>
            </a:r>
          </a:p>
        </p:txBody>
      </p:sp>
      <p:sp>
        <p:nvSpPr>
          <p:cNvPr id="7177" name="Text Box 21"/>
          <p:cNvSpPr txBox="1">
            <a:spLocks noChangeArrowheads="1"/>
          </p:cNvSpPr>
          <p:nvPr/>
        </p:nvSpPr>
        <p:spPr bwMode="auto">
          <a:xfrm>
            <a:off x="5580063" y="2276475"/>
            <a:ext cx="107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-</a:t>
            </a:r>
            <a:r>
              <a:rPr lang="en-US" sz="2400" b="1">
                <a:latin typeface="Arial" charset="0"/>
              </a:rPr>
              <a:t>Chỉ</a:t>
            </a:r>
            <a:r>
              <a:rPr lang="en-US" b="1">
                <a:latin typeface="Arial" charset="0"/>
              </a:rPr>
              <a:t> ;</a:t>
            </a:r>
          </a:p>
        </p:txBody>
      </p:sp>
      <p:sp>
        <p:nvSpPr>
          <p:cNvPr id="7178" name="Text Box 22"/>
          <p:cNvSpPr txBox="1">
            <a:spLocks noChangeArrowheads="1"/>
          </p:cNvSpPr>
          <p:nvPr/>
        </p:nvSpPr>
        <p:spPr bwMode="auto">
          <a:xfrm>
            <a:off x="6480175" y="2276475"/>
            <a:ext cx="2663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-Nè 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4643438" y="2781300"/>
            <a:ext cx="45005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4. Phân vai ,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ọc diễn cảm toàn bộ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oạn kịch .</a:t>
            </a:r>
          </a:p>
        </p:txBody>
      </p:sp>
      <p:sp>
        <p:nvSpPr>
          <p:cNvPr id="7180" name="WordArt 25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4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81" name="WordArt 26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( 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0" y="1989138"/>
            <a:ext cx="3889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* Luyện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ọc diễm cảm: 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250825" y="5013325"/>
            <a:ext cx="889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>
              <a:latin typeface="Arial" charset="0"/>
            </a:endParaRP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179388" y="2420938"/>
            <a:ext cx="8748712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Cai: -Hừm ! Thằng nhỏ ,lại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ây .Ông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ó phải tía mầy không ? Nói dối tao bắn 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An: -Dạ, hổng phải tía …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Cai: (</a:t>
            </a:r>
            <a:r>
              <a:rPr lang="en-US" sz="2400" b="1" i="1">
                <a:latin typeface="Arial" charset="0"/>
                <a:sym typeface="Wingdings" pitchFamily="2" charset="2"/>
              </a:rPr>
              <a:t>Hí hửng</a:t>
            </a:r>
            <a:r>
              <a:rPr lang="en-US" sz="2400" b="1">
                <a:latin typeface="Arial" charset="0"/>
                <a:sym typeface="Wingdings" pitchFamily="2" charset="2"/>
              </a:rPr>
              <a:t> )Ờ,giỏi !Vậy là ai nào ?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An: -Dạ ,cháu … kêu bằng ba ,chứ hổng phải tía 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Cai: -Thằng ranh! (</a:t>
            </a:r>
            <a:r>
              <a:rPr lang="en-US" sz="2400" b="1" i="1">
                <a:latin typeface="Arial" charset="0"/>
              </a:rPr>
              <a:t>Ngó chú cán bộ</a:t>
            </a:r>
            <a:r>
              <a:rPr lang="en-US" sz="2400" b="1">
                <a:latin typeface="Arial" charset="0"/>
              </a:rPr>
              <a:t> ) Giấy tờ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âu ,</a:t>
            </a:r>
            <a:r>
              <a:rPr lang="vi-VN" sz="2400" b="1">
                <a:latin typeface="Arial" charset="0"/>
              </a:rPr>
              <a:t>đư</a:t>
            </a:r>
            <a:r>
              <a:rPr lang="en-US" sz="2400" b="1">
                <a:latin typeface="Arial" charset="0"/>
              </a:rPr>
              <a:t>a coi!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Cán bộ </a:t>
            </a:r>
            <a:r>
              <a:rPr lang="en-US" sz="2400" b="1">
                <a:latin typeface="Arial" charset="0"/>
                <a:sym typeface="Wingdings" pitchFamily="2" charset="2"/>
              </a:rPr>
              <a:t>: ( </a:t>
            </a:r>
            <a:r>
              <a:rPr lang="en-US" sz="2400" b="1" i="1">
                <a:latin typeface="Arial" charset="0"/>
                <a:sym typeface="Wingdings" pitchFamily="2" charset="2"/>
              </a:rPr>
              <a:t>Giọng miễn c</a:t>
            </a:r>
            <a:r>
              <a:rPr lang="vi-VN" sz="2400" b="1" i="1">
                <a:latin typeface="Arial" charset="0"/>
                <a:sym typeface="Wingdings" pitchFamily="2" charset="2"/>
              </a:rPr>
              <a:t>ư</a:t>
            </a:r>
            <a:r>
              <a:rPr lang="en-US" sz="2400" b="1" i="1">
                <a:latin typeface="Arial" charset="0"/>
                <a:sym typeface="Wingdings" pitchFamily="2" charset="2"/>
              </a:rPr>
              <a:t>ỡng</a:t>
            </a:r>
            <a:r>
              <a:rPr lang="en-US" sz="2400" b="1">
                <a:latin typeface="Arial" charset="0"/>
                <a:sym typeface="Wingdings" pitchFamily="2" charset="2"/>
              </a:rPr>
              <a:t> ) Để tôi </a:t>
            </a:r>
            <a:r>
              <a:rPr lang="vi-VN" sz="2400" b="1">
                <a:latin typeface="Arial" charset="0"/>
                <a:sym typeface="Wingdings" pitchFamily="2" charset="2"/>
              </a:rPr>
              <a:t>đ</a:t>
            </a:r>
            <a:r>
              <a:rPr lang="en-US" sz="2400" b="1">
                <a:latin typeface="Arial" charset="0"/>
                <a:sym typeface="Wingdings" pitchFamily="2" charset="2"/>
              </a:rPr>
              <a:t>i lấy ( </a:t>
            </a:r>
            <a:r>
              <a:rPr lang="en-US" sz="2400" b="1" i="1">
                <a:latin typeface="Arial" charset="0"/>
                <a:sym typeface="Wingdings" pitchFamily="2" charset="2"/>
              </a:rPr>
              <a:t>chú toan </a:t>
            </a:r>
            <a:r>
              <a:rPr lang="vi-VN" sz="2400" b="1" i="1">
                <a:latin typeface="Arial" charset="0"/>
                <a:sym typeface="Wingdings" pitchFamily="2" charset="2"/>
              </a:rPr>
              <a:t>đ</a:t>
            </a:r>
            <a:r>
              <a:rPr lang="en-US" sz="2400" b="1" i="1">
                <a:latin typeface="Arial" charset="0"/>
                <a:sym typeface="Wingdings" pitchFamily="2" charset="2"/>
              </a:rPr>
              <a:t>i .cai cản lại</a:t>
            </a:r>
            <a:r>
              <a:rPr lang="en-US" sz="2400" b="1">
                <a:latin typeface="Arial" charset="0"/>
                <a:sym typeface="Wingdings" pitchFamily="2" charset="2"/>
              </a:rPr>
              <a:t> )</a:t>
            </a:r>
            <a:endParaRPr lang="en-US" sz="2400" b="1">
              <a:latin typeface="Arial" charset="0"/>
            </a:endParaRPr>
          </a:p>
        </p:txBody>
      </p:sp>
      <p:sp>
        <p:nvSpPr>
          <p:cNvPr id="8197" name="WordArt 30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4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198" name="WordArt 31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( 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7" grpId="0"/>
      <p:bldP spid="16409" grpId="0"/>
      <p:bldP spid="164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5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4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19" name="WordArt 6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( tiếp theo)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50825" y="2492375"/>
            <a:ext cx="8569325" cy="17541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* </a:t>
            </a:r>
            <a:r>
              <a:rPr lang="en-US" sz="3600" b="1" u="sng">
                <a:latin typeface="Arial" charset="0"/>
              </a:rPr>
              <a:t>Nội dung chính</a:t>
            </a:r>
            <a:r>
              <a:rPr lang="en-US" sz="3600" b="1">
                <a:latin typeface="Arial" charset="0"/>
              </a:rPr>
              <a:t> : Ca ngợi mẹ con dì N</a:t>
            </a:r>
            <a:r>
              <a:rPr lang="vi-VN" sz="3600" b="1">
                <a:latin typeface="Arial" charset="0"/>
              </a:rPr>
              <a:t>ă</a:t>
            </a:r>
            <a:r>
              <a:rPr lang="en-US" sz="3600" b="1">
                <a:latin typeface="Arial" charset="0"/>
              </a:rPr>
              <a:t>m dũng cảm ,m</a:t>
            </a:r>
            <a:r>
              <a:rPr lang="vi-VN" sz="3600" b="1">
                <a:latin typeface="Arial" charset="0"/>
              </a:rPr>
              <a:t>ư</a:t>
            </a:r>
            <a:r>
              <a:rPr lang="en-US" sz="3600" b="1">
                <a:latin typeface="Arial" charset="0"/>
              </a:rPr>
              <a:t>u trí lừa giặc cứu cán bộ .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79388" y="1916113"/>
            <a:ext cx="8569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* Hãy nêu nội dung chính của bài ?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 animBg="1"/>
      <p:bldP spid="29704" grpId="0"/>
      <p:bldP spid="29704" grpId="1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230</TotalTime>
  <Words>497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VNI-Times</vt:lpstr>
      <vt:lpstr>Arial</vt:lpstr>
      <vt:lpstr>Garamond</vt:lpstr>
      <vt:lpstr>Wingdings</vt:lpstr>
      <vt:lpstr>Calibri</vt:lpstr>
      <vt:lpstr>Stream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CSTeam</cp:lastModifiedBy>
  <cp:revision>15</cp:revision>
  <dcterms:created xsi:type="dcterms:W3CDTF">2010-09-06T08:30:52Z</dcterms:created>
  <dcterms:modified xsi:type="dcterms:W3CDTF">2016-06-30T02:53:06Z</dcterms:modified>
</cp:coreProperties>
</file>