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4" r:id="rId2"/>
    <p:sldId id="276" r:id="rId3"/>
    <p:sldId id="317" r:id="rId4"/>
    <p:sldId id="318" r:id="rId5"/>
    <p:sldId id="325" r:id="rId6"/>
    <p:sldId id="326" r:id="rId7"/>
    <p:sldId id="327" r:id="rId8"/>
    <p:sldId id="319" r:id="rId9"/>
    <p:sldId id="320" r:id="rId10"/>
    <p:sldId id="321" r:id="rId11"/>
    <p:sldId id="328" r:id="rId12"/>
    <p:sldId id="322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66FF"/>
    <a:srgbClr val="FFFFFF"/>
    <a:srgbClr val="CCFFCC"/>
    <a:srgbClr val="3399FF"/>
    <a:srgbClr val="CC3300"/>
    <a:srgbClr val="FFFF00"/>
    <a:srgbClr val="FF9900"/>
    <a:srgbClr val="CCE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58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2A940-C098-4E02-9C0F-516ED32A52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7EBE8-8196-4A16-806D-050667E22F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F8127-2F53-47D2-9FF8-7431353943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B0BD4-2D74-4109-8036-EC0195214B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23D11-FFCC-4921-A021-9CD37AF67A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EA2C1-DE9E-4D24-88BD-7A822B5F82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EFB5B-0347-4FC8-B05D-C36B41A077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6380C-1EEB-4F01-AFBB-D80576320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084E3-A1E5-4E71-BCFB-E496E545A0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8EB64-4B1B-45AA-BC1B-3AE2C7671E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247BA-4933-4475-A394-6588607D35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>
              <a:defRPr/>
            </a:pPr>
            <a:fld id="{2D596DFD-0E82-463E-AF07-B64572F604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2971800" y="52705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u="sng">
                <a:latin typeface="Arial" charset="0"/>
              </a:rPr>
              <a:t>Tập </a:t>
            </a:r>
            <a:r>
              <a:rPr lang="vi-VN" sz="2800" u="sng">
                <a:latin typeface="Arial" charset="0"/>
              </a:rPr>
              <a:t>đ</a:t>
            </a:r>
            <a:r>
              <a:rPr lang="en-US" sz="2800" u="sng">
                <a:latin typeface="Arial" charset="0"/>
              </a:rPr>
              <a:t>ọc: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914400" y="1600200"/>
            <a:ext cx="7467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87046" name="Text Box 6"/>
          <p:cNvSpPr txBox="1">
            <a:spLocks noChangeArrowheads="1"/>
          </p:cNvSpPr>
          <p:nvPr/>
        </p:nvSpPr>
        <p:spPr bwMode="auto">
          <a:xfrm>
            <a:off x="2286000" y="1447800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latin typeface="Arial" charset="0"/>
              </a:rPr>
              <a:t>Kiểm tra bài cũ</a:t>
            </a:r>
          </a:p>
        </p:txBody>
      </p:sp>
      <p:sp>
        <p:nvSpPr>
          <p:cNvPr id="87048" name="Text Box 8"/>
          <p:cNvSpPr txBox="1">
            <a:spLocks noChangeArrowheads="1"/>
          </p:cNvSpPr>
          <p:nvPr/>
        </p:nvSpPr>
        <p:spPr bwMode="auto">
          <a:xfrm>
            <a:off x="457200" y="2286000"/>
            <a:ext cx="8153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HS1:Đọc toàn bài và trả lời câu hỏi:Tìm hình ảnh so sánh nói lên vẻ đẹp của ngôi nhà?</a:t>
            </a:r>
          </a:p>
        </p:txBody>
      </p:sp>
      <p:sp>
        <p:nvSpPr>
          <p:cNvPr id="87049" name="Text Box 9"/>
          <p:cNvSpPr txBox="1">
            <a:spLocks noChangeArrowheads="1"/>
          </p:cNvSpPr>
          <p:nvPr/>
        </p:nvSpPr>
        <p:spPr bwMode="auto">
          <a:xfrm>
            <a:off x="457200" y="3886200"/>
            <a:ext cx="8153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HS2:Đọc toàn bài và nêu nội dung của bài thơ?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87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87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87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6" grpId="0"/>
      <p:bldP spid="87048" grpId="0"/>
      <p:bldP spid="8704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2"/>
          <p:cNvSpPr txBox="1">
            <a:spLocks noChangeArrowheads="1"/>
          </p:cNvSpPr>
          <p:nvPr/>
        </p:nvSpPr>
        <p:spPr bwMode="auto">
          <a:xfrm>
            <a:off x="685800" y="114300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CC3300"/>
                </a:solidFill>
                <a:latin typeface="Arial" charset="0"/>
              </a:rPr>
              <a:t>Tìm hiểu bài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609600" y="3276600"/>
            <a:ext cx="693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</p:txBody>
      </p:sp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295275" y="1828800"/>
            <a:ext cx="830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1.Khi ng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ời chồng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ến xin </a:t>
            </a:r>
            <a:r>
              <a:rPr lang="vi-VN" sz="2000">
                <a:latin typeface="Arial" charset="0"/>
              </a:rPr>
              <a:t>đơ</a:t>
            </a:r>
            <a:r>
              <a:rPr lang="en-US" sz="2000">
                <a:latin typeface="Arial" charset="0"/>
              </a:rPr>
              <a:t>n thuốc mới vào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êm khuya Lãn Ông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ã xử sự thế nào?</a:t>
            </a:r>
          </a:p>
        </p:txBody>
      </p:sp>
      <p:sp>
        <p:nvSpPr>
          <p:cNvPr id="82949" name="Text Box 5"/>
          <p:cNvSpPr txBox="1">
            <a:spLocks noChangeArrowheads="1"/>
          </p:cNvSpPr>
          <p:nvPr/>
        </p:nvSpPr>
        <p:spPr bwMode="auto">
          <a:xfrm>
            <a:off x="609600" y="1524000"/>
            <a:ext cx="586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Đọc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oạn 2, 3 và trả lời câu hỏi:</a:t>
            </a:r>
          </a:p>
        </p:txBody>
      </p:sp>
      <p:sp>
        <p:nvSpPr>
          <p:cNvPr id="82950" name="Text Box 6"/>
          <p:cNvSpPr txBox="1">
            <a:spLocks noChangeArrowheads="1"/>
          </p:cNvSpPr>
          <p:nvPr/>
        </p:nvSpPr>
        <p:spPr bwMode="auto">
          <a:xfrm>
            <a:off x="381000" y="2438400"/>
            <a:ext cx="830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  </a:t>
            </a:r>
            <a:r>
              <a:rPr lang="en-US" sz="2000">
                <a:solidFill>
                  <a:srgbClr val="0066FF"/>
                </a:solidFill>
                <a:latin typeface="Arial" charset="0"/>
              </a:rPr>
              <a:t>Lãn Ôâng hẹn hôm sau </a:t>
            </a:r>
            <a:r>
              <a:rPr lang="vi-VN" sz="2000">
                <a:solidFill>
                  <a:srgbClr val="0066FF"/>
                </a:solidFill>
                <a:latin typeface="Arial" charset="0"/>
              </a:rPr>
              <a:t>đ</a:t>
            </a:r>
            <a:r>
              <a:rPr lang="en-US" sz="2000">
                <a:solidFill>
                  <a:srgbClr val="0066FF"/>
                </a:solidFill>
                <a:latin typeface="Arial" charset="0"/>
              </a:rPr>
              <a:t>ến khám kĩ mới cho thuốc.</a:t>
            </a:r>
          </a:p>
        </p:txBody>
      </p:sp>
      <p:sp>
        <p:nvSpPr>
          <p:cNvPr id="82951" name="Text Box 7"/>
          <p:cNvSpPr txBox="1">
            <a:spLocks noChangeArrowheads="1"/>
          </p:cNvSpPr>
          <p:nvPr/>
        </p:nvSpPr>
        <p:spPr bwMode="auto">
          <a:xfrm>
            <a:off x="228600" y="2895600"/>
            <a:ext cx="830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2.Điều gì thể hiện lòng nhân ái của Lãn Ông trong việc chữa bệnh cho ng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ời phụ nữ?</a:t>
            </a:r>
          </a:p>
        </p:txBody>
      </p:sp>
      <p:sp>
        <p:nvSpPr>
          <p:cNvPr id="82952" name="Text Box 8"/>
          <p:cNvSpPr txBox="1">
            <a:spLocks noChangeArrowheads="1"/>
          </p:cNvSpPr>
          <p:nvPr/>
        </p:nvSpPr>
        <p:spPr bwMode="auto">
          <a:xfrm>
            <a:off x="228600" y="3581400"/>
            <a:ext cx="830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     </a:t>
            </a:r>
            <a:r>
              <a:rPr lang="en-US" sz="2000">
                <a:solidFill>
                  <a:srgbClr val="0066FF"/>
                </a:solidFill>
                <a:latin typeface="Arial" charset="0"/>
              </a:rPr>
              <a:t>Ng</a:t>
            </a:r>
            <a:r>
              <a:rPr lang="vi-VN" sz="2000">
                <a:solidFill>
                  <a:srgbClr val="0066FF"/>
                </a:solidFill>
                <a:latin typeface="Arial" charset="0"/>
              </a:rPr>
              <a:t>ư</a:t>
            </a:r>
            <a:r>
              <a:rPr lang="en-US" sz="2000">
                <a:solidFill>
                  <a:srgbClr val="0066FF"/>
                </a:solidFill>
                <a:latin typeface="Arial" charset="0"/>
              </a:rPr>
              <a:t>ời phụ nữ chết do tay thầy thuốc khác song Ông tự buộc tội mình về cái chết ấy.Ông rất hối hận</a:t>
            </a:r>
          </a:p>
        </p:txBody>
      </p:sp>
      <p:sp>
        <p:nvSpPr>
          <p:cNvPr id="82953" name="Text Box 9"/>
          <p:cNvSpPr txBox="1">
            <a:spLocks noChangeArrowheads="1"/>
          </p:cNvSpPr>
          <p:nvPr/>
        </p:nvSpPr>
        <p:spPr bwMode="auto">
          <a:xfrm>
            <a:off x="228600" y="4267200"/>
            <a:ext cx="830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3.Vì sao có thể nói Lãn Ông là một ng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ời không màng danh lợi?</a:t>
            </a:r>
          </a:p>
        </p:txBody>
      </p:sp>
      <p:sp>
        <p:nvSpPr>
          <p:cNvPr id="82956" name="Text Box 12"/>
          <p:cNvSpPr txBox="1">
            <a:spLocks noChangeArrowheads="1"/>
          </p:cNvSpPr>
          <p:nvPr/>
        </p:nvSpPr>
        <p:spPr bwMode="auto">
          <a:xfrm>
            <a:off x="228600" y="5029200"/>
            <a:ext cx="830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   </a:t>
            </a:r>
            <a:r>
              <a:rPr lang="en-US" sz="2000">
                <a:solidFill>
                  <a:srgbClr val="0066FF"/>
                </a:solidFill>
                <a:latin typeface="Arial" charset="0"/>
              </a:rPr>
              <a:t>Ông </a:t>
            </a:r>
            <a:r>
              <a:rPr lang="vi-VN" sz="2000">
                <a:solidFill>
                  <a:srgbClr val="0066FF"/>
                </a:solidFill>
                <a:latin typeface="Arial" charset="0"/>
              </a:rPr>
              <a:t>đư</a:t>
            </a:r>
            <a:r>
              <a:rPr lang="en-US" sz="2000">
                <a:solidFill>
                  <a:srgbClr val="0066FF"/>
                </a:solidFill>
                <a:latin typeface="Arial" charset="0"/>
              </a:rPr>
              <a:t>ợc mời vào cung chữa bệnh </a:t>
            </a:r>
            <a:r>
              <a:rPr lang="vi-VN" sz="2000">
                <a:solidFill>
                  <a:srgbClr val="0066FF"/>
                </a:solidFill>
                <a:latin typeface="Arial" charset="0"/>
              </a:rPr>
              <a:t>đư</a:t>
            </a:r>
            <a:r>
              <a:rPr lang="en-US" sz="2000">
                <a:solidFill>
                  <a:srgbClr val="0066FF"/>
                </a:solidFill>
                <a:latin typeface="Arial" charset="0"/>
              </a:rPr>
              <a:t>ợc tiến cử chức ngự y song Ông </a:t>
            </a:r>
            <a:r>
              <a:rPr lang="vi-VN" sz="2000">
                <a:solidFill>
                  <a:srgbClr val="0066FF"/>
                </a:solidFill>
                <a:latin typeface="Arial" charset="0"/>
              </a:rPr>
              <a:t>đ</a:t>
            </a:r>
            <a:r>
              <a:rPr lang="en-US" sz="2000">
                <a:solidFill>
                  <a:srgbClr val="0066FF"/>
                </a:solidFill>
                <a:latin typeface="Arial" charset="0"/>
              </a:rPr>
              <a:t>ã khéo chối từ.</a:t>
            </a:r>
          </a:p>
        </p:txBody>
      </p:sp>
      <p:sp>
        <p:nvSpPr>
          <p:cNvPr id="11275" name="Text Box 14"/>
          <p:cNvSpPr txBox="1">
            <a:spLocks noChangeArrowheads="1"/>
          </p:cNvSpPr>
          <p:nvPr/>
        </p:nvSpPr>
        <p:spPr bwMode="auto">
          <a:xfrm>
            <a:off x="3429000" y="3048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Arial" charset="0"/>
              </a:rPr>
              <a:t>Tập </a:t>
            </a:r>
            <a:r>
              <a:rPr lang="vi-VN" sz="2000" u="sng">
                <a:latin typeface="Arial" charset="0"/>
              </a:rPr>
              <a:t>đ</a:t>
            </a:r>
            <a:r>
              <a:rPr lang="en-US" sz="2000" u="sng">
                <a:latin typeface="Arial" charset="0"/>
              </a:rPr>
              <a:t>ọc</a:t>
            </a:r>
            <a:r>
              <a:rPr lang="en-US" sz="2000">
                <a:latin typeface="Arial" charset="0"/>
              </a:rPr>
              <a:t>:</a:t>
            </a:r>
          </a:p>
        </p:txBody>
      </p:sp>
      <p:sp>
        <p:nvSpPr>
          <p:cNvPr id="11276" name="Text Box 15"/>
          <p:cNvSpPr txBox="1">
            <a:spLocks noChangeArrowheads="1"/>
          </p:cNvSpPr>
          <p:nvPr/>
        </p:nvSpPr>
        <p:spPr bwMode="auto">
          <a:xfrm>
            <a:off x="2438400" y="609600"/>
            <a:ext cx="3505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CC3300"/>
                </a:solidFill>
                <a:latin typeface="Arial" charset="0"/>
              </a:rPr>
              <a:t>Thầy thuốc nh</a:t>
            </a:r>
            <a:r>
              <a:rPr lang="vi-VN" sz="2000">
                <a:solidFill>
                  <a:srgbClr val="CC3300"/>
                </a:solidFill>
                <a:latin typeface="Arial" charset="0"/>
              </a:rPr>
              <a:t>ư</a:t>
            </a:r>
            <a:r>
              <a:rPr lang="en-US" sz="2000">
                <a:solidFill>
                  <a:srgbClr val="CC3300"/>
                </a:solidFill>
                <a:latin typeface="Arial" charset="0"/>
              </a:rPr>
              <a:t> mẹ hiền</a:t>
            </a:r>
          </a:p>
        </p:txBody>
      </p:sp>
      <p:sp>
        <p:nvSpPr>
          <p:cNvPr id="11277" name="Text Box 16"/>
          <p:cNvSpPr txBox="1">
            <a:spLocks noChangeArrowheads="1"/>
          </p:cNvSpPr>
          <p:nvPr/>
        </p:nvSpPr>
        <p:spPr bwMode="auto">
          <a:xfrm>
            <a:off x="3657600" y="914400"/>
            <a:ext cx="381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Theo Trần Ph</a:t>
            </a:r>
            <a:r>
              <a:rPr lang="vi-VN" sz="2000">
                <a:latin typeface="Arial" charset="0"/>
              </a:rPr>
              <a:t>ươ</a:t>
            </a:r>
            <a:r>
              <a:rPr lang="en-US" sz="2000">
                <a:latin typeface="Arial" charset="0"/>
              </a:rPr>
              <a:t>ng Hạnh</a:t>
            </a:r>
          </a:p>
        </p:txBody>
      </p:sp>
      <p:sp>
        <p:nvSpPr>
          <p:cNvPr id="82961" name="Text Box 17"/>
          <p:cNvSpPr txBox="1">
            <a:spLocks noChangeArrowheads="1"/>
          </p:cNvSpPr>
          <p:nvPr/>
        </p:nvSpPr>
        <p:spPr bwMode="auto">
          <a:xfrm>
            <a:off x="152400" y="6035675"/>
            <a:ext cx="807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CC3300"/>
                </a:solidFill>
                <a:latin typeface="Arial" charset="0"/>
              </a:rPr>
              <a:t>Ý </a:t>
            </a:r>
            <a:r>
              <a:rPr lang="vi-VN" sz="2000">
                <a:solidFill>
                  <a:srgbClr val="CC3300"/>
                </a:solidFill>
                <a:latin typeface="Arial" charset="0"/>
              </a:rPr>
              <a:t>đ</a:t>
            </a:r>
            <a:r>
              <a:rPr lang="en-US" sz="2000">
                <a:solidFill>
                  <a:srgbClr val="CC3300"/>
                </a:solidFill>
                <a:latin typeface="Arial" charset="0"/>
              </a:rPr>
              <a:t>oạn 2 + 3: ca ngợi nhân cách của Hải Th</a:t>
            </a:r>
            <a:r>
              <a:rPr lang="vi-VN" sz="2000">
                <a:solidFill>
                  <a:srgbClr val="CC3300"/>
                </a:solidFill>
                <a:latin typeface="Arial" charset="0"/>
              </a:rPr>
              <a:t>ư</a:t>
            </a:r>
            <a:r>
              <a:rPr lang="en-US" sz="2000">
                <a:solidFill>
                  <a:srgbClr val="CC3300"/>
                </a:solidFill>
                <a:latin typeface="Arial" charset="0"/>
              </a:rPr>
              <a:t>ợng Lãn Ông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82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1000"/>
                                        <p:tgtEl>
                                          <p:spTgt spid="82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1000"/>
                                        <p:tgtEl>
                                          <p:spTgt spid="82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1000"/>
                                        <p:tgtEl>
                                          <p:spTgt spid="82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1000"/>
                                        <p:tgtEl>
                                          <p:spTgt spid="82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0"/>
                                        <p:tgtEl>
                                          <p:spTgt spid="82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1000"/>
                                        <p:tgtEl>
                                          <p:spTgt spid="82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1000"/>
                                        <p:tgtEl>
                                          <p:spTgt spid="82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/>
      <p:bldP spid="82948" grpId="0"/>
      <p:bldP spid="82949" grpId="0"/>
      <p:bldP spid="82950" grpId="0"/>
      <p:bldP spid="82951" grpId="0"/>
      <p:bldP spid="82952" grpId="0"/>
      <p:bldP spid="82953" grpId="0"/>
      <p:bldP spid="82956" grpId="0"/>
      <p:bldP spid="8296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3284538" y="52705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u="sng">
                <a:latin typeface="Arial" charset="0"/>
              </a:rPr>
              <a:t>Tập </a:t>
            </a:r>
            <a:r>
              <a:rPr lang="vi-VN" sz="2800" u="sng">
                <a:latin typeface="Arial" charset="0"/>
              </a:rPr>
              <a:t>đ</a:t>
            </a:r>
            <a:r>
              <a:rPr lang="en-US" sz="2800" u="sng">
                <a:latin typeface="Arial" charset="0"/>
              </a:rPr>
              <a:t>ọc: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1776413" y="1157288"/>
            <a:ext cx="541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CC3300"/>
                </a:solidFill>
                <a:latin typeface="Arial" charset="0"/>
              </a:rPr>
              <a:t>Thầy thuốc nh</a:t>
            </a:r>
            <a:r>
              <a:rPr lang="vi-VN" sz="2800">
                <a:solidFill>
                  <a:srgbClr val="CC3300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 mẹ hiền</a:t>
            </a:r>
          </a:p>
        </p:txBody>
      </p: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3905250" y="1766888"/>
            <a:ext cx="4029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Theo Trần Ph</a:t>
            </a:r>
            <a:r>
              <a:rPr lang="vi-VN" sz="2000">
                <a:latin typeface="Arial" charset="0"/>
              </a:rPr>
              <a:t>ươ</a:t>
            </a:r>
            <a:r>
              <a:rPr lang="en-US" sz="2000">
                <a:latin typeface="Arial" charset="0"/>
              </a:rPr>
              <a:t>ng Hạnh</a:t>
            </a:r>
            <a:r>
              <a:rPr lang="en-US" sz="2400" b="0">
                <a:latin typeface="Arial" charset="0"/>
              </a:rPr>
              <a:t> </a:t>
            </a:r>
          </a:p>
        </p:txBody>
      </p:sp>
      <p:sp>
        <p:nvSpPr>
          <p:cNvPr id="92166" name="Text Box 6"/>
          <p:cNvSpPr txBox="1">
            <a:spLocks noChangeArrowheads="1"/>
          </p:cNvSpPr>
          <p:nvPr/>
        </p:nvSpPr>
        <p:spPr bwMode="auto">
          <a:xfrm>
            <a:off x="381000" y="2362200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latin typeface="Arial" charset="0"/>
              </a:rPr>
              <a:t>Nội dung chính</a:t>
            </a:r>
            <a:r>
              <a:rPr lang="en-US" sz="2400">
                <a:latin typeface="Arial" charset="0"/>
              </a:rPr>
              <a:t>: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228600" y="2890838"/>
            <a:ext cx="86106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 </a:t>
            </a:r>
            <a:r>
              <a:rPr lang="en-US" sz="2400">
                <a:latin typeface="Arial" charset="0"/>
              </a:rPr>
              <a:t>Ca ngợi tài n</a:t>
            </a:r>
            <a:r>
              <a:rPr lang="vi-VN" sz="2400">
                <a:latin typeface="Arial" charset="0"/>
              </a:rPr>
              <a:t>ă</a:t>
            </a:r>
            <a:r>
              <a:rPr lang="en-US" sz="2400">
                <a:latin typeface="Arial" charset="0"/>
              </a:rPr>
              <a:t>ng, tấm lòng nhân hậu và nhân cách cao th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ợng của hải Th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ợng Lãn Ông.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2" dur="10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6" grpId="0"/>
      <p:bldP spid="9216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2"/>
          <p:cNvSpPr txBox="1">
            <a:spLocks noChangeArrowheads="1"/>
          </p:cNvSpPr>
          <p:nvPr/>
        </p:nvSpPr>
        <p:spPr bwMode="auto">
          <a:xfrm>
            <a:off x="685800" y="1981200"/>
            <a:ext cx="3276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Arial" charset="0"/>
              </a:rPr>
              <a:t>Luyện </a:t>
            </a:r>
            <a:r>
              <a:rPr lang="vi-VN" sz="2000" u="sng">
                <a:latin typeface="Arial" charset="0"/>
              </a:rPr>
              <a:t>đ</a:t>
            </a:r>
            <a:r>
              <a:rPr lang="en-US" sz="2000" u="sng">
                <a:latin typeface="Arial" charset="0"/>
              </a:rPr>
              <a:t>ọc diễn cảm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09600" y="3276600"/>
            <a:ext cx="693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</p:txBody>
      </p:sp>
      <p:sp>
        <p:nvSpPr>
          <p:cNvPr id="85000" name="Text Box 8"/>
          <p:cNvSpPr txBox="1">
            <a:spLocks noChangeArrowheads="1"/>
          </p:cNvSpPr>
          <p:nvPr/>
        </p:nvSpPr>
        <p:spPr bwMode="auto">
          <a:xfrm>
            <a:off x="228600" y="2474913"/>
            <a:ext cx="830580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  Hải Th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ợng Lãn Ông là một thầy thuốc giàu lòng nhân ái không màng danh lợi.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Có lần, một ng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ời thuyền chài có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ứa con nhỏ bị bệnh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ậu nặng,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ng nhà nghèo không có tiền chữa.  Lãn Ông biết tin liền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ến th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m.  Giữa mùa hè nóng nực, cháu bé nằm trong chiếc thuyền nhỏ hẹp, ng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ời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ầy mụn mủ, mùi hôi tanh bốc lên nồng nặc. 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ng Lãn Ông vẫn không ngại khổ.  Ông ân cần ch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m sóc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ứa bé suốt một tháng trời và chữa khỏi bệnh cho nó.  Khi từ giã nhà thuyền chài, ông chẳng những không lấy tiền mà còn cho thêm gạo, củi.</a:t>
            </a:r>
            <a:endParaRPr lang="en-US" sz="200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13317" name="Text Box 31"/>
          <p:cNvSpPr txBox="1">
            <a:spLocks noChangeArrowheads="1"/>
          </p:cNvSpPr>
          <p:nvPr/>
        </p:nvSpPr>
        <p:spPr bwMode="auto">
          <a:xfrm>
            <a:off x="3276600" y="4572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Arial" charset="0"/>
              </a:rPr>
              <a:t>Tập </a:t>
            </a:r>
            <a:r>
              <a:rPr lang="vi-VN" sz="2000" u="sng">
                <a:latin typeface="Arial" charset="0"/>
              </a:rPr>
              <a:t>đ</a:t>
            </a:r>
            <a:r>
              <a:rPr lang="en-US" sz="2000" u="sng">
                <a:latin typeface="Arial" charset="0"/>
              </a:rPr>
              <a:t>ọc</a:t>
            </a:r>
            <a:r>
              <a:rPr lang="en-US" sz="2000">
                <a:latin typeface="Arial" charset="0"/>
              </a:rPr>
              <a:t>:</a:t>
            </a:r>
          </a:p>
        </p:txBody>
      </p:sp>
      <p:sp>
        <p:nvSpPr>
          <p:cNvPr id="13318" name="Text Box 32"/>
          <p:cNvSpPr txBox="1">
            <a:spLocks noChangeArrowheads="1"/>
          </p:cNvSpPr>
          <p:nvPr/>
        </p:nvSpPr>
        <p:spPr bwMode="auto">
          <a:xfrm>
            <a:off x="2209800" y="914400"/>
            <a:ext cx="426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CC3300"/>
                </a:solidFill>
                <a:latin typeface="Arial" charset="0"/>
              </a:rPr>
              <a:t>Thầy thuốc nh</a:t>
            </a:r>
            <a:r>
              <a:rPr lang="vi-VN" sz="2000">
                <a:solidFill>
                  <a:srgbClr val="CC3300"/>
                </a:solidFill>
                <a:latin typeface="Arial" charset="0"/>
              </a:rPr>
              <a:t>ư</a:t>
            </a:r>
            <a:r>
              <a:rPr lang="en-US" sz="2000">
                <a:solidFill>
                  <a:srgbClr val="CC3300"/>
                </a:solidFill>
                <a:latin typeface="Arial" charset="0"/>
              </a:rPr>
              <a:t> mẹ hiền</a:t>
            </a:r>
          </a:p>
        </p:txBody>
      </p:sp>
      <p:sp>
        <p:nvSpPr>
          <p:cNvPr id="13319" name="Text Box 33"/>
          <p:cNvSpPr txBox="1">
            <a:spLocks noChangeArrowheads="1"/>
          </p:cNvSpPr>
          <p:nvPr/>
        </p:nvSpPr>
        <p:spPr bwMode="auto">
          <a:xfrm>
            <a:off x="4495800" y="1447800"/>
            <a:ext cx="358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Theo Trần Ph</a:t>
            </a:r>
            <a:r>
              <a:rPr lang="vi-VN" sz="2000">
                <a:latin typeface="Arial" charset="0"/>
              </a:rPr>
              <a:t>ươ</a:t>
            </a:r>
            <a:r>
              <a:rPr lang="en-US" sz="2000">
                <a:latin typeface="Arial" charset="0"/>
              </a:rPr>
              <a:t>ng Hạnh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84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/>
      <p:bldP spid="8500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3"/>
          <p:cNvSpPr txBox="1">
            <a:spLocks noChangeArrowheads="1"/>
          </p:cNvSpPr>
          <p:nvPr/>
        </p:nvSpPr>
        <p:spPr bwMode="auto">
          <a:xfrm>
            <a:off x="2971800" y="527050"/>
            <a:ext cx="18907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u="sng">
                <a:latin typeface="Arial" charset="0"/>
              </a:rPr>
              <a:t>Tập </a:t>
            </a:r>
            <a:r>
              <a:rPr lang="vi-VN" sz="3200" u="sng">
                <a:latin typeface="Arial" charset="0"/>
              </a:rPr>
              <a:t>đ</a:t>
            </a:r>
            <a:r>
              <a:rPr lang="en-US" sz="3200" u="sng">
                <a:latin typeface="Arial" charset="0"/>
              </a:rPr>
              <a:t>ọc:</a:t>
            </a:r>
          </a:p>
        </p:txBody>
      </p:sp>
      <p:pic>
        <p:nvPicPr>
          <p:cNvPr id="30752" name="Picture 32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447800"/>
            <a:ext cx="79248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30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3284538" y="52705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u="sng">
                <a:latin typeface="Arial" charset="0"/>
              </a:rPr>
              <a:t>Tập </a:t>
            </a:r>
            <a:r>
              <a:rPr lang="vi-VN" sz="2800" u="sng">
                <a:latin typeface="Arial" charset="0"/>
              </a:rPr>
              <a:t>đ</a:t>
            </a:r>
            <a:r>
              <a:rPr lang="en-US" sz="2800" u="sng">
                <a:latin typeface="Arial" charset="0"/>
              </a:rPr>
              <a:t>ọc:</a:t>
            </a:r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1776413" y="1157288"/>
            <a:ext cx="541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CC3300"/>
                </a:solidFill>
                <a:latin typeface="Arial" charset="0"/>
              </a:rPr>
              <a:t>Thầy thuốc nh</a:t>
            </a:r>
            <a:r>
              <a:rPr lang="vi-VN" sz="2800">
                <a:solidFill>
                  <a:srgbClr val="CC3300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 mẹ hiền</a:t>
            </a:r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3905250" y="1766888"/>
            <a:ext cx="4029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Theo Trần Ph</a:t>
            </a:r>
            <a:r>
              <a:rPr lang="vi-VN" sz="2000">
                <a:latin typeface="Arial" charset="0"/>
              </a:rPr>
              <a:t>ươ</a:t>
            </a:r>
            <a:r>
              <a:rPr lang="en-US" sz="2000">
                <a:latin typeface="Arial" charset="0"/>
              </a:rPr>
              <a:t>ng Hạnh</a:t>
            </a:r>
            <a:r>
              <a:rPr lang="en-US" sz="2400" b="0">
                <a:latin typeface="Arial" charset="0"/>
              </a:rPr>
              <a:t> </a:t>
            </a:r>
          </a:p>
        </p:txBody>
      </p:sp>
      <p:sp>
        <p:nvSpPr>
          <p:cNvPr id="78855" name="Text Box 7"/>
          <p:cNvSpPr txBox="1">
            <a:spLocks noChangeArrowheads="1"/>
          </p:cNvSpPr>
          <p:nvPr/>
        </p:nvSpPr>
        <p:spPr bwMode="auto">
          <a:xfrm>
            <a:off x="3048000" y="2776538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nồng nặc</a:t>
            </a:r>
          </a:p>
        </p:txBody>
      </p:sp>
      <p:sp>
        <p:nvSpPr>
          <p:cNvPr id="78856" name="Text Box 8"/>
          <p:cNvSpPr txBox="1">
            <a:spLocks noChangeArrowheads="1"/>
          </p:cNvSpPr>
          <p:nvPr/>
        </p:nvSpPr>
        <p:spPr bwMode="auto">
          <a:xfrm>
            <a:off x="3048000" y="3533775"/>
            <a:ext cx="137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từ giã</a:t>
            </a:r>
          </a:p>
        </p:txBody>
      </p:sp>
      <p:sp>
        <p:nvSpPr>
          <p:cNvPr id="78857" name="Text Box 9"/>
          <p:cNvSpPr txBox="1">
            <a:spLocks noChangeArrowheads="1"/>
          </p:cNvSpPr>
          <p:nvPr/>
        </p:nvSpPr>
        <p:spPr bwMode="auto">
          <a:xfrm>
            <a:off x="3048000" y="4219575"/>
            <a:ext cx="167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tái phát</a:t>
            </a:r>
          </a:p>
        </p:txBody>
      </p:sp>
      <p:sp>
        <p:nvSpPr>
          <p:cNvPr id="78858" name="Text Box 10"/>
          <p:cNvSpPr txBox="1">
            <a:spLocks noChangeArrowheads="1"/>
          </p:cNvSpPr>
          <p:nvPr/>
        </p:nvSpPr>
        <p:spPr bwMode="auto">
          <a:xfrm>
            <a:off x="2209800" y="4933950"/>
            <a:ext cx="3962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Hải Th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ợng Lãn Ông</a:t>
            </a:r>
          </a:p>
        </p:txBody>
      </p:sp>
      <p:sp>
        <p:nvSpPr>
          <p:cNvPr id="78859" name="Text Box 11"/>
          <p:cNvSpPr txBox="1">
            <a:spLocks noChangeArrowheads="1"/>
          </p:cNvSpPr>
          <p:nvPr/>
        </p:nvSpPr>
        <p:spPr bwMode="auto">
          <a:xfrm>
            <a:off x="3048000" y="2771775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nồng n</a:t>
            </a:r>
            <a:r>
              <a:rPr lang="vi-VN" sz="2800">
                <a:solidFill>
                  <a:srgbClr val="CC3300"/>
                </a:solidFill>
                <a:latin typeface="Arial" charset="0"/>
              </a:rPr>
              <a:t>ă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c</a:t>
            </a:r>
          </a:p>
        </p:txBody>
      </p:sp>
      <p:sp>
        <p:nvSpPr>
          <p:cNvPr id="78861" name="Text Box 13"/>
          <p:cNvSpPr txBox="1">
            <a:spLocks noChangeArrowheads="1"/>
          </p:cNvSpPr>
          <p:nvPr/>
        </p:nvSpPr>
        <p:spPr bwMode="auto">
          <a:xfrm>
            <a:off x="3048000" y="3535363"/>
            <a:ext cx="137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từ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gi  </a:t>
            </a:r>
          </a:p>
        </p:txBody>
      </p:sp>
      <p:sp>
        <p:nvSpPr>
          <p:cNvPr id="78862" name="Text Box 14"/>
          <p:cNvSpPr txBox="1">
            <a:spLocks noChangeArrowheads="1"/>
          </p:cNvSpPr>
          <p:nvPr/>
        </p:nvSpPr>
        <p:spPr bwMode="auto">
          <a:xfrm>
            <a:off x="3052763" y="4219575"/>
            <a:ext cx="167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tái ph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at</a:t>
            </a:r>
          </a:p>
        </p:txBody>
      </p:sp>
      <p:sp>
        <p:nvSpPr>
          <p:cNvPr id="78863" name="Text Box 15"/>
          <p:cNvSpPr txBox="1">
            <a:spLocks noChangeArrowheads="1"/>
          </p:cNvSpPr>
          <p:nvPr/>
        </p:nvSpPr>
        <p:spPr bwMode="auto">
          <a:xfrm>
            <a:off x="2209800" y="4938713"/>
            <a:ext cx="3962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Hải Th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ợng L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ãn</a:t>
            </a:r>
            <a:r>
              <a:rPr lang="en-US" sz="2800">
                <a:latin typeface="Arial" charset="0"/>
              </a:rPr>
              <a:t> Ông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10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78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7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0"/>
                                        <p:tgtEl>
                                          <p:spTgt spid="7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1000"/>
                                        <p:tgtEl>
                                          <p:spTgt spid="78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1000"/>
                                        <p:tgtEl>
                                          <p:spTgt spid="78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1000"/>
                                        <p:tgtEl>
                                          <p:spTgt spid="78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1000"/>
                                        <p:tgtEl>
                                          <p:spTgt spid="78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3" grpId="0"/>
      <p:bldP spid="78854" grpId="0"/>
      <p:bldP spid="78855" grpId="0"/>
      <p:bldP spid="78856" grpId="0"/>
      <p:bldP spid="78857" grpId="0"/>
      <p:bldP spid="78858" grpId="0"/>
      <p:bldP spid="78859" grpId="0"/>
      <p:bldP spid="78861" grpId="0"/>
      <p:bldP spid="78862" grpId="0"/>
      <p:bldP spid="788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3284538" y="52705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u="sng">
                <a:latin typeface="Arial" charset="0"/>
              </a:rPr>
              <a:t>Tập </a:t>
            </a:r>
            <a:r>
              <a:rPr lang="vi-VN" sz="2800" u="sng">
                <a:latin typeface="Arial" charset="0"/>
              </a:rPr>
              <a:t>đ</a:t>
            </a:r>
            <a:r>
              <a:rPr lang="en-US" sz="2800" u="sng">
                <a:latin typeface="Arial" charset="0"/>
              </a:rPr>
              <a:t>ọc:</a:t>
            </a: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1776413" y="1157288"/>
            <a:ext cx="541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CC3300"/>
                </a:solidFill>
                <a:latin typeface="Arial" charset="0"/>
              </a:rPr>
              <a:t>Thầy thuốc nh</a:t>
            </a:r>
            <a:r>
              <a:rPr lang="vi-VN" sz="2800">
                <a:solidFill>
                  <a:srgbClr val="CC3300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 mẹ hiền</a:t>
            </a: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3905250" y="1766888"/>
            <a:ext cx="4029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Theo Trần Ph</a:t>
            </a:r>
            <a:r>
              <a:rPr lang="vi-VN" sz="2000">
                <a:latin typeface="Arial" charset="0"/>
              </a:rPr>
              <a:t>ươ</a:t>
            </a:r>
            <a:r>
              <a:rPr lang="en-US" sz="2000">
                <a:latin typeface="Arial" charset="0"/>
              </a:rPr>
              <a:t>ng Hạnh</a:t>
            </a:r>
            <a:r>
              <a:rPr lang="en-US" sz="2400" b="0">
                <a:latin typeface="Arial" charset="0"/>
              </a:rPr>
              <a:t> </a:t>
            </a:r>
          </a:p>
        </p:txBody>
      </p:sp>
      <p:sp>
        <p:nvSpPr>
          <p:cNvPr id="5125" name="Text Box 6"/>
          <p:cNvSpPr txBox="1">
            <a:spLocks noChangeArrowheads="1"/>
          </p:cNvSpPr>
          <p:nvPr/>
        </p:nvSpPr>
        <p:spPr bwMode="auto">
          <a:xfrm>
            <a:off x="2362200" y="2776538"/>
            <a:ext cx="411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Hải Th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ợng Lãn Ông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3284538" y="527050"/>
            <a:ext cx="18891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u="sng">
                <a:latin typeface="Arial" charset="0"/>
              </a:rPr>
              <a:t>Tập </a:t>
            </a:r>
            <a:r>
              <a:rPr lang="vi-VN" sz="3200" u="sng">
                <a:latin typeface="Arial" charset="0"/>
              </a:rPr>
              <a:t>đ</a:t>
            </a:r>
            <a:r>
              <a:rPr lang="en-US" sz="3200" u="sng">
                <a:latin typeface="Arial" charset="0"/>
              </a:rPr>
              <a:t>ọc: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1776413" y="1157288"/>
            <a:ext cx="5410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CC3300"/>
                </a:solidFill>
                <a:latin typeface="Arial" charset="0"/>
              </a:rPr>
              <a:t>Thầy thuốc nh</a:t>
            </a:r>
            <a:r>
              <a:rPr lang="vi-VN" sz="3200">
                <a:solidFill>
                  <a:srgbClr val="CC3300"/>
                </a:solidFill>
                <a:latin typeface="Arial" charset="0"/>
              </a:rPr>
              <a:t>ư</a:t>
            </a:r>
            <a:r>
              <a:rPr lang="en-US" sz="3200">
                <a:solidFill>
                  <a:srgbClr val="CC3300"/>
                </a:solidFill>
                <a:latin typeface="Arial" charset="0"/>
              </a:rPr>
              <a:t> mẹ hiền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3905250" y="1766888"/>
            <a:ext cx="40290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Theo Trần Ph</a:t>
            </a:r>
            <a:r>
              <a:rPr lang="vi-VN" sz="2400">
                <a:latin typeface="Arial" charset="0"/>
              </a:rPr>
              <a:t>ươ</a:t>
            </a:r>
            <a:r>
              <a:rPr lang="en-US" sz="2400">
                <a:latin typeface="Arial" charset="0"/>
              </a:rPr>
              <a:t>ng Hạnh</a:t>
            </a:r>
            <a:r>
              <a:rPr lang="en-US" sz="2800" b="0">
                <a:latin typeface="Arial" charset="0"/>
              </a:rPr>
              <a:t> </a:t>
            </a:r>
          </a:p>
        </p:txBody>
      </p:sp>
      <p:pic>
        <p:nvPicPr>
          <p:cNvPr id="88072" name="Picture 8" descr="Hải Thượng Lan O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2438400"/>
            <a:ext cx="5867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3284538" y="52705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u="sng">
                <a:latin typeface="Arial" charset="0"/>
              </a:rPr>
              <a:t>Tập </a:t>
            </a:r>
            <a:r>
              <a:rPr lang="vi-VN" sz="2800" u="sng">
                <a:latin typeface="Arial" charset="0"/>
              </a:rPr>
              <a:t>đ</a:t>
            </a:r>
            <a:r>
              <a:rPr lang="en-US" sz="2800" u="sng">
                <a:latin typeface="Arial" charset="0"/>
              </a:rPr>
              <a:t>ọc: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1776413" y="1157288"/>
            <a:ext cx="541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CC3300"/>
                </a:solidFill>
                <a:latin typeface="Arial" charset="0"/>
              </a:rPr>
              <a:t>Thầy thuốc nh</a:t>
            </a:r>
            <a:r>
              <a:rPr lang="vi-VN" sz="2800">
                <a:solidFill>
                  <a:srgbClr val="CC3300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 mẹ hiền</a:t>
            </a: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3905250" y="1766888"/>
            <a:ext cx="4029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Theo Trần Ph</a:t>
            </a:r>
            <a:r>
              <a:rPr lang="vi-VN" sz="2000">
                <a:latin typeface="Arial" charset="0"/>
              </a:rPr>
              <a:t>ươ</a:t>
            </a:r>
            <a:r>
              <a:rPr lang="en-US" sz="2000">
                <a:latin typeface="Arial" charset="0"/>
              </a:rPr>
              <a:t>ng Hạnh</a:t>
            </a:r>
            <a:r>
              <a:rPr lang="en-US" sz="2400" b="0">
                <a:latin typeface="Arial" charset="0"/>
              </a:rPr>
              <a:t> </a:t>
            </a:r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3276600" y="2667000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bệnh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ậu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3284538" y="527050"/>
            <a:ext cx="18891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u="sng">
                <a:latin typeface="Arial" charset="0"/>
              </a:rPr>
              <a:t>Tập </a:t>
            </a:r>
            <a:r>
              <a:rPr lang="vi-VN" sz="3200" u="sng">
                <a:latin typeface="Arial" charset="0"/>
              </a:rPr>
              <a:t>đ</a:t>
            </a:r>
            <a:r>
              <a:rPr lang="en-US" sz="3200" u="sng">
                <a:latin typeface="Arial" charset="0"/>
              </a:rPr>
              <a:t>ọc: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1776413" y="1157288"/>
            <a:ext cx="5410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CC3300"/>
                </a:solidFill>
                <a:latin typeface="Arial" charset="0"/>
              </a:rPr>
              <a:t>Thầy thuốc nh</a:t>
            </a:r>
            <a:r>
              <a:rPr lang="vi-VN" sz="3200">
                <a:solidFill>
                  <a:srgbClr val="CC3300"/>
                </a:solidFill>
                <a:latin typeface="Arial" charset="0"/>
              </a:rPr>
              <a:t>ư</a:t>
            </a:r>
            <a:r>
              <a:rPr lang="en-US" sz="3200">
                <a:solidFill>
                  <a:srgbClr val="CC3300"/>
                </a:solidFill>
                <a:latin typeface="Arial" charset="0"/>
              </a:rPr>
              <a:t> mẹ hiền</a:t>
            </a: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3905250" y="1766888"/>
            <a:ext cx="40290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Theo Trần Ph</a:t>
            </a:r>
            <a:r>
              <a:rPr lang="vi-VN" sz="2400">
                <a:latin typeface="Arial" charset="0"/>
              </a:rPr>
              <a:t>ươ</a:t>
            </a:r>
            <a:r>
              <a:rPr lang="en-US" sz="2400">
                <a:latin typeface="Arial" charset="0"/>
              </a:rPr>
              <a:t>ng Hạnh</a:t>
            </a:r>
            <a:r>
              <a:rPr lang="en-US" sz="2800" b="0">
                <a:latin typeface="Arial" charset="0"/>
              </a:rPr>
              <a:t> </a:t>
            </a:r>
          </a:p>
        </p:txBody>
      </p:sp>
      <p:pic>
        <p:nvPicPr>
          <p:cNvPr id="90119" name="Picture 7" descr="Bệnh Thủy đậ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438400"/>
            <a:ext cx="6172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90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3284538" y="52705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u="sng">
                <a:latin typeface="Arial" charset="0"/>
              </a:rPr>
              <a:t>Tập </a:t>
            </a:r>
            <a:r>
              <a:rPr lang="vi-VN" sz="2800" u="sng">
                <a:latin typeface="Arial" charset="0"/>
              </a:rPr>
              <a:t>đ</a:t>
            </a:r>
            <a:r>
              <a:rPr lang="en-US" sz="2800" u="sng">
                <a:latin typeface="Arial" charset="0"/>
              </a:rPr>
              <a:t>ọc:</a:t>
            </a: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1776413" y="1157288"/>
            <a:ext cx="541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CC3300"/>
                </a:solidFill>
                <a:latin typeface="Arial" charset="0"/>
              </a:rPr>
              <a:t>Thầy thuốc nh</a:t>
            </a:r>
            <a:r>
              <a:rPr lang="vi-VN" sz="2800">
                <a:solidFill>
                  <a:srgbClr val="CC3300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 mẹ hiền</a:t>
            </a: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3905250" y="1766888"/>
            <a:ext cx="4029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Theo Trần Ph</a:t>
            </a:r>
            <a:r>
              <a:rPr lang="vi-VN" sz="2000">
                <a:latin typeface="Arial" charset="0"/>
              </a:rPr>
              <a:t>ươ</a:t>
            </a:r>
            <a:r>
              <a:rPr lang="en-US" sz="2000">
                <a:latin typeface="Arial" charset="0"/>
              </a:rPr>
              <a:t>ng Hạnh</a:t>
            </a:r>
            <a:r>
              <a:rPr lang="en-US" sz="2400" b="0">
                <a:latin typeface="Arial" charset="0"/>
              </a:rPr>
              <a:t> </a:t>
            </a:r>
          </a:p>
        </p:txBody>
      </p:sp>
      <p:sp>
        <p:nvSpPr>
          <p:cNvPr id="80902" name="Text Box 6"/>
          <p:cNvSpPr txBox="1">
            <a:spLocks noChangeArrowheads="1"/>
          </p:cNvSpPr>
          <p:nvPr/>
        </p:nvSpPr>
        <p:spPr bwMode="auto">
          <a:xfrm>
            <a:off x="1676400" y="2776538"/>
            <a:ext cx="586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Lãn Ông biết tin  liền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ến th</a:t>
            </a:r>
            <a:r>
              <a:rPr lang="vi-VN" sz="2800">
                <a:latin typeface="Arial" charset="0"/>
              </a:rPr>
              <a:t>ă</a:t>
            </a:r>
            <a:r>
              <a:rPr lang="en-US" sz="2800">
                <a:latin typeface="Arial" charset="0"/>
              </a:rPr>
              <a:t>m</a:t>
            </a:r>
          </a:p>
        </p:txBody>
      </p:sp>
      <p:sp>
        <p:nvSpPr>
          <p:cNvPr id="80909" name="Line 13"/>
          <p:cNvSpPr>
            <a:spLocks noChangeShapeType="1"/>
          </p:cNvSpPr>
          <p:nvPr/>
        </p:nvSpPr>
        <p:spPr bwMode="auto">
          <a:xfrm flipV="1">
            <a:off x="4419600" y="2743200"/>
            <a:ext cx="228600" cy="60960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0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2" grpId="0"/>
      <p:bldP spid="8090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6" name="Text Box 6"/>
          <p:cNvSpPr txBox="1">
            <a:spLocks noChangeArrowheads="1"/>
          </p:cNvSpPr>
          <p:nvPr/>
        </p:nvSpPr>
        <p:spPr bwMode="auto">
          <a:xfrm>
            <a:off x="685800" y="160020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CC3300"/>
                </a:solidFill>
                <a:latin typeface="Arial" charset="0"/>
              </a:rPr>
              <a:t>Tìm hiểu bài</a:t>
            </a:r>
          </a:p>
        </p:txBody>
      </p:sp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609600" y="3276600"/>
            <a:ext cx="693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</p:txBody>
      </p:sp>
      <p:sp>
        <p:nvSpPr>
          <p:cNvPr id="81929" name="Text Box 9"/>
          <p:cNvSpPr txBox="1">
            <a:spLocks noChangeArrowheads="1"/>
          </p:cNvSpPr>
          <p:nvPr/>
        </p:nvSpPr>
        <p:spPr bwMode="auto">
          <a:xfrm>
            <a:off x="381000" y="2286000"/>
            <a:ext cx="830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1.Hải Th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ợng Lãn Ông là thầy thuốc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thế nào?</a:t>
            </a:r>
          </a:p>
        </p:txBody>
      </p:sp>
      <p:sp>
        <p:nvSpPr>
          <p:cNvPr id="81930" name="Text Box 10"/>
          <p:cNvSpPr txBox="1">
            <a:spLocks noChangeArrowheads="1"/>
          </p:cNvSpPr>
          <p:nvPr/>
        </p:nvSpPr>
        <p:spPr bwMode="auto">
          <a:xfrm>
            <a:off x="609600" y="1905000"/>
            <a:ext cx="586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Đọc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oạn 1 và trả lời câu hỏi:</a:t>
            </a:r>
          </a:p>
        </p:txBody>
      </p:sp>
      <p:sp>
        <p:nvSpPr>
          <p:cNvPr id="81931" name="Text Box 11"/>
          <p:cNvSpPr txBox="1">
            <a:spLocks noChangeArrowheads="1"/>
          </p:cNvSpPr>
          <p:nvPr/>
        </p:nvSpPr>
        <p:spPr bwMode="auto">
          <a:xfrm>
            <a:off x="381000" y="2514600"/>
            <a:ext cx="830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  </a:t>
            </a:r>
            <a:r>
              <a:rPr lang="en-US" sz="2000">
                <a:solidFill>
                  <a:srgbClr val="0066FF"/>
                </a:solidFill>
                <a:latin typeface="Arial" charset="0"/>
              </a:rPr>
              <a:t>Lãn Ông là thầy thuốc giàu lòng nhân ái không màng danh lợi.</a:t>
            </a:r>
          </a:p>
        </p:txBody>
      </p:sp>
      <p:sp>
        <p:nvSpPr>
          <p:cNvPr id="81932" name="Text Box 12"/>
          <p:cNvSpPr txBox="1">
            <a:spLocks noChangeArrowheads="1"/>
          </p:cNvSpPr>
          <p:nvPr/>
        </p:nvSpPr>
        <p:spPr bwMode="auto">
          <a:xfrm>
            <a:off x="228600" y="3276600"/>
            <a:ext cx="830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2.Tìm chi tiết nói lên làng nhân ái của Lãn Ông trong việc Ôâng chữa bệnh cho con ng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ời thuyền chài?</a:t>
            </a:r>
          </a:p>
        </p:txBody>
      </p:sp>
      <p:sp>
        <p:nvSpPr>
          <p:cNvPr id="81933" name="Text Box 13"/>
          <p:cNvSpPr txBox="1">
            <a:spLocks noChangeArrowheads="1"/>
          </p:cNvSpPr>
          <p:nvPr/>
        </p:nvSpPr>
        <p:spPr bwMode="auto">
          <a:xfrm>
            <a:off x="228600" y="3962400"/>
            <a:ext cx="83058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     </a:t>
            </a:r>
            <a:r>
              <a:rPr lang="en-US" sz="2000">
                <a:solidFill>
                  <a:srgbClr val="0066FF"/>
                </a:solidFill>
                <a:latin typeface="Arial" charset="0"/>
              </a:rPr>
              <a:t>Lãn Ông nghe tin con nhà thuyền chài bị bệnh </a:t>
            </a:r>
            <a:r>
              <a:rPr lang="vi-VN" sz="2000">
                <a:solidFill>
                  <a:srgbClr val="0066FF"/>
                </a:solidFill>
                <a:latin typeface="Arial" charset="0"/>
              </a:rPr>
              <a:t>đ</a:t>
            </a:r>
            <a:r>
              <a:rPr lang="en-US" sz="2000">
                <a:solidFill>
                  <a:srgbClr val="0066FF"/>
                </a:solidFill>
                <a:latin typeface="Arial" charset="0"/>
              </a:rPr>
              <a:t>ậu nặng mà nghèo không có tiền chữa tự tìm </a:t>
            </a:r>
            <a:r>
              <a:rPr lang="vi-VN" sz="2000">
                <a:solidFill>
                  <a:srgbClr val="0066FF"/>
                </a:solidFill>
                <a:latin typeface="Arial" charset="0"/>
              </a:rPr>
              <a:t>đ</a:t>
            </a:r>
            <a:r>
              <a:rPr lang="en-US" sz="2000">
                <a:solidFill>
                  <a:srgbClr val="0066FF"/>
                </a:solidFill>
                <a:latin typeface="Arial" charset="0"/>
              </a:rPr>
              <a:t>ến th</a:t>
            </a:r>
            <a:r>
              <a:rPr lang="vi-VN" sz="2000">
                <a:solidFill>
                  <a:srgbClr val="0066FF"/>
                </a:solidFill>
                <a:latin typeface="Arial" charset="0"/>
              </a:rPr>
              <a:t>ă</a:t>
            </a:r>
            <a:r>
              <a:rPr lang="en-US" sz="2000">
                <a:solidFill>
                  <a:srgbClr val="0066FF"/>
                </a:solidFill>
                <a:latin typeface="Arial" charset="0"/>
              </a:rPr>
              <a:t>m. Ông tận tụy ch</a:t>
            </a:r>
            <a:r>
              <a:rPr lang="vi-VN" sz="2000">
                <a:solidFill>
                  <a:srgbClr val="0066FF"/>
                </a:solidFill>
                <a:latin typeface="Arial" charset="0"/>
              </a:rPr>
              <a:t>ă</a:t>
            </a:r>
            <a:r>
              <a:rPr lang="en-US" sz="2000">
                <a:solidFill>
                  <a:srgbClr val="0066FF"/>
                </a:solidFill>
                <a:latin typeface="Arial" charset="0"/>
              </a:rPr>
              <a:t>m sóc cháu bé hàng tháng trời, không ngại khổ, ngại bẩn.Ôâng chữa bệnh cho cháu bé, không những không lấy tiền mà còn cho họ thêm gạo củi.</a:t>
            </a:r>
          </a:p>
        </p:txBody>
      </p:sp>
      <p:sp>
        <p:nvSpPr>
          <p:cNvPr id="10249" name="Text Box 19"/>
          <p:cNvSpPr txBox="1">
            <a:spLocks noChangeArrowheads="1"/>
          </p:cNvSpPr>
          <p:nvPr/>
        </p:nvSpPr>
        <p:spPr bwMode="auto">
          <a:xfrm>
            <a:off x="3429000" y="457200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Arial" charset="0"/>
              </a:rPr>
              <a:t>Tập </a:t>
            </a:r>
            <a:r>
              <a:rPr lang="vi-VN" sz="2000" u="sng">
                <a:latin typeface="Arial" charset="0"/>
              </a:rPr>
              <a:t>đ</a:t>
            </a:r>
            <a:r>
              <a:rPr lang="en-US" sz="2000" u="sng">
                <a:latin typeface="Arial" charset="0"/>
              </a:rPr>
              <a:t>ọc</a:t>
            </a:r>
            <a:r>
              <a:rPr lang="en-US" sz="2000">
                <a:latin typeface="Arial" charset="0"/>
              </a:rPr>
              <a:t>:</a:t>
            </a:r>
          </a:p>
        </p:txBody>
      </p:sp>
      <p:sp>
        <p:nvSpPr>
          <p:cNvPr id="10250" name="Text Box 20"/>
          <p:cNvSpPr txBox="1">
            <a:spLocks noChangeArrowheads="1"/>
          </p:cNvSpPr>
          <p:nvPr/>
        </p:nvSpPr>
        <p:spPr bwMode="auto">
          <a:xfrm>
            <a:off x="2362200" y="838200"/>
            <a:ext cx="358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CC3300"/>
                </a:solidFill>
                <a:latin typeface="Arial" charset="0"/>
              </a:rPr>
              <a:t>Thầy thuốc nh</a:t>
            </a:r>
            <a:r>
              <a:rPr lang="vi-VN" sz="2000">
                <a:solidFill>
                  <a:srgbClr val="CC3300"/>
                </a:solidFill>
                <a:latin typeface="Arial" charset="0"/>
              </a:rPr>
              <a:t>ư</a:t>
            </a:r>
            <a:r>
              <a:rPr lang="en-US" sz="2000">
                <a:solidFill>
                  <a:srgbClr val="CC3300"/>
                </a:solidFill>
                <a:latin typeface="Arial" charset="0"/>
              </a:rPr>
              <a:t> mẹ hiền</a:t>
            </a:r>
          </a:p>
        </p:txBody>
      </p:sp>
      <p:sp>
        <p:nvSpPr>
          <p:cNvPr id="10251" name="Text Box 21"/>
          <p:cNvSpPr txBox="1">
            <a:spLocks noChangeArrowheads="1"/>
          </p:cNvSpPr>
          <p:nvPr/>
        </p:nvSpPr>
        <p:spPr bwMode="auto">
          <a:xfrm>
            <a:off x="3810000" y="1219200"/>
            <a:ext cx="3733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Theo Trần Ph</a:t>
            </a:r>
            <a:r>
              <a:rPr lang="vi-VN" sz="2000">
                <a:latin typeface="Arial" charset="0"/>
              </a:rPr>
              <a:t>ươ</a:t>
            </a:r>
            <a:r>
              <a:rPr lang="en-US" sz="2000">
                <a:latin typeface="Arial" charset="0"/>
              </a:rPr>
              <a:t>ng Hạnh</a:t>
            </a:r>
          </a:p>
        </p:txBody>
      </p:sp>
      <p:sp>
        <p:nvSpPr>
          <p:cNvPr id="81944" name="Text Box 24"/>
          <p:cNvSpPr txBox="1">
            <a:spLocks noChangeArrowheads="1"/>
          </p:cNvSpPr>
          <p:nvPr/>
        </p:nvSpPr>
        <p:spPr bwMode="auto">
          <a:xfrm>
            <a:off x="457200" y="5867400"/>
            <a:ext cx="7924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CC3300"/>
                </a:solidFill>
                <a:latin typeface="Arial" charset="0"/>
              </a:rPr>
              <a:t>Ý </a:t>
            </a:r>
            <a:r>
              <a:rPr lang="vi-VN" sz="2000">
                <a:solidFill>
                  <a:srgbClr val="CC3300"/>
                </a:solidFill>
                <a:latin typeface="Arial" charset="0"/>
              </a:rPr>
              <a:t>đ</a:t>
            </a:r>
            <a:r>
              <a:rPr lang="en-US" sz="2000">
                <a:solidFill>
                  <a:srgbClr val="CC3300"/>
                </a:solidFill>
                <a:latin typeface="Arial" charset="0"/>
              </a:rPr>
              <a:t>oạn 1:nói lên tài n</a:t>
            </a:r>
            <a:r>
              <a:rPr lang="vi-VN" sz="2000">
                <a:solidFill>
                  <a:srgbClr val="CC3300"/>
                </a:solidFill>
                <a:latin typeface="Arial" charset="0"/>
              </a:rPr>
              <a:t>ă</a:t>
            </a:r>
            <a:r>
              <a:rPr lang="en-US" sz="2000">
                <a:solidFill>
                  <a:srgbClr val="CC3300"/>
                </a:solidFill>
                <a:latin typeface="Arial" charset="0"/>
              </a:rPr>
              <a:t>ng và tấm lòng nhân hậu của Hải Th</a:t>
            </a:r>
            <a:r>
              <a:rPr lang="vi-VN" sz="2000">
                <a:solidFill>
                  <a:srgbClr val="CC3300"/>
                </a:solidFill>
                <a:latin typeface="Arial" charset="0"/>
              </a:rPr>
              <a:t>ư</a:t>
            </a:r>
            <a:r>
              <a:rPr lang="en-US" sz="2000">
                <a:solidFill>
                  <a:srgbClr val="CC3300"/>
                </a:solidFill>
                <a:latin typeface="Arial" charset="0"/>
              </a:rPr>
              <a:t>ợng Lãn Ông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81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81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1000"/>
                                        <p:tgtEl>
                                          <p:spTgt spid="81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1000"/>
                                        <p:tgtEl>
                                          <p:spTgt spid="81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1000"/>
                                        <p:tgtEl>
                                          <p:spTgt spid="81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1000"/>
                                        <p:tgtEl>
                                          <p:spTgt spid="81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6" grpId="0"/>
      <p:bldP spid="81929" grpId="0"/>
      <p:bldP spid="81930" grpId="0"/>
      <p:bldP spid="81931" grpId="0"/>
      <p:bldP spid="81932" grpId="0"/>
      <p:bldP spid="81933" grpId="0"/>
      <p:bldP spid="8194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Time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Times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1421</TotalTime>
  <Words>740</Words>
  <Application>Microsoft Office PowerPoint</Application>
  <PresentationFormat>On-screen Show (4:3)</PresentationFormat>
  <Paragraphs>67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VNI-Times</vt:lpstr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pkt</dc:creator>
  <cp:lastModifiedBy>CSTeam</cp:lastModifiedBy>
  <cp:revision>92</cp:revision>
  <dcterms:created xsi:type="dcterms:W3CDTF">2009-03-20T08:50:56Z</dcterms:created>
  <dcterms:modified xsi:type="dcterms:W3CDTF">2016-06-30T03:12:36Z</dcterms:modified>
</cp:coreProperties>
</file>