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65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FF"/>
    <a:srgbClr val="66FFFF"/>
    <a:srgbClr val="FF0066"/>
    <a:srgbClr val="99CCFF"/>
    <a:srgbClr val="CCCCFF"/>
    <a:srgbClr val="FFFF00"/>
    <a:srgbClr val="9900CC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DF52E2-BEF9-45C0-93F4-F8DB32718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13C5C-5D88-4F66-9DEC-D54001F7581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D4070-D7F2-407F-B9CB-3D7B2ED60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3820E-7762-4F9B-B0C9-1FD05FA56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5A4E5-EA2C-4FAA-AB45-D9CF5FD70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225F3-EDBD-4B9A-9F60-B1C74EE8A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3827C-CD87-4935-AF35-C88A77256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6EF14-8349-4B3A-98B9-101A4E57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C482A-E80A-4858-B93F-8E59EDFE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96248-01C2-43BA-B869-250713A73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1DAAA-AD0C-48F9-B1CF-E5C387419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6BBF9-B884-42C7-9522-94573DCBB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E6978-6AA8-4D6E-9CD1-98E7BD165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10CC2FC-70DB-4A85-A83B-51AA78799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Phuong\Gaioandientu\LOP%205\tap%20doc%20dat%20mui%20ca%20mau\Dat-Mui-Ca-Mau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09600" y="33528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>
                <a:latin typeface="Arial" charset="0"/>
              </a:rPr>
              <a:t> </a:t>
            </a:r>
            <a:endParaRPr lang="en-US" sz="2800">
              <a:latin typeface="Arial" charset="0"/>
            </a:endParaRPr>
          </a:p>
        </p:txBody>
      </p:sp>
      <p:pic>
        <p:nvPicPr>
          <p:cNvPr id="2051" name="Picture 3" descr="1 Hinh nen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6868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Dat-Mui-Ca-Mau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1371600" y="5715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 descr="Narrow vertical"/>
          <p:cNvSpPr>
            <a:spLocks noChangeArrowheads="1" noChangeShapeType="1" noTextEdit="1"/>
          </p:cNvSpPr>
          <p:nvPr/>
        </p:nvSpPr>
        <p:spPr bwMode="auto">
          <a:xfrm>
            <a:off x="1295400" y="2895600"/>
            <a:ext cx="61722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 TẬP ĐỌC LỚP 5</a:t>
            </a:r>
          </a:p>
        </p:txBody>
      </p:sp>
    </p:spTree>
  </p:cSld>
  <p:clrMapOvr>
    <a:masterClrMapping/>
  </p:clrMapOvr>
  <p:transition spd="slow">
    <p:comb dir="vert"/>
    <p:sndAc>
      <p:stSnd>
        <p:snd r:embed="rId3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0174" fill="hold"/>
                                        <p:tgtEl>
                                          <p:spTgt spid="1536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127125" y="3535363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324600" y="3535363"/>
            <a:ext cx="1582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CC"/>
                </a:solidFill>
                <a:latin typeface="Arial" charset="0"/>
              </a:rPr>
              <a:t>Từ ngữ: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5029200" y="3886200"/>
            <a:ext cx="0" cy="2286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44550" y="4130675"/>
            <a:ext cx="23018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thuyên giảm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khẩn khoản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quằn quại</a:t>
            </a:r>
          </a:p>
          <a:p>
            <a:pPr algn="ctr"/>
            <a:r>
              <a:rPr lang="en-US" sz="2800" b="1">
                <a:solidFill>
                  <a:srgbClr val="008080"/>
                </a:solidFill>
                <a:latin typeface="Arial" charset="0"/>
              </a:rPr>
              <a:t>dứt khoát</a:t>
            </a:r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6308725" y="4221163"/>
            <a:ext cx="2301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thuyên giảm</a:t>
            </a:r>
          </a:p>
        </p:txBody>
      </p: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6308725" y="5059363"/>
            <a:ext cx="218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khẩn khoản</a:t>
            </a:r>
          </a:p>
        </p:txBody>
      </p:sp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6308725" y="5821363"/>
            <a:ext cx="1282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8080"/>
                </a:solidFill>
                <a:latin typeface="Arial" charset="0"/>
              </a:rPr>
              <a:t>ôn tồn</a:t>
            </a:r>
          </a:p>
        </p:txBody>
      </p:sp>
      <p:sp>
        <p:nvSpPr>
          <p:cNvPr id="11273" name="Line 14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6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7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WordArt 18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78" name="Text Box 19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>
            <a:off x="0" y="1828800"/>
            <a:ext cx="8915400" cy="1752600"/>
          </a:xfrm>
          <a:prstGeom prst="horizontalScroll">
            <a:avLst>
              <a:gd name="adj" fmla="val 12500"/>
            </a:avLst>
          </a:prstGeom>
          <a:solidFill>
            <a:srgbClr val="FFFFCC"/>
          </a:solidFill>
          <a:ln w="2857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latin typeface="Arial" charset="0"/>
              </a:rPr>
              <a:t>Nội dung chính:</a:t>
            </a:r>
            <a:r>
              <a:rPr lang="en-US" sz="2800" i="1">
                <a:latin typeface="Arial" charset="0"/>
              </a:rPr>
              <a:t>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Phê phán cách chữa bệnh bằng cúng </a:t>
            </a:r>
          </a:p>
          <a:p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bái, khuyên mọi người chữa bệnh phải đi bệnh viện.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33400" y="1554163"/>
            <a:ext cx="3760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Luyện đọc diễn cảm: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52400" y="2133600"/>
            <a:ext cx="8763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Thấy cha ngày càng đau nặng, con trai cụ khẩn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khoản xin đưa cụ đi bệnh viện. Anh nói mãi, nể lời,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cụ mới chịu đi.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       Bác sĩ bảo cụ bị sỏi thận, phải mổ lấy sỏi ra.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cụ sợ mổ. Hơn nữa cụ không tin bác sĩ người Kinh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bắt được con ma người Thái. Thế là cụ trốn về nhà.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Nhưng về đến nhà, cụ lại lên cơn đau quằn quại. Cụ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Bắt con mời thầy Vui, học trò giỏi nhất của cụ, đến </a:t>
            </a:r>
          </a:p>
          <a:p>
            <a:pPr algn="just"/>
            <a:r>
              <a:rPr lang="en-US" sz="2400" b="1">
                <a:solidFill>
                  <a:srgbClr val="0000FF"/>
                </a:solidFill>
                <a:latin typeface="Arial" charset="0"/>
              </a:rPr>
              <a:t>cúng trừ ma. Cúng suốt ngày đêm, bệnh vẫn không lui.</a:t>
            </a:r>
          </a:p>
          <a:p>
            <a:pPr algn="just"/>
            <a:endParaRPr lang="en-US" sz="2400" b="1">
              <a:solidFill>
                <a:srgbClr val="0000FF"/>
              </a:solidFill>
              <a:latin typeface="Arial" charset="0"/>
            </a:endParaRPr>
          </a:p>
          <a:p>
            <a:pPr algn="just"/>
            <a:endParaRPr lang="en-US" sz="24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297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2298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rgbClr val="FFCC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447800" y="2514600"/>
            <a:ext cx="70532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Qua bài tập đọc này em thấy được:</a:t>
            </a:r>
          </a:p>
          <a:p>
            <a:endParaRPr lang="en-US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295400" y="3168650"/>
            <a:ext cx="77406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Trình độ văn hoá giữa người Kinh và người </a:t>
            </a:r>
          </a:p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dân tộc thiểu số quá chênh lệch.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279525" y="4143375"/>
            <a:ext cx="81470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Người Việt Nam không phân biệt đối xử giữa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Dân tộc Kinh với dân tộc thiểu số, họ luôn thể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hiện tinh thần đoàn kết, biết yêu thương, giúp </a:t>
            </a:r>
          </a:p>
          <a:p>
            <a:r>
              <a:rPr lang="en-US" sz="2800" b="1">
                <a:solidFill>
                  <a:srgbClr val="0000FF"/>
                </a:solidFill>
                <a:latin typeface="Arial" charset="0"/>
              </a:rPr>
              <a:t>đỡ và đùm bọc lẫn nhau.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431925" y="5934075"/>
            <a:ext cx="568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Bác sĩ, y tá người Kinh quá giỏi.</a:t>
            </a:r>
          </a:p>
        </p:txBody>
      </p:sp>
      <p:sp>
        <p:nvSpPr>
          <p:cNvPr id="12304" name="WordArt 16"/>
          <p:cNvSpPr>
            <a:spLocks noChangeArrowheads="1" noChangeShapeType="1" noTextEdit="1"/>
          </p:cNvSpPr>
          <p:nvPr/>
        </p:nvSpPr>
        <p:spPr bwMode="auto">
          <a:xfrm>
            <a:off x="4038600" y="1971675"/>
            <a:ext cx="30480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AI ĐOÁN ĐÚNG</a:t>
            </a:r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1905000" y="2047875"/>
            <a:ext cx="177165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Trò chơi :</a:t>
            </a:r>
            <a:endParaRPr lang="en-US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66"/>
              </a:solidFill>
              <a:latin typeface="Arial"/>
              <a:cs typeface="Arial"/>
            </a:endParaRPr>
          </a:p>
        </p:txBody>
      </p:sp>
      <p:sp>
        <p:nvSpPr>
          <p:cNvPr id="13320" name="Line 18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19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20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21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762000" y="57150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" charset="0"/>
              </a:rPr>
              <a:t>S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762000" y="44958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Đ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762000" y="3276600"/>
            <a:ext cx="457200" cy="76200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5E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" charset="0"/>
              </a:rPr>
              <a:t>S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304800" y="32766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A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304800" y="44958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B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04800" y="5715000"/>
            <a:ext cx="381000" cy="762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solidFill>
                  <a:schemeClr val="bg1"/>
                </a:solidFill>
                <a:latin typeface="Arial"/>
              </a:rPr>
              <a:t>C</a:t>
            </a:r>
          </a:p>
        </p:txBody>
      </p:sp>
      <p:sp>
        <p:nvSpPr>
          <p:cNvPr id="13330" name="WordArt 31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3331" name="Text Box 32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13332" name="Text Box 34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30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23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  <p:bldP spid="12299" grpId="0"/>
      <p:bldP spid="12301" grpId="0"/>
      <p:bldP spid="12303" grpId="0"/>
      <p:bldP spid="12304" grpId="0" animBg="1"/>
      <p:bldP spid="12305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692275" y="2565400"/>
            <a:ext cx="72231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4000" b="1">
                <a:solidFill>
                  <a:schemeClr val="accent2"/>
                </a:solidFill>
                <a:latin typeface="Arial" charset="0"/>
                <a:cs typeface="Arial" charset="0"/>
              </a:rPr>
              <a:t>Chuẩn bị bài sau: Ngu công xã Trịnh Tường</a:t>
            </a:r>
            <a:r>
              <a:rPr lang="en-US" sz="400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endParaRPr lang="en-US" sz="4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9459" name="Freeform 3"/>
          <p:cNvSpPr>
            <a:spLocks/>
          </p:cNvSpPr>
          <p:nvPr/>
        </p:nvSpPr>
        <p:spPr bwMode="auto">
          <a:xfrm>
            <a:off x="468313" y="2492375"/>
            <a:ext cx="992187" cy="915988"/>
          </a:xfrm>
          <a:custGeom>
            <a:avLst/>
            <a:gdLst>
              <a:gd name="T0" fmla="*/ 786288245 w 625"/>
              <a:gd name="T1" fmla="*/ 390625160 h 577"/>
              <a:gd name="T2" fmla="*/ 607356518 w 625"/>
              <a:gd name="T3" fmla="*/ 153730393 h 577"/>
              <a:gd name="T4" fmla="*/ 531751898 w 625"/>
              <a:gd name="T5" fmla="*/ 425907451 h 577"/>
              <a:gd name="T6" fmla="*/ 27720913 w 625"/>
              <a:gd name="T7" fmla="*/ 153730393 h 577"/>
              <a:gd name="T8" fmla="*/ 337700735 w 625"/>
              <a:gd name="T9" fmla="*/ 511592774 h 577"/>
              <a:gd name="T10" fmla="*/ 0 w 625"/>
              <a:gd name="T11" fmla="*/ 579636207 h 577"/>
              <a:gd name="T12" fmla="*/ 272176731 w 625"/>
              <a:gd name="T13" fmla="*/ 791329358 h 577"/>
              <a:gd name="T14" fmla="*/ 10080619 w 625"/>
              <a:gd name="T15" fmla="*/ 980342092 h 577"/>
              <a:gd name="T16" fmla="*/ 413305354 w 625"/>
              <a:gd name="T17" fmla="*/ 937498637 h 577"/>
              <a:gd name="T18" fmla="*/ 347781351 w 625"/>
              <a:gd name="T19" fmla="*/ 1184473980 h 577"/>
              <a:gd name="T20" fmla="*/ 561993746 w 625"/>
              <a:gd name="T21" fmla="*/ 1050906476 h 577"/>
              <a:gd name="T22" fmla="*/ 617437134 w 625"/>
              <a:gd name="T23" fmla="*/ 1451610575 h 577"/>
              <a:gd name="T24" fmla="*/ 766127013 w 625"/>
              <a:gd name="T25" fmla="*/ 1003022707 h 577"/>
              <a:gd name="T26" fmla="*/ 965218583 w 625"/>
              <a:gd name="T27" fmla="*/ 1325602747 h 577"/>
              <a:gd name="T28" fmla="*/ 1020661971 w 625"/>
              <a:gd name="T29" fmla="*/ 972780829 h 577"/>
              <a:gd name="T30" fmla="*/ 1320561091 w 625"/>
              <a:gd name="T31" fmla="*/ 1217236809 h 577"/>
              <a:gd name="T32" fmla="*/ 1224795239 w 625"/>
              <a:gd name="T33" fmla="*/ 869455204 h 577"/>
              <a:gd name="T34" fmla="*/ 1572576490 w 625"/>
              <a:gd name="T35" fmla="*/ 892135819 h 577"/>
              <a:gd name="T36" fmla="*/ 1282757987 w 625"/>
              <a:gd name="T37" fmla="*/ 703124672 h 577"/>
              <a:gd name="T38" fmla="*/ 1534773386 w 625"/>
              <a:gd name="T39" fmla="*/ 546874966 h 577"/>
              <a:gd name="T40" fmla="*/ 1217233983 w 625"/>
              <a:gd name="T41" fmla="*/ 491431521 h 577"/>
              <a:gd name="T42" fmla="*/ 1338201375 w 625"/>
              <a:gd name="T43" fmla="*/ 299899524 h 577"/>
              <a:gd name="T44" fmla="*/ 1030742587 w 625"/>
              <a:gd name="T45" fmla="*/ 357862331 h 577"/>
              <a:gd name="T46" fmla="*/ 1058465075 w 625"/>
              <a:gd name="T47" fmla="*/ 0 h 577"/>
              <a:gd name="T48" fmla="*/ 786288245 w 625"/>
              <a:gd name="T49" fmla="*/ 390625160 h 57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25"/>
              <a:gd name="T76" fmla="*/ 0 h 577"/>
              <a:gd name="T77" fmla="*/ 625 w 625"/>
              <a:gd name="T78" fmla="*/ 577 h 57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25" h="577">
                <a:moveTo>
                  <a:pt x="312" y="155"/>
                </a:moveTo>
                <a:lnTo>
                  <a:pt x="241" y="61"/>
                </a:lnTo>
                <a:lnTo>
                  <a:pt x="211" y="169"/>
                </a:lnTo>
                <a:lnTo>
                  <a:pt x="11" y="61"/>
                </a:lnTo>
                <a:lnTo>
                  <a:pt x="134" y="203"/>
                </a:lnTo>
                <a:lnTo>
                  <a:pt x="0" y="230"/>
                </a:lnTo>
                <a:lnTo>
                  <a:pt x="108" y="314"/>
                </a:lnTo>
                <a:lnTo>
                  <a:pt x="4" y="389"/>
                </a:lnTo>
                <a:lnTo>
                  <a:pt x="164" y="372"/>
                </a:lnTo>
                <a:lnTo>
                  <a:pt x="138" y="470"/>
                </a:lnTo>
                <a:lnTo>
                  <a:pt x="223" y="417"/>
                </a:lnTo>
                <a:lnTo>
                  <a:pt x="245" y="576"/>
                </a:lnTo>
                <a:lnTo>
                  <a:pt x="304" y="398"/>
                </a:lnTo>
                <a:lnTo>
                  <a:pt x="383" y="526"/>
                </a:lnTo>
                <a:lnTo>
                  <a:pt x="405" y="386"/>
                </a:lnTo>
                <a:lnTo>
                  <a:pt x="524" y="483"/>
                </a:lnTo>
                <a:lnTo>
                  <a:pt x="486" y="345"/>
                </a:lnTo>
                <a:lnTo>
                  <a:pt x="624" y="354"/>
                </a:lnTo>
                <a:lnTo>
                  <a:pt x="509" y="279"/>
                </a:lnTo>
                <a:lnTo>
                  <a:pt x="609" y="217"/>
                </a:lnTo>
                <a:lnTo>
                  <a:pt x="483" y="195"/>
                </a:lnTo>
                <a:lnTo>
                  <a:pt x="531" y="119"/>
                </a:lnTo>
                <a:lnTo>
                  <a:pt x="409" y="142"/>
                </a:lnTo>
                <a:lnTo>
                  <a:pt x="420" y="0"/>
                </a:lnTo>
                <a:lnTo>
                  <a:pt x="312" y="155"/>
                </a:lnTo>
              </a:path>
            </a:pathLst>
          </a:custGeom>
          <a:solidFill>
            <a:srgbClr val="0D86FF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4" descr="dand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 descr="dando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Freeform 8"/>
          <p:cNvSpPr>
            <a:spLocks/>
          </p:cNvSpPr>
          <p:nvPr/>
        </p:nvSpPr>
        <p:spPr bwMode="auto">
          <a:xfrm>
            <a:off x="457200" y="4267200"/>
            <a:ext cx="992188" cy="915988"/>
          </a:xfrm>
          <a:custGeom>
            <a:avLst/>
            <a:gdLst>
              <a:gd name="T0" fmla="*/ 786289038 w 625"/>
              <a:gd name="T1" fmla="*/ 390625160 h 577"/>
              <a:gd name="T2" fmla="*/ 607358717 w 625"/>
              <a:gd name="T3" fmla="*/ 153730393 h 577"/>
              <a:gd name="T4" fmla="*/ 531754021 w 625"/>
              <a:gd name="T5" fmla="*/ 425907451 h 577"/>
              <a:gd name="T6" fmla="*/ 27722528 w 625"/>
              <a:gd name="T7" fmla="*/ 153730393 h 577"/>
              <a:gd name="T8" fmla="*/ 337701075 w 625"/>
              <a:gd name="T9" fmla="*/ 511592774 h 577"/>
              <a:gd name="T10" fmla="*/ 0 w 625"/>
              <a:gd name="T11" fmla="*/ 579636207 h 577"/>
              <a:gd name="T12" fmla="*/ 272177005 w 625"/>
              <a:gd name="T13" fmla="*/ 791329358 h 577"/>
              <a:gd name="T14" fmla="*/ 10080629 w 625"/>
              <a:gd name="T15" fmla="*/ 980342092 h 577"/>
              <a:gd name="T16" fmla="*/ 413305771 w 625"/>
              <a:gd name="T17" fmla="*/ 937498637 h 577"/>
              <a:gd name="T18" fmla="*/ 347781701 w 625"/>
              <a:gd name="T19" fmla="*/ 1184473980 h 577"/>
              <a:gd name="T20" fmla="*/ 561995900 w 625"/>
              <a:gd name="T21" fmla="*/ 1050906476 h 577"/>
              <a:gd name="T22" fmla="*/ 617439343 w 625"/>
              <a:gd name="T23" fmla="*/ 1451610575 h 577"/>
              <a:gd name="T24" fmla="*/ 766127785 w 625"/>
              <a:gd name="T25" fmla="*/ 1003022707 h 577"/>
              <a:gd name="T26" fmla="*/ 965221144 w 625"/>
              <a:gd name="T27" fmla="*/ 1325602747 h 577"/>
              <a:gd name="T28" fmla="*/ 1020664588 w 625"/>
              <a:gd name="T29" fmla="*/ 972780829 h 577"/>
              <a:gd name="T30" fmla="*/ 1320562422 w 625"/>
              <a:gd name="T31" fmla="*/ 1217236809 h 577"/>
              <a:gd name="T32" fmla="*/ 1224796473 w 625"/>
              <a:gd name="T33" fmla="*/ 869455204 h 577"/>
              <a:gd name="T34" fmla="*/ 1572578075 w 625"/>
              <a:gd name="T35" fmla="*/ 892135819 h 577"/>
              <a:gd name="T36" fmla="*/ 1282760867 w 625"/>
              <a:gd name="T37" fmla="*/ 703124672 h 577"/>
              <a:gd name="T38" fmla="*/ 1534776521 w 625"/>
              <a:gd name="T39" fmla="*/ 546874966 h 577"/>
              <a:gd name="T40" fmla="*/ 1217236797 w 625"/>
              <a:gd name="T41" fmla="*/ 491431521 h 577"/>
              <a:gd name="T42" fmla="*/ 1338204311 w 625"/>
              <a:gd name="T43" fmla="*/ 299899524 h 577"/>
              <a:gd name="T44" fmla="*/ 1030745214 w 625"/>
              <a:gd name="T45" fmla="*/ 357862331 h 577"/>
              <a:gd name="T46" fmla="*/ 1058466142 w 625"/>
              <a:gd name="T47" fmla="*/ 0 h 577"/>
              <a:gd name="T48" fmla="*/ 786289038 w 625"/>
              <a:gd name="T49" fmla="*/ 390625160 h 57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625"/>
              <a:gd name="T76" fmla="*/ 0 h 577"/>
              <a:gd name="T77" fmla="*/ 625 w 625"/>
              <a:gd name="T78" fmla="*/ 577 h 57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625" h="577">
                <a:moveTo>
                  <a:pt x="312" y="155"/>
                </a:moveTo>
                <a:lnTo>
                  <a:pt x="241" y="61"/>
                </a:lnTo>
                <a:lnTo>
                  <a:pt x="211" y="169"/>
                </a:lnTo>
                <a:lnTo>
                  <a:pt x="11" y="61"/>
                </a:lnTo>
                <a:lnTo>
                  <a:pt x="134" y="203"/>
                </a:lnTo>
                <a:lnTo>
                  <a:pt x="0" y="230"/>
                </a:lnTo>
                <a:lnTo>
                  <a:pt x="108" y="314"/>
                </a:lnTo>
                <a:lnTo>
                  <a:pt x="4" y="389"/>
                </a:lnTo>
                <a:lnTo>
                  <a:pt x="164" y="372"/>
                </a:lnTo>
                <a:lnTo>
                  <a:pt x="138" y="470"/>
                </a:lnTo>
                <a:lnTo>
                  <a:pt x="223" y="417"/>
                </a:lnTo>
                <a:lnTo>
                  <a:pt x="245" y="576"/>
                </a:lnTo>
                <a:lnTo>
                  <a:pt x="304" y="398"/>
                </a:lnTo>
                <a:lnTo>
                  <a:pt x="383" y="526"/>
                </a:lnTo>
                <a:lnTo>
                  <a:pt x="405" y="386"/>
                </a:lnTo>
                <a:lnTo>
                  <a:pt x="524" y="483"/>
                </a:lnTo>
                <a:lnTo>
                  <a:pt x="486" y="345"/>
                </a:lnTo>
                <a:lnTo>
                  <a:pt x="624" y="354"/>
                </a:lnTo>
                <a:lnTo>
                  <a:pt x="509" y="279"/>
                </a:lnTo>
                <a:lnTo>
                  <a:pt x="609" y="217"/>
                </a:lnTo>
                <a:lnTo>
                  <a:pt x="483" y="195"/>
                </a:lnTo>
                <a:lnTo>
                  <a:pt x="531" y="119"/>
                </a:lnTo>
                <a:lnTo>
                  <a:pt x="409" y="142"/>
                </a:lnTo>
                <a:lnTo>
                  <a:pt x="420" y="0"/>
                </a:lnTo>
                <a:lnTo>
                  <a:pt x="312" y="155"/>
                </a:lnTo>
              </a:path>
            </a:pathLst>
          </a:custGeom>
          <a:solidFill>
            <a:srgbClr val="0D86FF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600200" y="4114800"/>
            <a:ext cx="7223125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4000" b="1">
                <a:solidFill>
                  <a:schemeClr val="accent2"/>
                </a:solidFill>
                <a:latin typeface="Arial" charset="0"/>
                <a:cs typeface="Arial" charset="0"/>
              </a:rPr>
              <a:t>Nhận xét tiết học.</a:t>
            </a:r>
            <a:endParaRPr lang="en-US" sz="4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animBg="1"/>
      <p:bldP spid="19464" grpId="0" animBg="1"/>
      <p:bldP spid="194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99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810000" y="5334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050925" y="2000250"/>
            <a:ext cx="2881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chemeClr val="accent2"/>
                </a:solidFill>
                <a:latin typeface="Arial" charset="0"/>
              </a:rPr>
              <a:t>Kiểm tra bài cũ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50925" y="2686050"/>
            <a:ext cx="785653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en-US" sz="2800" b="1">
                <a:solidFill>
                  <a:srgbClr val="0000CC"/>
                </a:solidFill>
                <a:latin typeface="Arial" charset="0"/>
              </a:rPr>
              <a:t>Tìm những chi tiết nói lên lòng nhân ái của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của Lãn Ông trong việc ông chữa bệnh cho </a:t>
            </a:r>
          </a:p>
          <a:p>
            <a:pPr marL="342900" indent="-342900"/>
            <a:r>
              <a:rPr lang="en-US" sz="2800" b="1">
                <a:solidFill>
                  <a:srgbClr val="0000CC"/>
                </a:solidFill>
                <a:latin typeface="Arial" charset="0"/>
              </a:rPr>
              <a:t>con người thuyền chài</a:t>
            </a:r>
            <a:r>
              <a:rPr lang="en-US" sz="2800" b="1">
                <a:solidFill>
                  <a:srgbClr val="CC00CC"/>
                </a:solidFill>
                <a:latin typeface="Arial" charset="0"/>
              </a:rPr>
              <a:t>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990600" y="4362450"/>
            <a:ext cx="81470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2) Điều gì thể hiện lòng nhân ái của Lãn Ông 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trong việc ông chữa bệnh cho người phụ nữ? </a:t>
            </a:r>
          </a:p>
        </p:txBody>
      </p:sp>
      <p:sp>
        <p:nvSpPr>
          <p:cNvPr id="307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  <p:bldP spid="41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676400" y="838200"/>
            <a:ext cx="579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2438400" y="457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          </a:t>
            </a:r>
            <a:r>
              <a:rPr lang="en-US" sz="2800" b="1" u="sng">
                <a:solidFill>
                  <a:srgbClr val="FF0000"/>
                </a:solidFill>
                <a:latin typeface="Arial" charset="0"/>
              </a:rPr>
              <a:t>TẬP ĐỌC</a:t>
            </a:r>
          </a:p>
        </p:txBody>
      </p:sp>
      <p:pic>
        <p:nvPicPr>
          <p:cNvPr id="16389" name="Picture 5" descr="vietnammap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lum bright="-36000" contrast="50000"/>
          </a:blip>
          <a:srcRect/>
          <a:stretch>
            <a:fillRect/>
          </a:stretch>
        </p:blipFill>
        <p:spPr>
          <a:xfrm>
            <a:off x="304800" y="990600"/>
            <a:ext cx="5181600" cy="5638800"/>
          </a:xfrm>
          <a:noFill/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562600" y="1371600"/>
            <a:ext cx="3352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Arial" charset="0"/>
              </a:rPr>
              <a:t>         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Chỉ trên bản đồ các tỉnh miền núi phía Băc.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719613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5125" name="Line 12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13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15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Box 17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  <p:bldP spid="51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609600" y="1752600"/>
            <a:ext cx="8305800" cy="4648200"/>
          </a:xfrm>
          <a:prstGeom prst="horizontalScroll">
            <a:avLst>
              <a:gd name="adj" fmla="val 125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latin typeface="Arial" charset="0"/>
              </a:rPr>
              <a:t>                    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Bài chia làm 6 đoạn: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 Đoạn 1: từ đầu đến cúng bái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Đoạn 2: từ Vậy mà đến không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             thuyên giảm </a:t>
            </a:r>
          </a:p>
          <a:p>
            <a:r>
              <a:rPr lang="en-US" sz="2400" b="1">
                <a:solidFill>
                  <a:srgbClr val="0000CC"/>
                </a:solidFill>
                <a:latin typeface="Arial" charset="0"/>
              </a:rPr>
              <a:t>Đoạn 3: từ Thấy cha đến cụ mới chịu đi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4: từBác sĩ bảo đến bệnh vẫn</a:t>
            </a:r>
            <a:r>
              <a:rPr lang="en-US" sz="2800">
                <a:latin typeface="Arial" charset="0"/>
              </a:rPr>
              <a:t>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không lui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5: từ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chemeClr val="accent2"/>
                </a:solidFill>
                <a:latin typeface="Arial" charset="0"/>
              </a:rPr>
              <a:t>Sáng hôm sau đến lên bệnh viện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 </a:t>
            </a:r>
          </a:p>
          <a:p>
            <a:r>
              <a:rPr lang="en-US" sz="2800" b="1">
                <a:solidFill>
                  <a:srgbClr val="0000CC"/>
                </a:solidFill>
                <a:latin typeface="Arial" charset="0"/>
              </a:rPr>
              <a:t>Đoạn 6: phần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còn lại</a:t>
            </a: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1279525" y="1543050"/>
            <a:ext cx="2103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3399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6148" name="Line 1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WordArt 1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3" name="Text Box 16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1127125" y="1858963"/>
            <a:ext cx="23685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Luyện đọc:</a:t>
            </a:r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6324600" y="1858963"/>
            <a:ext cx="177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CC"/>
                </a:solidFill>
                <a:latin typeface="Arial" charset="0"/>
              </a:rPr>
              <a:t>Từ ngữ:</a:t>
            </a:r>
          </a:p>
        </p:txBody>
      </p:sp>
      <p:sp>
        <p:nvSpPr>
          <p:cNvPr id="7172" name="Line 10"/>
          <p:cNvSpPr>
            <a:spLocks noChangeShapeType="1"/>
          </p:cNvSpPr>
          <p:nvPr/>
        </p:nvSpPr>
        <p:spPr bwMode="auto">
          <a:xfrm>
            <a:off x="5029200" y="1981200"/>
            <a:ext cx="0" cy="419100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44550" y="2381250"/>
            <a:ext cx="2598738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quằn quại</a:t>
            </a:r>
          </a:p>
          <a:p>
            <a:pPr algn="ctr"/>
            <a:r>
              <a:rPr lang="en-US" b="1">
                <a:solidFill>
                  <a:srgbClr val="008080"/>
                </a:solidFill>
                <a:latin typeface="Arial" charset="0"/>
              </a:rPr>
              <a:t>dứt khoát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52400" y="4343400"/>
            <a:ext cx="51212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66"/>
                </a:solidFill>
                <a:latin typeface="Arial" charset="0"/>
              </a:rPr>
              <a:t>Từ nay, tôi dứt khoát bỏ nghề thầy cúng. Bà con ốm đau nên đi bệnh viện. 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295400" y="5410200"/>
            <a:ext cx="1676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286000" y="4876800"/>
            <a:ext cx="16002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343400" y="5410200"/>
            <a:ext cx="533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828800" y="5867400"/>
            <a:ext cx="21336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308725" y="2392363"/>
            <a:ext cx="2597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thuyên giảm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308725" y="3143250"/>
            <a:ext cx="24590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khẩn khoản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08725" y="3829050"/>
            <a:ext cx="1435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8080"/>
                </a:solidFill>
                <a:latin typeface="Arial" charset="0"/>
              </a:rPr>
              <a:t>ôn tồn</a:t>
            </a:r>
          </a:p>
        </p:txBody>
      </p:sp>
      <p:sp>
        <p:nvSpPr>
          <p:cNvPr id="7182" name="Line 21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2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23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24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WordArt 25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8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5622925" y="1447800"/>
            <a:ext cx="2801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(Nguyễn Lăng) </a:t>
            </a:r>
          </a:p>
        </p:txBody>
      </p:sp>
      <p:sp>
        <p:nvSpPr>
          <p:cNvPr id="7" name="Text Box 28"/>
          <p:cNvSpPr txBox="1">
            <a:spLocks noChangeArrowheads="1"/>
          </p:cNvSpPr>
          <p:nvPr/>
        </p:nvSpPr>
        <p:spPr bwMode="auto">
          <a:xfrm>
            <a:off x="3810000" y="457200"/>
            <a:ext cx="18907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Tập đọc:</a:t>
            </a:r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304800" y="5867400"/>
            <a:ext cx="533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  <p:bldP spid="7180" grpId="0"/>
      <p:bldP spid="7181" grpId="0" animBg="1"/>
      <p:bldP spid="7183" grpId="0" animBg="1"/>
      <p:bldP spid="7184" grpId="0" animBg="1"/>
      <p:bldP spid="7185" grpId="0" animBg="1"/>
      <p:bldP spid="7186" grpId="0"/>
      <p:bldP spid="7187" grpId="0"/>
      <p:bldP spid="7188" grpId="0"/>
      <p:bldP spid="71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898525" y="1630363"/>
            <a:ext cx="2400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FF0066"/>
                </a:solidFill>
                <a:latin typeface="Arial" charset="0"/>
              </a:rPr>
              <a:t>Tìm hiểu bài: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685800" y="2286000"/>
            <a:ext cx="3976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1)</a:t>
            </a:r>
            <a:r>
              <a:rPr lang="en-US" sz="2800" b="1">
                <a:latin typeface="Arial" charset="0"/>
              </a:rPr>
              <a:t> Cụ Ún làm nghề gì?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838200" y="2895600"/>
            <a:ext cx="5037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- Cụ Ún làm nghề thầy cúng.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09600" y="3505200"/>
            <a:ext cx="83947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2)</a:t>
            </a:r>
            <a:r>
              <a:rPr lang="en-US" sz="2800" b="1">
                <a:latin typeface="Arial" charset="0"/>
              </a:rPr>
              <a:t> Khi mắc bệnh, cụ đã tự chữa bằng cách nào?</a:t>
            </a:r>
          </a:p>
          <a:p>
            <a:r>
              <a:rPr lang="en-US" sz="2800" b="1">
                <a:latin typeface="Arial" charset="0"/>
              </a:rPr>
              <a:t>    Kết quả ra sao?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62000" y="4667250"/>
            <a:ext cx="837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- </a:t>
            </a:r>
            <a:r>
              <a:rPr lang="en-US" sz="2800" b="1">
                <a:solidFill>
                  <a:srgbClr val="FF0066"/>
                </a:solidFill>
                <a:latin typeface="Arial" charset="0"/>
              </a:rPr>
              <a:t>Cụ chữa bằng cách cúng bái nhưng bệnh tình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không thuyên giảm.</a:t>
            </a:r>
          </a:p>
        </p:txBody>
      </p:sp>
      <p:sp>
        <p:nvSpPr>
          <p:cNvPr id="8199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mCheck">
              <a:fgClr>
                <a:srgbClr val="9900CC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WordArt 17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8205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  <p:bldP spid="8202" grpId="0"/>
      <p:bldP spid="8203" grpId="0"/>
      <p:bldP spid="82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838200" y="1619250"/>
            <a:ext cx="3997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3)- Cụ Ún bị bệnh gì? 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990600" y="2743200"/>
            <a:ext cx="73501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- Vì sao bị sỏi thận mà cụ không chịu mổ, </a:t>
            </a:r>
          </a:p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trốn viện về nhà? 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974725" y="3733800"/>
            <a:ext cx="78708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+Vì cụ sợ mổ và không tin bác sĩ người kinh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bắt được con ma người Thái.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660400" y="4830763"/>
            <a:ext cx="5313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33CC"/>
                </a:solidFill>
                <a:latin typeface="Arial" charset="0"/>
              </a:rPr>
              <a:t>4)- Nhờ đâu cụ Ún khỏi bệnh?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838200" y="5334000"/>
            <a:ext cx="7450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+Nhờ bác sĩ ở bệnh viện mổ lấy sỏi ở thận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ra cho cụ.</a:t>
            </a:r>
          </a:p>
        </p:txBody>
      </p:sp>
      <p:sp>
        <p:nvSpPr>
          <p:cNvPr id="9223" name="Line 13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15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sphere">
              <a:fgClr>
                <a:srgbClr val="003399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WordArt 17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9229" name="Text Box 20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685800" y="2209800"/>
            <a:ext cx="3846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990099"/>
                </a:solidFill>
                <a:latin typeface="Arial" charset="0"/>
              </a:rPr>
              <a:t>   +Cụ Ún bị sỏi thận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  <p:bldP spid="9226" grpId="0"/>
      <p:bldP spid="9227" grpId="0"/>
      <p:bldP spid="9228" grpId="0"/>
      <p:bldP spid="92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1127125" y="1771650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09600" y="1905000"/>
            <a:ext cx="80502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2800" b="1">
                <a:solidFill>
                  <a:srgbClr val="660033"/>
                </a:solidFill>
                <a:latin typeface="Arial" charset="0"/>
              </a:rPr>
              <a:t> Câu nói cuối bài giúp em hiểu cụ Ún đã thay </a:t>
            </a:r>
          </a:p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  đổi cách nghĩ như thế nào?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39763" y="3017838"/>
            <a:ext cx="78676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+Cụ đã hiểu rằng thầy cúng không thể chữa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khỏi bệnh cho con người, chỉ có thầy thuốc </a:t>
            </a:r>
          </a:p>
          <a:p>
            <a:r>
              <a:rPr lang="en-US" sz="2800" b="1">
                <a:solidFill>
                  <a:srgbClr val="FF0066"/>
                </a:solidFill>
                <a:latin typeface="Arial" charset="0"/>
              </a:rPr>
              <a:t> mới làm được điều đó.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968375" y="2133600"/>
            <a:ext cx="652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- Bài học giúp em hiểu được điều gì?</a:t>
            </a:r>
          </a:p>
        </p:txBody>
      </p:sp>
      <p:sp>
        <p:nvSpPr>
          <p:cNvPr id="10246" name="Line 15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6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7"/>
          <p:cNvSpPr>
            <a:spLocks noChangeShapeType="1"/>
          </p:cNvSpPr>
          <p:nvPr/>
        </p:nvSpPr>
        <p:spPr bwMode="auto">
          <a:xfrm>
            <a:off x="9067800" y="0"/>
            <a:ext cx="0" cy="685800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18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76200">
            <a:pattFill prst="lgCheck">
              <a:fgClr>
                <a:srgbClr val="FF0066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WordArt 19"/>
          <p:cNvSpPr>
            <a:spLocks noChangeArrowheads="1" noChangeShapeType="1" noTextEdit="1"/>
          </p:cNvSpPr>
          <p:nvPr/>
        </p:nvSpPr>
        <p:spPr bwMode="auto">
          <a:xfrm>
            <a:off x="2962275" y="838200"/>
            <a:ext cx="3286125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Thầy cúng đi bệnh viện</a:t>
            </a:r>
            <a:endParaRPr lang="en-US" sz="2400" kern="10">
              <a:ln w="9525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5622925" y="1447800"/>
            <a:ext cx="24225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(Nguyễn Lăng) </a:t>
            </a:r>
          </a:p>
        </p:txBody>
      </p:sp>
      <p:sp>
        <p:nvSpPr>
          <p:cNvPr id="10252" name="Text Box 22"/>
          <p:cNvSpPr txBox="1">
            <a:spLocks noChangeArrowheads="1"/>
          </p:cNvSpPr>
          <p:nvPr/>
        </p:nvSpPr>
        <p:spPr bwMode="auto">
          <a:xfrm>
            <a:off x="3810000" y="457200"/>
            <a:ext cx="1682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Tập đọc: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49" grpId="1"/>
      <p:bldP spid="10250" grpId="0"/>
      <p:bldP spid="10250" grpId="1"/>
      <p:bldP spid="10251" grpId="0"/>
      <p:bldP spid="10251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748</Words>
  <Application>Microsoft Office PowerPoint</Application>
  <PresentationFormat>On-screen Show (4:3)</PresentationFormat>
  <Paragraphs>119</Paragraphs>
  <Slides>13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Times New Roman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78</cp:revision>
  <dcterms:created xsi:type="dcterms:W3CDTF">2004-06-01T03:01:31Z</dcterms:created>
  <dcterms:modified xsi:type="dcterms:W3CDTF">2016-06-30T03:12:34Z</dcterms:modified>
</cp:coreProperties>
</file>