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78" r:id="rId4"/>
    <p:sldId id="257" r:id="rId5"/>
    <p:sldId id="282" r:id="rId6"/>
    <p:sldId id="291" r:id="rId7"/>
    <p:sldId id="283" r:id="rId8"/>
    <p:sldId id="285" r:id="rId9"/>
    <p:sldId id="286" r:id="rId10"/>
    <p:sldId id="287" r:id="rId11"/>
    <p:sldId id="276" r:id="rId12"/>
    <p:sldId id="270" r:id="rId13"/>
    <p:sldId id="289" r:id="rId14"/>
    <p:sldId id="290" r:id="rId15"/>
    <p:sldId id="272" r:id="rId16"/>
    <p:sldId id="264" r:id="rId17"/>
    <p:sldId id="273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0F7B3EB-6FD5-4FD0-8DE1-7095B356CA6A}">
          <p14:sldIdLst>
            <p14:sldId id="266"/>
            <p14:sldId id="256"/>
            <p14:sldId id="278"/>
            <p14:sldId id="257"/>
            <p14:sldId id="282"/>
            <p14:sldId id="291"/>
            <p14:sldId id="283"/>
            <p14:sldId id="285"/>
            <p14:sldId id="286"/>
            <p14:sldId id="287"/>
            <p14:sldId id="276"/>
            <p14:sldId id="270"/>
            <p14:sldId id="289"/>
            <p14:sldId id="290"/>
            <p14:sldId id="272"/>
            <p14:sldId id="264"/>
            <p14:sldId id="273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50090" autoAdjust="0"/>
  </p:normalViewPr>
  <p:slideViewPr>
    <p:cSldViewPr>
      <p:cViewPr>
        <p:scale>
          <a:sx n="69" d="100"/>
          <a:sy n="69" d="100"/>
        </p:scale>
        <p:origin x="-1392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195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7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389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053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678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739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47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446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398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35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1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58BBC-BEDE-42E5-9854-2F754979409E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022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eem.com/groups/wPPlJSiN/photo/d1VbxBMHbr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1" descr="khung anh 3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8" y="0"/>
            <a:ext cx="90995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24000" y="1643152"/>
            <a:ext cx="647700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Tập</a:t>
            </a:r>
            <a:r>
              <a:rPr lang="en-US" sz="115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115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đọc</a:t>
            </a:r>
            <a:r>
              <a:rPr lang="en-US" sz="115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5</a:t>
            </a:r>
            <a:endParaRPr lang="en-US" sz="115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7" name="Picture 16" descr="hongnuoc-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3124200"/>
            <a:ext cx="180975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668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533400" y="3133725"/>
            <a:ext cx="80629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 </a:t>
            </a:r>
            <a:r>
              <a:rPr lang="en-US" sz="2800" dirty="0" err="1">
                <a:solidFill>
                  <a:srgbClr val="FF0000"/>
                </a:solidFill>
              </a:rPr>
              <a:t>học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sinh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đọc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nối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tiếp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lần</a:t>
            </a:r>
            <a:r>
              <a:rPr lang="en-US" sz="2800" dirty="0" smtClean="0">
                <a:solidFill>
                  <a:srgbClr val="FF0000"/>
                </a:solidFill>
              </a:rPr>
              <a:t> 2, </a:t>
            </a:r>
            <a:r>
              <a:rPr lang="en-US" sz="2800" dirty="0" err="1">
                <a:solidFill>
                  <a:srgbClr val="FF0000"/>
                </a:solidFill>
              </a:rPr>
              <a:t>giải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nghĩa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từ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khó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hiểu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3316" name="Rectangle 1"/>
          <p:cNvSpPr>
            <a:spLocks noChangeArrowheads="1"/>
          </p:cNvSpPr>
          <p:nvPr/>
        </p:nvSpPr>
        <p:spPr bwMode="auto">
          <a:xfrm>
            <a:off x="533400" y="2057400"/>
            <a:ext cx="7848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3 </a:t>
            </a:r>
            <a:r>
              <a:rPr lang="en-US" sz="2800" dirty="0" err="1">
                <a:solidFill>
                  <a:srgbClr val="000099"/>
                </a:solidFill>
              </a:rPr>
              <a:t>học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sinh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đọc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nối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tiếp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lần</a:t>
            </a:r>
            <a:r>
              <a:rPr lang="en-US" sz="2800" dirty="0" smtClean="0">
                <a:solidFill>
                  <a:srgbClr val="000099"/>
                </a:solidFill>
              </a:rPr>
              <a:t> 1, </a:t>
            </a:r>
            <a:r>
              <a:rPr lang="en-US" sz="2800" dirty="0" err="1">
                <a:solidFill>
                  <a:srgbClr val="000099"/>
                </a:solidFill>
              </a:rPr>
              <a:t>lớp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đọc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thầm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tìm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từ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khó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đọc</a:t>
            </a:r>
            <a:r>
              <a:rPr lang="en-US" sz="2800" dirty="0">
                <a:solidFill>
                  <a:srgbClr val="000099"/>
                </a:solidFill>
              </a:rPr>
              <a:t>.</a:t>
            </a:r>
            <a:endParaRPr lang="en-US" sz="2800" dirty="0"/>
          </a:p>
        </p:txBody>
      </p:sp>
      <p:sp>
        <p:nvSpPr>
          <p:cNvPr id="13317" name="TextBox 2"/>
          <p:cNvSpPr txBox="1">
            <a:spLocks noChangeArrowheads="1"/>
          </p:cNvSpPr>
          <p:nvPr/>
        </p:nvSpPr>
        <p:spPr bwMode="auto">
          <a:xfrm>
            <a:off x="549275" y="3886200"/>
            <a:ext cx="3184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 err="1"/>
              <a:t>Giáo</a:t>
            </a:r>
            <a:r>
              <a:rPr lang="en-US" sz="2800" dirty="0"/>
              <a:t> </a:t>
            </a:r>
            <a:r>
              <a:rPr lang="en-US" sz="2800" dirty="0" err="1"/>
              <a:t>viên</a:t>
            </a:r>
            <a:r>
              <a:rPr lang="en-US" sz="2800" dirty="0"/>
              <a:t> </a:t>
            </a:r>
            <a:r>
              <a:rPr lang="en-US" sz="2800" dirty="0" err="1"/>
              <a:t>đọc</a:t>
            </a:r>
            <a:r>
              <a:rPr lang="en-US" sz="2800" dirty="0"/>
              <a:t> </a:t>
            </a:r>
            <a:r>
              <a:rPr lang="en-US" sz="2800" dirty="0" err="1"/>
              <a:t>mẫu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1014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 Box 6"/>
          <p:cNvSpPr txBox="1">
            <a:spLocks noChangeArrowheads="1"/>
          </p:cNvSpPr>
          <p:nvPr/>
        </p:nvSpPr>
        <p:spPr bwMode="auto">
          <a:xfrm>
            <a:off x="304800" y="1519535"/>
            <a:ext cx="80655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thầm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đoạn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trả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lời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4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 Box 6"/>
          <p:cNvSpPr txBox="1">
            <a:spLocks noChangeArrowheads="1"/>
          </p:cNvSpPr>
          <p:nvPr/>
        </p:nvSpPr>
        <p:spPr bwMode="auto">
          <a:xfrm>
            <a:off x="551544" y="2126380"/>
            <a:ext cx="8065571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vi-VN" sz="2300" b="1" dirty="0"/>
              <a:t>- Các môn sinh của cụ giáo Chu đến nhà thầy để làm </a:t>
            </a:r>
            <a:r>
              <a:rPr lang="vi-VN" sz="2300" b="1" dirty="0" smtClean="0"/>
              <a:t>gì?</a:t>
            </a:r>
            <a:endParaRPr lang="en-US" sz="23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551544" y="2551615"/>
            <a:ext cx="8065571" cy="11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300" b="1" dirty="0" smtClean="0">
                <a:solidFill>
                  <a:srgbClr val="C00000"/>
                </a:solidFill>
              </a:rPr>
              <a:t>+</a:t>
            </a:r>
            <a:r>
              <a:rPr lang="vi-VN" sz="2300" b="1" dirty="0" smtClean="0">
                <a:solidFill>
                  <a:srgbClr val="C00000"/>
                </a:solidFill>
              </a:rPr>
              <a:t> </a:t>
            </a:r>
            <a:r>
              <a:rPr lang="vi-VN" sz="2300" b="1" dirty="0">
                <a:solidFill>
                  <a:srgbClr val="C00000"/>
                </a:solidFill>
              </a:rPr>
              <a:t>Các môn sinh đến nhà cụ giáo Chu để mừng thọ thầy; thể hiện lòng yêu quý, kính trọng thầy – người đã dạy dỗ, dìu dắt họ trưởng thành.</a:t>
            </a:r>
            <a:endParaRPr lang="en-US" sz="2300" b="1" i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51544" y="3650346"/>
            <a:ext cx="8065571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chi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rất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tôn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Chu 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1544" y="4053114"/>
            <a:ext cx="806557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b="1">
                <a:solidFill>
                  <a:srgbClr val="C00000"/>
                </a:solidFill>
              </a:rPr>
              <a:t>+</a:t>
            </a:r>
            <a:r>
              <a:rPr lang="vi-VN" sz="2300" b="1" smtClean="0">
                <a:solidFill>
                  <a:srgbClr val="C00000"/>
                </a:solidFill>
              </a:rPr>
              <a:t> </a:t>
            </a:r>
            <a:r>
              <a:rPr lang="vi-VN" sz="2300" b="1">
                <a:solidFill>
                  <a:srgbClr val="C00000"/>
                </a:solidFill>
              </a:rPr>
              <a:t>Từ sáng sớm, các môn sinh đã tề tựu trước sân nhà thầy giáo Chu </a:t>
            </a:r>
            <a:r>
              <a:rPr lang="vi-VN" sz="2300" b="1" smtClean="0">
                <a:solidFill>
                  <a:srgbClr val="C00000"/>
                </a:solidFill>
              </a:rPr>
              <a:t>đ</a:t>
            </a:r>
            <a:r>
              <a:rPr lang="en-US" sz="2300" b="1" smtClean="0">
                <a:solidFill>
                  <a:srgbClr val="C00000"/>
                </a:solidFill>
              </a:rPr>
              <a:t>ể</a:t>
            </a:r>
            <a:r>
              <a:rPr lang="vi-VN" sz="2300" b="1" smtClean="0">
                <a:solidFill>
                  <a:srgbClr val="C00000"/>
                </a:solidFill>
              </a:rPr>
              <a:t> </a:t>
            </a:r>
            <a:r>
              <a:rPr lang="vi-VN" sz="2300" b="1">
                <a:solidFill>
                  <a:srgbClr val="C00000"/>
                </a:solidFill>
              </a:rPr>
              <a:t>mừng thọ thầy. Họ dâng biếu thầy những cuốn sách quý. Khi nghe cùng với thầy “tới </a:t>
            </a:r>
            <a:r>
              <a:rPr lang="vi-VN" sz="2300" b="1" smtClean="0">
                <a:solidFill>
                  <a:srgbClr val="C00000"/>
                </a:solidFill>
              </a:rPr>
              <a:t>th</a:t>
            </a:r>
            <a:r>
              <a:rPr lang="en-US" sz="2300" b="1">
                <a:solidFill>
                  <a:srgbClr val="C00000"/>
                </a:solidFill>
              </a:rPr>
              <a:t>ă</a:t>
            </a:r>
            <a:r>
              <a:rPr lang="vi-VN" sz="2300" b="1" smtClean="0">
                <a:solidFill>
                  <a:srgbClr val="C00000"/>
                </a:solidFill>
              </a:rPr>
              <a:t>m </a:t>
            </a:r>
            <a:r>
              <a:rPr lang="vi-VN" sz="2300" b="1">
                <a:solidFill>
                  <a:srgbClr val="C00000"/>
                </a:solidFill>
              </a:rPr>
              <a:t>một người mà thầy mang ơn rất nặng”, họ “đồng thanh dạ ran”, cùng theo sau thầy.</a:t>
            </a:r>
            <a:endParaRPr lang="en-US" sz="2300" b="1">
              <a:solidFill>
                <a:srgbClr val="C0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500914" y="4448628"/>
            <a:ext cx="897701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60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 descr="Frames PPT 03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Hình Chữ nhật 8"/>
          <p:cNvSpPr>
            <a:spLocks noChangeArrowheads="1"/>
          </p:cNvSpPr>
          <p:nvPr/>
        </p:nvSpPr>
        <p:spPr bwMode="auto">
          <a:xfrm>
            <a:off x="5257800" y="996815"/>
            <a:ext cx="1752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89A4A7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en-US" sz="2400" b="1" i="1"/>
              <a:t>Theo</a:t>
            </a:r>
            <a:r>
              <a:rPr lang="en-US" altLang="en-US" sz="2400" b="1"/>
              <a:t> Hà Ân</a:t>
            </a:r>
            <a:r>
              <a:rPr lang="en-US" altLang="en-US" sz="2400" b="1" i="1"/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1654632" y="597218"/>
            <a:ext cx="1371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Tập đọc:</a:t>
            </a:r>
            <a:endParaRPr lang="en-US" sz="20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6229" y="2106543"/>
            <a:ext cx="81308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300" b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Tình cảm của cụ giáo Chu đối với người thầy đã dạy cụ từ thuở học vỡ lòng như thế nào ?</a:t>
            </a:r>
            <a:endParaRPr lang="en-US" sz="2300" b="1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6229" y="2880211"/>
            <a:ext cx="8130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3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vi-VN" sz="2300" b="1" smtClean="0">
                <a:solidFill>
                  <a:srgbClr val="C00000"/>
                </a:solidFill>
              </a:rPr>
              <a:t> </a:t>
            </a:r>
            <a:r>
              <a:rPr lang="vi-VN" sz="2300" b="1">
                <a:solidFill>
                  <a:srgbClr val="C00000"/>
                </a:solidFill>
              </a:rPr>
              <a:t>Thầy giáo Chu rất tôn kính cụ đồ đã dạy thầy </a:t>
            </a:r>
            <a:r>
              <a:rPr lang="vi-VN" sz="2300" b="1" smtClean="0">
                <a:solidFill>
                  <a:srgbClr val="C00000"/>
                </a:solidFill>
              </a:rPr>
              <a:t>từ</a:t>
            </a:r>
            <a:r>
              <a:rPr lang="en-US" sz="2300" b="1" smtClean="0">
                <a:solidFill>
                  <a:srgbClr val="C00000"/>
                </a:solidFill>
              </a:rPr>
              <a:t> </a:t>
            </a:r>
            <a:r>
              <a:rPr lang="vi-VN" sz="2300" b="1" smtClean="0">
                <a:solidFill>
                  <a:srgbClr val="C00000"/>
                </a:solidFill>
              </a:rPr>
              <a:t>thuở </a:t>
            </a:r>
            <a:r>
              <a:rPr lang="vi-VN" sz="2300" b="1">
                <a:solidFill>
                  <a:srgbClr val="C00000"/>
                </a:solidFill>
              </a:rPr>
              <a:t>vỡ lòng.	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642211"/>
            <a:ext cx="8130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300" b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vi-VN" sz="2300" b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300" b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 những chi tiết biểu hiện tình cảm đó ?</a:t>
            </a:r>
            <a:endParaRPr lang="en-US" sz="2300" b="1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6228" y="4034380"/>
            <a:ext cx="8130888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3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vi-VN" sz="23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3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 chi tiết biểu hiện tình cảm đó: Thầy mời học trò cùng tới thăm một người mà thầy mang ơn rất nặng./ Thầy chấp tay cung kính vái cụ đồ./ Thầy cung kính thưa với cụ: “Lạy thầy ! Hôm nay con đem tất cả các môn sinh đến tạ ơn thầy”.	</a:t>
            </a:r>
          </a:p>
        </p:txBody>
      </p:sp>
      <p:sp>
        <p:nvSpPr>
          <p:cNvPr id="11" name="Text Box 40"/>
          <p:cNvSpPr txBox="1">
            <a:spLocks noChangeArrowheads="1"/>
          </p:cNvSpPr>
          <p:nvPr/>
        </p:nvSpPr>
        <p:spPr bwMode="auto">
          <a:xfrm>
            <a:off x="3407232" y="533400"/>
            <a:ext cx="261256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600" b="1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Nghĩa thầy trò</a:t>
            </a:r>
            <a:endParaRPr lang="en-US" sz="2600" b="1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551544" y="1359932"/>
            <a:ext cx="80655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thầm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đoạn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2400" b="1" i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4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3 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trả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lời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4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471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Text Box 4"/>
          <p:cNvSpPr txBox="1">
            <a:spLocks noChangeArrowheads="1"/>
          </p:cNvSpPr>
          <p:nvPr/>
        </p:nvSpPr>
        <p:spPr bwMode="auto">
          <a:xfrm>
            <a:off x="228600" y="2133600"/>
            <a:ext cx="86868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.     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tục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nào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dưới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đây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nói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lên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học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mà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môn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sinh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nhận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được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ngày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mừng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thọ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cụ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giáo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Chu?</a:t>
            </a:r>
            <a:endParaRPr lang="vi-VN" sz="28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0581" name="Text Box 5"/>
          <p:cNvSpPr txBox="1">
            <a:spLocks noChangeArrowheads="1"/>
          </p:cNvSpPr>
          <p:nvPr/>
        </p:nvSpPr>
        <p:spPr bwMode="auto">
          <a:xfrm>
            <a:off x="990600" y="3352800"/>
            <a:ext cx="670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a) Tiên học lễ, hậu học văn.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0582" name="Text Box 6"/>
          <p:cNvSpPr txBox="1">
            <a:spLocks noChangeArrowheads="1"/>
          </p:cNvSpPr>
          <p:nvPr/>
        </p:nvSpPr>
        <p:spPr bwMode="auto">
          <a:xfrm>
            <a:off x="914400" y="3962400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b) Uống nước nhớ nguồn.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0583" name="Text Box 7"/>
          <p:cNvSpPr txBox="1">
            <a:spLocks noChangeArrowheads="1"/>
          </p:cNvSpPr>
          <p:nvPr/>
        </p:nvSpPr>
        <p:spPr bwMode="auto">
          <a:xfrm>
            <a:off x="914400" y="5181600"/>
            <a:ext cx="7620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d) Nhất tự vi sư, bán tự vi sư. (Một chữ là thầy, nửa chữ cũng là thầy.)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0584" name="Text Box 8"/>
          <p:cNvSpPr txBox="1">
            <a:spLocks noChangeArrowheads="1"/>
          </p:cNvSpPr>
          <p:nvPr/>
        </p:nvSpPr>
        <p:spPr bwMode="auto">
          <a:xfrm>
            <a:off x="914400" y="4572000"/>
            <a:ext cx="579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c) Tôn sư trọng đạo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3320" name="Rectangle 14"/>
          <p:cNvSpPr>
            <a:spLocks noChangeArrowheads="1"/>
          </p:cNvSpPr>
          <p:nvPr/>
        </p:nvSpPr>
        <p:spPr bwMode="auto">
          <a:xfrm>
            <a:off x="57150" y="2147888"/>
            <a:ext cx="11620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</a:rPr>
              <a:t>Câu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</a:rPr>
              <a:t> 3</a:t>
            </a:r>
            <a:r>
              <a:rPr lang="en-US" dirty="0"/>
              <a:t>:</a:t>
            </a:r>
          </a:p>
        </p:txBody>
      </p:sp>
      <p:sp>
        <p:nvSpPr>
          <p:cNvPr id="2" name="Oval 1"/>
          <p:cNvSpPr/>
          <p:nvPr/>
        </p:nvSpPr>
        <p:spPr>
          <a:xfrm>
            <a:off x="2362200" y="1143000"/>
            <a:ext cx="3429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</a:rPr>
              <a:t>Thảo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luận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</a:rPr>
              <a:t>4</a:t>
            </a:r>
            <a:endParaRPr lang="en-US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78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0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1000"/>
                                        <p:tgtEl>
                                          <p:spTgt spid="280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1000"/>
                                        <p:tgtEl>
                                          <p:spTgt spid="280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280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1000"/>
                                        <p:tgtEl>
                                          <p:spTgt spid="280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0" grpId="0"/>
      <p:bldP spid="280581" grpId="0"/>
      <p:bldP spid="280582" grpId="0"/>
      <p:bldP spid="280583" grpId="0"/>
      <p:bldP spid="28058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8"/>
          <p:cNvSpPr txBox="1">
            <a:spLocks noChangeArrowheads="1"/>
          </p:cNvSpPr>
          <p:nvPr/>
        </p:nvSpPr>
        <p:spPr bwMode="auto">
          <a:xfrm>
            <a:off x="990600" y="2286000"/>
            <a:ext cx="571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/>
          </a:p>
        </p:txBody>
      </p:sp>
      <p:sp>
        <p:nvSpPr>
          <p:cNvPr id="282633" name="Text Box 9"/>
          <p:cNvSpPr txBox="1">
            <a:spLocks noChangeArrowheads="1"/>
          </p:cNvSpPr>
          <p:nvPr/>
        </p:nvSpPr>
        <p:spPr bwMode="auto">
          <a:xfrm>
            <a:off x="228600" y="1752600"/>
            <a:ext cx="8382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</a:rPr>
              <a:t>Em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hiểu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nghĩa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câu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tục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như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thế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nào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?</a:t>
            </a:r>
            <a:endParaRPr lang="vi-VN" sz="28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2634" name="Text Box 10"/>
          <p:cNvSpPr txBox="1">
            <a:spLocks noChangeArrowheads="1"/>
          </p:cNvSpPr>
          <p:nvPr/>
        </p:nvSpPr>
        <p:spPr bwMode="auto">
          <a:xfrm>
            <a:off x="228600" y="2819400"/>
            <a:ext cx="434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a) Tiên học lễ, hậu học văn: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2635" name="Text Box 11"/>
          <p:cNvSpPr txBox="1">
            <a:spLocks noChangeArrowheads="1"/>
          </p:cNvSpPr>
          <p:nvPr/>
        </p:nvSpPr>
        <p:spPr bwMode="auto">
          <a:xfrm>
            <a:off x="228600" y="3657600"/>
            <a:ext cx="411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b)Uống nước nhớ nguồn: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2636" name="Text Box 12"/>
          <p:cNvSpPr txBox="1">
            <a:spLocks noChangeArrowheads="1"/>
          </p:cNvSpPr>
          <p:nvPr/>
        </p:nvSpPr>
        <p:spPr bwMode="auto">
          <a:xfrm>
            <a:off x="228600" y="4495800"/>
            <a:ext cx="3352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c) Tôn sư trọng đạo: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2637" name="Text Box 13"/>
          <p:cNvSpPr txBox="1">
            <a:spLocks noChangeArrowheads="1"/>
          </p:cNvSpPr>
          <p:nvPr/>
        </p:nvSpPr>
        <p:spPr bwMode="auto">
          <a:xfrm>
            <a:off x="228600" y="5029200"/>
            <a:ext cx="8686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d)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Nhất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tự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vi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sư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bán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tự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vi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sư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: 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Một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thầy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nửa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cũng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thầy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82638" name="Text Box 14"/>
          <p:cNvSpPr txBox="1">
            <a:spLocks noChangeArrowheads="1"/>
          </p:cNvSpPr>
          <p:nvPr/>
        </p:nvSpPr>
        <p:spPr bwMode="auto">
          <a:xfrm>
            <a:off x="4343400" y="2819400"/>
            <a:ext cx="51054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Trước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hết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phải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lễ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;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sau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mới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văn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hóa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82639" name="Text Box 15"/>
          <p:cNvSpPr txBox="1">
            <a:spLocks noChangeArrowheads="1"/>
          </p:cNvSpPr>
          <p:nvPr/>
        </p:nvSpPr>
        <p:spPr bwMode="auto">
          <a:xfrm>
            <a:off x="3886200" y="3657600"/>
            <a:ext cx="50292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Được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hưởng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bất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kì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ân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huệ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gì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phải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nhớ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tới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cội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nguồn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82640" name="Text Box 16"/>
          <p:cNvSpPr txBox="1">
            <a:spLocks noChangeArrowheads="1"/>
          </p:cNvSpPr>
          <p:nvPr/>
        </p:nvSpPr>
        <p:spPr bwMode="auto">
          <a:xfrm>
            <a:off x="3352800" y="4495800"/>
            <a:ext cx="55626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Tôn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kính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thầy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giáo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trọng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đạo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học</a:t>
            </a: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512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82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82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2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2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2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2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282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826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2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282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2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2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2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82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2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2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826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826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826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826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2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900" decel="100000" fill="hold"/>
                                        <p:tgtEl>
                                          <p:spTgt spid="282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2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33" grpId="0"/>
      <p:bldP spid="282634" grpId="0"/>
      <p:bldP spid="282635" grpId="0"/>
      <p:bldP spid="282636" grpId="0"/>
      <p:bldP spid="282637" grpId="0"/>
      <p:bldP spid="282638" grpId="0"/>
      <p:bldP spid="282639" grpId="0"/>
      <p:bldP spid="28264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1524000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300" b="1" dirty="0" smtClean="0"/>
              <a:t>Em </a:t>
            </a:r>
            <a:r>
              <a:rPr lang="vi-VN" sz="2300" b="1" dirty="0"/>
              <a:t>biết thêm thành ngữ, tục ngữ, ca dao hay khẩu hiệu nào có nội dung tương tự ?</a:t>
            </a:r>
            <a:endParaRPr lang="en-US" sz="2300" b="1" dirty="0"/>
          </a:p>
        </p:txBody>
      </p:sp>
      <p:sp>
        <p:nvSpPr>
          <p:cNvPr id="5" name="Rectangle 4"/>
          <p:cNvSpPr/>
          <p:nvPr/>
        </p:nvSpPr>
        <p:spPr>
          <a:xfrm>
            <a:off x="540660" y="2339876"/>
            <a:ext cx="806994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vi-VN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 th</a:t>
            </a:r>
            <a:r>
              <a:rPr lang="en-US" sz="2300" b="1" dirty="0" err="1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ầy</a:t>
            </a:r>
            <a:r>
              <a:rPr lang="vi-VN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3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 mày làm nên</a:t>
            </a:r>
            <a:r>
              <a:rPr lang="vi-VN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300" b="1" dirty="0" smtClean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*</a:t>
            </a: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Muốn </a:t>
            </a:r>
            <a:r>
              <a:rPr lang="vi-VN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sang thì bắc cầu kiều, </a:t>
            </a:r>
            <a:endParaRPr lang="en-US" sz="23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Muốn </a:t>
            </a:r>
            <a:r>
              <a:rPr lang="vi-VN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hay chữ thì yêu lấy thầy; </a:t>
            </a:r>
            <a:endParaRPr lang="en-US" sz="23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* </a:t>
            </a:r>
            <a:r>
              <a:rPr lang="vi-VN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 </a:t>
            </a:r>
            <a:r>
              <a:rPr lang="vi-VN" sz="23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thầy yêu bạn; </a:t>
            </a:r>
            <a:endParaRPr lang="en-US" sz="2300" b="1" dirty="0" smtClean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*</a:t>
            </a: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Cơm </a:t>
            </a:r>
            <a:r>
              <a:rPr lang="vi-VN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cha, áo mẹ, chữ thầy, </a:t>
            </a:r>
            <a:endParaRPr lang="en-US" sz="23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 </a:t>
            </a:r>
            <a:r>
              <a:rPr lang="vi-VN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 cho bõ những ngày ước ao;...</a:t>
            </a:r>
            <a:endParaRPr lang="en-US" sz="23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228600" y="1524000"/>
            <a:ext cx="7620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?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242622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843314"/>
            <a:ext cx="78486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sớm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tề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tựu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Chu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thọ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thâm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sập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dâng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biếu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cuốn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ban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ran.</a:t>
            </a:r>
          </a:p>
        </p:txBody>
      </p:sp>
      <p:sp>
        <p:nvSpPr>
          <p:cNvPr id="56" name="Text Box 40"/>
          <p:cNvSpPr txBox="1">
            <a:spLocks noChangeArrowheads="1"/>
          </p:cNvSpPr>
          <p:nvPr/>
        </p:nvSpPr>
        <p:spPr bwMode="auto">
          <a:xfrm>
            <a:off x="838200" y="1371600"/>
            <a:ext cx="434498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Luyện</a:t>
            </a:r>
            <a:r>
              <a:rPr lang="en-US" sz="2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đọc</a:t>
            </a:r>
            <a:r>
              <a:rPr lang="en-US" sz="2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diễn</a:t>
            </a:r>
            <a:r>
              <a:rPr lang="en-US" sz="2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cảm</a:t>
            </a:r>
            <a:endParaRPr lang="en-US" sz="26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5867400" y="1900535"/>
            <a:ext cx="10567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tề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tựu</a:t>
            </a:r>
            <a:endParaRPr lang="en-US" sz="2400" b="1" dirty="0"/>
          </a:p>
        </p:txBody>
      </p:sp>
      <p:sp>
        <p:nvSpPr>
          <p:cNvPr id="60" name="Rectangle 59"/>
          <p:cNvSpPr/>
          <p:nvPr/>
        </p:nvSpPr>
        <p:spPr>
          <a:xfrm>
            <a:off x="3886200" y="2219980"/>
            <a:ext cx="16690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thọ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1554654" y="2738735"/>
            <a:ext cx="17219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ngay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ngắn</a:t>
            </a:r>
            <a:endParaRPr lang="en-US" sz="2400" dirty="0"/>
          </a:p>
        </p:txBody>
      </p:sp>
      <p:sp>
        <p:nvSpPr>
          <p:cNvPr id="62" name="Rectangle 61"/>
          <p:cNvSpPr/>
          <p:nvPr/>
        </p:nvSpPr>
        <p:spPr>
          <a:xfrm>
            <a:off x="6172200" y="2677180"/>
            <a:ext cx="843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4800600" y="3134380"/>
            <a:ext cx="22151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572000" y="351538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/>
          </a:p>
        </p:txBody>
      </p:sp>
      <p:sp>
        <p:nvSpPr>
          <p:cNvPr id="65" name="Rectangle 64"/>
          <p:cNvSpPr/>
          <p:nvPr/>
        </p:nvSpPr>
        <p:spPr>
          <a:xfrm>
            <a:off x="2458462" y="3972580"/>
            <a:ext cx="15039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ban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180054" y="4419600"/>
            <a:ext cx="14013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4572000" y="4810780"/>
            <a:ext cx="18101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6324600" y="5257800"/>
            <a:ext cx="2819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200400" y="6106180"/>
            <a:ext cx="30332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4816236" y="5367010"/>
            <a:ext cx="174136" cy="3048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7560164" y="4993701"/>
            <a:ext cx="174136" cy="3048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423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6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533400" y="1465981"/>
            <a:ext cx="83820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Bài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đọc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gợi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suy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nghĩ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gì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Nghĩa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thầy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trò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” ?</a:t>
            </a:r>
            <a:endParaRPr lang="en-US" sz="23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2457271"/>
            <a:ext cx="7924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Ý </a:t>
            </a:r>
            <a:r>
              <a:rPr lang="en-US" sz="2400" b="1" i="1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nghĩa</a:t>
            </a:r>
            <a:r>
              <a:rPr lang="en-US" sz="24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4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vi-VN"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ngợi truyền thống tôn sư trọng đạo của nhân dân ta, nhắc nhở mọi người cần </a:t>
            </a:r>
            <a:r>
              <a:rPr lang="vi-VN" sz="24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giữ </a:t>
            </a:r>
            <a:r>
              <a:rPr lang="vi-VN"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gìn, phát huy truyền thống tốt đẹp đó.</a:t>
            </a:r>
            <a:endParaRPr lang="en-US" sz="2400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312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1" descr="121220112004155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8"/>
            <a:ext cx="9117013" cy="6837362"/>
          </a:xfrm>
          <a:prstGeom prst="rect">
            <a:avLst/>
          </a:prstGeom>
          <a:noFill/>
          <a:ln w="76200" cmpd="tri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8600" y="2163304"/>
            <a:ext cx="2719014" cy="19514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KÍNH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CHÚC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THẦY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</a:t>
            </a:r>
            <a:endParaRPr lang="en-US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MẠNH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KHOẺ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!</a:t>
            </a:r>
          </a:p>
        </p:txBody>
      </p:sp>
      <p:pic>
        <p:nvPicPr>
          <p:cNvPr id="11" name="Picture 8" descr="yagmurlubirgunicingulumse's Photo on IMEEM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86" y="4374219"/>
            <a:ext cx="2642814" cy="2026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618961" y="1778675"/>
            <a:ext cx="283923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CHÚC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CHĂM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NGOAN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GIỎI</a:t>
            </a:r>
            <a:endParaRPr lang="en-US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1" descr="fnros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19075"/>
            <a:ext cx="2743200" cy="145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51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ình Chữ nhật 4"/>
          <p:cNvSpPr>
            <a:spLocks noChangeArrowheads="1"/>
          </p:cNvSpPr>
          <p:nvPr/>
        </p:nvSpPr>
        <p:spPr bwMode="auto">
          <a:xfrm>
            <a:off x="3048000" y="1066800"/>
            <a:ext cx="2819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89A4A7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Ôn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cũ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8" name="Hình Chữ nhật 8"/>
          <p:cNvSpPr>
            <a:spLocks noChangeArrowheads="1"/>
          </p:cNvSpPr>
          <p:nvPr/>
        </p:nvSpPr>
        <p:spPr bwMode="auto">
          <a:xfrm>
            <a:off x="609600" y="1752600"/>
            <a:ext cx="4114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89A4A7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Cửa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sông</a:t>
            </a:r>
            <a:endParaRPr lang="en-US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7914" y="2369403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vi-VN" sz="24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Trong khổ thơ đầu, tác giả dùng những từ ngữ nào để nói về nơi sông chảy ra biển </a:t>
            </a:r>
            <a:r>
              <a:rPr lang="vi-VN" sz="2400" b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2400" b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Cách </a:t>
            </a:r>
            <a:r>
              <a:rPr lang="en-US" sz="24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giới thiệu ấy có gì hay 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7914" y="3519714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vi-VN" sz="2400" b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Phép </a:t>
            </a:r>
            <a:r>
              <a:rPr lang="vi-VN" sz="24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 hoá ở khổ thơ cuối giúp tác giả nói lên điều gì về “tấm lòng” của cửa sông với cội nguồn ?</a:t>
            </a:r>
            <a:endParaRPr lang="en-US" sz="2400" b="1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062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2400"/>
            <a:ext cx="9144000" cy="701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7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ình Chữ nhật 8"/>
          <p:cNvSpPr>
            <a:spLocks noChangeArrowheads="1"/>
          </p:cNvSpPr>
          <p:nvPr/>
        </p:nvSpPr>
        <p:spPr bwMode="auto">
          <a:xfrm>
            <a:off x="5334000" y="1295400"/>
            <a:ext cx="1752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89A4A7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en-US" sz="2400" b="1" i="1" dirty="0"/>
              <a:t>Theo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Hà</a:t>
            </a:r>
            <a:r>
              <a:rPr lang="en-US" altLang="en-US" sz="2400" b="1" dirty="0"/>
              <a:t> </a:t>
            </a:r>
            <a:r>
              <a:rPr lang="en-US" altLang="en-US" sz="2400" b="1" dirty="0" err="1" smtClean="0"/>
              <a:t>Ân</a:t>
            </a:r>
            <a:endParaRPr lang="en-US" altLang="en-US" sz="2400" b="1" i="1" dirty="0"/>
          </a:p>
        </p:txBody>
      </p:sp>
      <p:sp>
        <p:nvSpPr>
          <p:cNvPr id="53" name="Text Box 40"/>
          <p:cNvSpPr txBox="1">
            <a:spLocks noChangeArrowheads="1"/>
          </p:cNvSpPr>
          <p:nvPr/>
        </p:nvSpPr>
        <p:spPr bwMode="auto">
          <a:xfrm>
            <a:off x="3048000" y="802957"/>
            <a:ext cx="261256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600" b="1" dirty="0" err="1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Nghĩa</a:t>
            </a:r>
            <a:r>
              <a:rPr lang="en-US" sz="26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thầy</a:t>
            </a:r>
            <a:r>
              <a:rPr lang="en-US" sz="26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trò</a:t>
            </a:r>
            <a:endParaRPr lang="en-US" sz="26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552" y="1661886"/>
            <a:ext cx="7930896" cy="460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398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62000" y="1905000"/>
            <a:ext cx="4633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0000CC"/>
                </a:solidFill>
              </a:rPr>
              <a:t>Một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học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sinh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khá</a:t>
            </a:r>
            <a:r>
              <a:rPr lang="en-US" sz="2800" dirty="0" smtClean="0">
                <a:solidFill>
                  <a:srgbClr val="0000CC"/>
                </a:solidFill>
              </a:rPr>
              <a:t>, </a:t>
            </a:r>
            <a:r>
              <a:rPr lang="en-US" sz="2800" dirty="0" err="1" smtClean="0">
                <a:solidFill>
                  <a:srgbClr val="0000CC"/>
                </a:solidFill>
              </a:rPr>
              <a:t>giỏi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đọc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bài</a:t>
            </a:r>
            <a:r>
              <a:rPr lang="en-US" sz="2800" dirty="0" smtClean="0">
                <a:solidFill>
                  <a:srgbClr val="0000CC"/>
                </a:solidFill>
              </a:rPr>
              <a:t>.</a:t>
            </a:r>
          </a:p>
        </p:txBody>
      </p:sp>
      <p:grpSp>
        <p:nvGrpSpPr>
          <p:cNvPr id="10" name="Group 16"/>
          <p:cNvGrpSpPr>
            <a:grpSpLocks/>
          </p:cNvGrpSpPr>
          <p:nvPr/>
        </p:nvGrpSpPr>
        <p:grpSpPr bwMode="auto">
          <a:xfrm>
            <a:off x="4102035" y="1447800"/>
            <a:ext cx="6338130" cy="5398201"/>
            <a:chOff x="1556" y="-48"/>
            <a:chExt cx="2293" cy="3400"/>
          </a:xfrm>
        </p:grpSpPr>
        <p:pic>
          <p:nvPicPr>
            <p:cNvPr id="11" name="Picture 1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6" y="-48"/>
              <a:ext cx="1824" cy="2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 Box 18"/>
            <p:cNvSpPr txBox="1">
              <a:spLocks noChangeArrowheads="1"/>
            </p:cNvSpPr>
            <p:nvPr/>
          </p:nvSpPr>
          <p:spPr bwMode="auto">
            <a:xfrm>
              <a:off x="2073" y="2583"/>
              <a:ext cx="1776" cy="7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CHU </a:t>
              </a:r>
              <a:r>
                <a:rPr lang="en-US" sz="3200" b="1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VĂN</a:t>
              </a:r>
              <a:r>
                <a:rPr lang="en-US" sz="3200" b="1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AN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sz="2800" b="1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 ( 1292 -1370)</a:t>
              </a:r>
            </a:p>
          </p:txBody>
        </p:sp>
      </p:grpSp>
      <p:sp>
        <p:nvSpPr>
          <p:cNvPr id="13" name="Rectangle 12"/>
          <p:cNvSpPr/>
          <p:nvPr/>
        </p:nvSpPr>
        <p:spPr>
          <a:xfrm>
            <a:off x="0" y="2304871"/>
            <a:ext cx="41020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Chu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An 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( 1292 -1370).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8261" y="3676471"/>
            <a:ext cx="39437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đỗ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5777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3" grpId="1"/>
      <p:bldP spid="14" grpId="0"/>
      <p:bldP spid="1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609600" y="2101850"/>
            <a:ext cx="6934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</a:rPr>
              <a:t>* </a:t>
            </a:r>
            <a:r>
              <a:rPr lang="en-US" sz="3200" dirty="0" err="1" smtClean="0">
                <a:latin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văn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thể</a:t>
            </a:r>
            <a:r>
              <a:rPr lang="en-US" sz="3200" dirty="0">
                <a:latin typeface="Times New Roman" pitchFamily="18" charset="0"/>
              </a:rPr>
              <a:t> chia </a:t>
            </a:r>
            <a:r>
              <a:rPr lang="en-US" sz="3200" dirty="0" err="1">
                <a:latin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</a:rPr>
              <a:t> 3 </a:t>
            </a:r>
            <a:r>
              <a:rPr lang="en-US" sz="3200" dirty="0" err="1">
                <a:latin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</a:rPr>
              <a:t>:</a:t>
            </a:r>
          </a:p>
        </p:txBody>
      </p:sp>
      <p:sp>
        <p:nvSpPr>
          <p:cNvPr id="55309" name="Text Box 13"/>
          <p:cNvSpPr txBox="1">
            <a:spLocks noChangeArrowheads="1"/>
          </p:cNvSpPr>
          <p:nvPr/>
        </p:nvSpPr>
        <p:spPr bwMode="auto">
          <a:xfrm>
            <a:off x="609600" y="3001963"/>
            <a:ext cx="807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Đoạn 1:</a:t>
            </a:r>
            <a:r>
              <a:rPr lang="en-US" sz="3200">
                <a:solidFill>
                  <a:srgbClr val="3333FF"/>
                </a:solidFill>
                <a:latin typeface="Times New Roman" pitchFamily="18" charset="0"/>
              </a:rPr>
              <a:t> Từ đầu…mang ơn rất nặng.</a:t>
            </a:r>
          </a:p>
        </p:txBody>
      </p:sp>
      <p:sp>
        <p:nvSpPr>
          <p:cNvPr id="55310" name="Text Box 14"/>
          <p:cNvSpPr txBox="1">
            <a:spLocks noChangeArrowheads="1"/>
          </p:cNvSpPr>
          <p:nvPr/>
        </p:nvSpPr>
        <p:spPr bwMode="auto">
          <a:xfrm>
            <a:off x="609600" y="4068763"/>
            <a:ext cx="807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</a:rPr>
              <a:t> 2: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</a:rPr>
              <a:t>Tiếp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</a:rPr>
              <a:t>theo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 …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</a:rPr>
              <a:t>tạ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</a:rPr>
              <a:t>ơn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</a:rPr>
              <a:t>thầy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55311" name="Text Box 15"/>
          <p:cNvSpPr txBox="1">
            <a:spLocks noChangeArrowheads="1"/>
          </p:cNvSpPr>
          <p:nvPr/>
        </p:nvSpPr>
        <p:spPr bwMode="auto">
          <a:xfrm>
            <a:off x="609600" y="5059363"/>
            <a:ext cx="8534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Đoạn 3:</a:t>
            </a:r>
            <a:r>
              <a:rPr lang="en-US" sz="3200">
                <a:solidFill>
                  <a:srgbClr val="3333FF"/>
                </a:solidFill>
                <a:latin typeface="Times New Roman" pitchFamily="18" charset="0"/>
              </a:rPr>
              <a:t> Phần còn lại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1000" y="2246293"/>
            <a:ext cx="80947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Bài</a:t>
            </a:r>
            <a:r>
              <a:rPr lang="en-US" sz="2800" dirty="0" smtClean="0"/>
              <a:t> </a:t>
            </a:r>
            <a:r>
              <a:rPr lang="en-US" sz="2800" dirty="0" err="1" smtClean="0"/>
              <a:t>văn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 smtClean="0"/>
              <a:t>thể</a:t>
            </a:r>
            <a:r>
              <a:rPr lang="en-US" sz="2800" dirty="0" smtClean="0"/>
              <a:t> chia </a:t>
            </a:r>
            <a:r>
              <a:rPr lang="en-US" sz="2800" dirty="0" err="1" smtClean="0"/>
              <a:t>làm</a:t>
            </a:r>
            <a:r>
              <a:rPr lang="en-US" sz="2800" dirty="0" smtClean="0"/>
              <a:t> </a:t>
            </a:r>
            <a:r>
              <a:rPr lang="en-US" sz="2800" dirty="0" err="1" smtClean="0"/>
              <a:t>mấy</a:t>
            </a:r>
            <a:r>
              <a:rPr lang="en-US" sz="2800" dirty="0" smtClean="0"/>
              <a:t> </a:t>
            </a:r>
            <a:r>
              <a:rPr lang="en-US" sz="2800" dirty="0" err="1" smtClean="0"/>
              <a:t>đoạn</a:t>
            </a:r>
            <a:r>
              <a:rPr lang="en-US" sz="2800" dirty="0" smtClean="0"/>
              <a:t>? </a:t>
            </a:r>
            <a:r>
              <a:rPr lang="en-US" sz="2800" dirty="0" err="1" smtClean="0"/>
              <a:t>Đó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những</a:t>
            </a:r>
            <a:r>
              <a:rPr lang="en-US" sz="2800" dirty="0" smtClean="0"/>
              <a:t> </a:t>
            </a:r>
            <a:r>
              <a:rPr lang="en-US" sz="2800" dirty="0" err="1" smtClean="0"/>
              <a:t>đoạn</a:t>
            </a:r>
            <a:r>
              <a:rPr lang="en-US" sz="2800" dirty="0" smtClean="0"/>
              <a:t> </a:t>
            </a:r>
            <a:r>
              <a:rPr lang="en-US" sz="2800" dirty="0" err="1" smtClean="0"/>
              <a:t>nào</a:t>
            </a:r>
            <a:r>
              <a:rPr lang="en-US" sz="2800" dirty="0" smtClean="0"/>
              <a:t>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02825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5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8" grpId="0"/>
      <p:bldP spid="55308" grpId="1"/>
      <p:bldP spid="55309" grpId="0"/>
      <p:bldP spid="55310" grpId="0"/>
      <p:bldP spid="55311" grpId="0"/>
      <p:bldP spid="2" grpId="0"/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0370" y="2057400"/>
            <a:ext cx="7959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3 </a:t>
            </a:r>
            <a:r>
              <a:rPr lang="en-US" sz="2800" dirty="0" err="1" smtClean="0">
                <a:solidFill>
                  <a:srgbClr val="0000CC"/>
                </a:solidFill>
              </a:rPr>
              <a:t>bạn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đọc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nối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tiếp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lần</a:t>
            </a:r>
            <a:r>
              <a:rPr lang="en-US" sz="2800" dirty="0" smtClean="0">
                <a:solidFill>
                  <a:srgbClr val="0000CC"/>
                </a:solidFill>
              </a:rPr>
              <a:t> 1, </a:t>
            </a:r>
            <a:r>
              <a:rPr lang="en-US" sz="2800" dirty="0" err="1" smtClean="0">
                <a:solidFill>
                  <a:srgbClr val="0000CC"/>
                </a:solidFill>
              </a:rPr>
              <a:t>lớp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đọc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thầm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tìm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từ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khó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đọc</a:t>
            </a:r>
            <a:endParaRPr lang="en-US" sz="28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84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5" name="Rectangle 9"/>
          <p:cNvSpPr>
            <a:spLocks noChangeArrowheads="1"/>
          </p:cNvSpPr>
          <p:nvPr/>
        </p:nvSpPr>
        <p:spPr bwMode="auto">
          <a:xfrm>
            <a:off x="76200" y="1244600"/>
            <a:ext cx="27432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</a:rPr>
              <a:t> 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Luyện</a:t>
            </a:r>
            <a:r>
              <a:rPr lang="en-US" sz="3200" b="1" u="sng" dirty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đọc</a:t>
            </a:r>
            <a:r>
              <a:rPr lang="en-US" sz="3200" b="1" u="sng" dirty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từ</a:t>
            </a:r>
            <a:endParaRPr lang="en-US" sz="3200" b="1" u="sng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11268" name="Line 12"/>
          <p:cNvSpPr>
            <a:spLocks noChangeShapeType="1"/>
          </p:cNvSpPr>
          <p:nvPr/>
        </p:nvSpPr>
        <p:spPr bwMode="auto">
          <a:xfrm>
            <a:off x="2971800" y="1676400"/>
            <a:ext cx="0" cy="4724400"/>
          </a:xfrm>
          <a:prstGeom prst="line">
            <a:avLst/>
          </a:pr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Text Box 14"/>
          <p:cNvSpPr txBox="1">
            <a:spLocks noChangeArrowheads="1"/>
          </p:cNvSpPr>
          <p:nvPr/>
        </p:nvSpPr>
        <p:spPr bwMode="auto">
          <a:xfrm>
            <a:off x="457200" y="2539425"/>
            <a:ext cx="191911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/>
              <a:t> 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sáng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sủa</a:t>
            </a:r>
            <a:r>
              <a:rPr lang="en-US" sz="3200" dirty="0"/>
              <a:t> </a:t>
            </a:r>
          </a:p>
        </p:txBody>
      </p:sp>
      <p:sp>
        <p:nvSpPr>
          <p:cNvPr id="55312" name="Text Box 16"/>
          <p:cNvSpPr txBox="1">
            <a:spLocks noChangeArrowheads="1"/>
          </p:cNvSpPr>
          <p:nvPr/>
        </p:nvSpPr>
        <p:spPr bwMode="auto">
          <a:xfrm>
            <a:off x="685800" y="3225225"/>
            <a:ext cx="93326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s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</a:rPr>
              <a:t>ưởi</a:t>
            </a:r>
            <a:endParaRPr lang="en-US" sz="32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5313" name="Text Box 17"/>
          <p:cNvSpPr txBox="1">
            <a:spLocks noChangeArrowheads="1"/>
          </p:cNvSpPr>
          <p:nvPr/>
        </p:nvSpPr>
        <p:spPr bwMode="auto">
          <a:xfrm>
            <a:off x="685800" y="3987225"/>
            <a:ext cx="145584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l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</a:rPr>
              <a:t>ần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</a:rPr>
              <a:t>lượt</a:t>
            </a:r>
            <a:endParaRPr lang="en-US" sz="32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5316" name="Rectangle 20"/>
          <p:cNvSpPr>
            <a:spLocks noChangeArrowheads="1"/>
          </p:cNvSpPr>
          <p:nvPr/>
        </p:nvSpPr>
        <p:spPr bwMode="auto">
          <a:xfrm>
            <a:off x="3810000" y="1244600"/>
            <a:ext cx="3352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</a:rPr>
              <a:t> 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Luyện</a:t>
            </a:r>
            <a:r>
              <a:rPr lang="en-US" sz="3200" b="1" u="sng" dirty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đọc</a:t>
            </a:r>
            <a:r>
              <a:rPr lang="en-US" sz="3200" b="1" u="sng" dirty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câu</a:t>
            </a:r>
            <a:r>
              <a:rPr lang="en-US" sz="3200" b="1" u="sng" dirty="0">
                <a:solidFill>
                  <a:srgbClr val="CC0000"/>
                </a:solidFill>
                <a:latin typeface="Times New Roman" pitchFamily="18" charset="0"/>
              </a:rPr>
              <a:t> :</a:t>
            </a:r>
          </a:p>
        </p:txBody>
      </p:sp>
      <p:sp>
        <p:nvSpPr>
          <p:cNvPr id="55317" name="Text Box 21"/>
          <p:cNvSpPr txBox="1">
            <a:spLocks noChangeArrowheads="1"/>
          </p:cNvSpPr>
          <p:nvPr/>
        </p:nvSpPr>
        <p:spPr bwMode="auto">
          <a:xfrm>
            <a:off x="3071813" y="1878013"/>
            <a:ext cx="56388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Bây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giờ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nhân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đông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đủ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môn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thầy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muốn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tất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theo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thầy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thăm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người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thầy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rất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nặng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5325" name="Line 29"/>
          <p:cNvSpPr>
            <a:spLocks noChangeShapeType="1"/>
          </p:cNvSpPr>
          <p:nvPr/>
        </p:nvSpPr>
        <p:spPr bwMode="auto">
          <a:xfrm flipH="1">
            <a:off x="4179607" y="3457100"/>
            <a:ext cx="152400" cy="381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9"/>
          <p:cNvSpPr>
            <a:spLocks noChangeShapeType="1"/>
          </p:cNvSpPr>
          <p:nvPr/>
        </p:nvSpPr>
        <p:spPr bwMode="auto">
          <a:xfrm flipH="1">
            <a:off x="3810000" y="3048000"/>
            <a:ext cx="152400" cy="381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85800" y="1915180"/>
            <a:ext cx="13660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00CC"/>
                </a:solidFill>
              </a:rPr>
              <a:t>b</a:t>
            </a:r>
            <a:r>
              <a:rPr lang="en-US" sz="2800" dirty="0" err="1" smtClean="0">
                <a:solidFill>
                  <a:srgbClr val="0000CC"/>
                </a:solidFill>
              </a:rPr>
              <a:t>ảo</a:t>
            </a:r>
            <a:r>
              <a:rPr lang="en-US" sz="2800" dirty="0" smtClean="0">
                <a:solidFill>
                  <a:srgbClr val="0000CC"/>
                </a:solidFill>
              </a:rPr>
              <a:t> ban</a:t>
            </a:r>
            <a:endParaRPr lang="en-US" sz="28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527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5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5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5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5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5" grpId="0"/>
      <p:bldP spid="55310" grpId="0"/>
      <p:bldP spid="55312" grpId="0"/>
      <p:bldP spid="55313" grpId="0"/>
      <p:bldP spid="55316" grpId="0"/>
      <p:bldP spid="55317" grpId="0"/>
      <p:bldP spid="55325" grpId="0" animBg="1"/>
      <p:bldP spid="24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28600" y="2057400"/>
            <a:ext cx="83677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 </a:t>
            </a:r>
            <a:r>
              <a:rPr lang="en-US" sz="2800" dirty="0" err="1">
                <a:solidFill>
                  <a:srgbClr val="FF0000"/>
                </a:solidFill>
              </a:rPr>
              <a:t>học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sinh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đọc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nối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tiếp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lần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 err="1">
                <a:solidFill>
                  <a:srgbClr val="FF0000"/>
                </a:solidFill>
              </a:rPr>
              <a:t>giải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nghĩa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từ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khó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hiểu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057400"/>
            <a:ext cx="60812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Luyện</a:t>
            </a:r>
            <a:r>
              <a:rPr lang="en-US" sz="2800" dirty="0" smtClean="0"/>
              <a:t> </a:t>
            </a:r>
            <a:r>
              <a:rPr lang="en-US" sz="2800" dirty="0" err="1" smtClean="0"/>
              <a:t>đọc</a:t>
            </a:r>
            <a:r>
              <a:rPr lang="en-US" sz="2800" dirty="0" smtClean="0"/>
              <a:t>                                </a:t>
            </a:r>
            <a:r>
              <a:rPr lang="en-US" sz="2800" dirty="0" err="1" smtClean="0"/>
              <a:t>Tìm</a:t>
            </a:r>
            <a:r>
              <a:rPr lang="en-US" sz="2800" dirty="0" smtClean="0"/>
              <a:t> </a:t>
            </a:r>
            <a:r>
              <a:rPr lang="en-US" sz="2800" dirty="0" err="1" smtClean="0"/>
              <a:t>hiểu</a:t>
            </a:r>
            <a:r>
              <a:rPr lang="en-US" sz="2800" dirty="0" smtClean="0"/>
              <a:t> </a:t>
            </a:r>
            <a:r>
              <a:rPr lang="en-US" sz="2800" dirty="0" err="1" smtClean="0"/>
              <a:t>bài</a:t>
            </a:r>
            <a:endParaRPr lang="en-US" sz="28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031208" y="2667000"/>
            <a:ext cx="0" cy="2895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421959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43720" y="2590800"/>
            <a:ext cx="1409360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rgbClr val="0000CC"/>
                </a:solidFill>
              </a:rPr>
              <a:t>b</a:t>
            </a:r>
            <a:r>
              <a:rPr lang="en-US" sz="2800" dirty="0" err="1" smtClean="0">
                <a:solidFill>
                  <a:srgbClr val="0000CC"/>
                </a:solidFill>
              </a:rPr>
              <a:t>ảo</a:t>
            </a:r>
            <a:r>
              <a:rPr lang="en-US" sz="2800" dirty="0" smtClean="0">
                <a:solidFill>
                  <a:srgbClr val="0000CC"/>
                </a:solidFill>
              </a:rPr>
              <a:t> ban</a:t>
            </a: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</a:rPr>
              <a:t>sáng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</a:rPr>
              <a:t>sủa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s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</a:rPr>
              <a:t>ưởi</a:t>
            </a:r>
            <a:endParaRPr lang="en-US" sz="2800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lần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lượt</a:t>
            </a:r>
            <a:endParaRPr lang="en-US" sz="2800" dirty="0">
              <a:solidFill>
                <a:srgbClr val="0000CC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0000CC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/>
              <a:t>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4000" y="4572000"/>
            <a:ext cx="3657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4800" y="2677180"/>
            <a:ext cx="15103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10201" y="5827693"/>
            <a:ext cx="358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thấm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34618" y="5877580"/>
            <a:ext cx="15279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hấm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thía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86400" y="2677180"/>
            <a:ext cx="1483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038600" y="4572000"/>
            <a:ext cx="14093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sáng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sủa</a:t>
            </a:r>
            <a:endParaRPr lang="en-US" sz="28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14800" y="3276600"/>
            <a:ext cx="10054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ề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tựu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29201" y="3276600"/>
            <a:ext cx="39623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345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</TotalTime>
  <Words>1111</Words>
  <Application>Microsoft Office PowerPoint</Application>
  <PresentationFormat>On-screen Show (4:3)</PresentationFormat>
  <Paragraphs>103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Van Thiem</dc:creator>
  <cp:lastModifiedBy>Ghoster: Lucky Star</cp:lastModifiedBy>
  <cp:revision>97</cp:revision>
  <dcterms:created xsi:type="dcterms:W3CDTF">2013-10-06T02:38:36Z</dcterms:created>
  <dcterms:modified xsi:type="dcterms:W3CDTF">2021-03-22T16:52:58Z</dcterms:modified>
</cp:coreProperties>
</file>