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71" r:id="rId8"/>
    <p:sldId id="273" r:id="rId9"/>
    <p:sldId id="275" r:id="rId10"/>
    <p:sldId id="277" r:id="rId11"/>
  </p:sldIdLst>
  <p:sldSz cx="9144000" cy="6858000" type="screen4x3"/>
  <p:notesSz cx="6858000" cy="9144000"/>
  <p:embeddedFontLst>
    <p:embeddedFont>
      <p:font typeface="Tahoma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FF99"/>
    <a:srgbClr val="FFFF66"/>
    <a:srgbClr val="000099"/>
    <a:srgbClr val="99CCFF"/>
    <a:srgbClr val="CC0000"/>
    <a:srgbClr val="0066FF"/>
    <a:srgbClr val="C0C0C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96" autoAdjust="0"/>
  </p:normalViewPr>
  <p:slideViewPr>
    <p:cSldViewPr>
      <p:cViewPr varScale="1">
        <p:scale>
          <a:sx n="40" d="100"/>
          <a:sy n="40" d="100"/>
        </p:scale>
        <p:origin x="-13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7AEC-6613-42B8-94D6-9BA6A76A3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CB5BC-DDB1-4793-9490-CF5513471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FDE3-511D-4A78-A113-82A21845B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E713-C37E-4573-89D8-EFA8B3E69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C3311-A2CF-481F-8C6F-67BCFC19E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09E14-A0C8-4B38-AA9F-8C5E9240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5B94-1998-4A86-AFAD-7DA4D9831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FF58-2F56-4C1A-9E38-38C6C5D5A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9095-4159-4EBE-A47D-DE32DE024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E16C-F6F0-474F-B534-81E368B55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C403-69B4-465B-8915-524026320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7484-FBA2-4705-985C-2669156E9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283AE-A8EC-4524-83D0-BB99B6612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261CB08-0C01-413E-A3C0-65B9FA86A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KHONG%20LOI\niem%20vui%20cua%20em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485c41fa_bau%20troi_re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 rot="5400000">
            <a:off x="0" y="2590800"/>
            <a:ext cx="3276600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121893000" prstMaterial="legacyMatte">
              <a:extrusionClr>
                <a:srgbClr val="9400ED"/>
              </a:extrusionClr>
            </a:sp3d>
          </a:bodyPr>
          <a:lstStyle/>
          <a:p>
            <a:pPr algn="ctr" fontAlgn="auto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"/>
                <a:cs typeface="Arial"/>
              </a:rPr>
              <a:t>Hát vui</a:t>
            </a:r>
          </a:p>
        </p:txBody>
      </p:sp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4200525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BÀI:BỐN PHƯƠNG TRỜI</a:t>
            </a:r>
            <a:endParaRPr lang="en-US" sz="3600" i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283660" name="Object 12"/>
          <p:cNvGraphicFramePr>
            <a:graphicFrameLocks noChangeAspect="1"/>
          </p:cNvGraphicFramePr>
          <p:nvPr>
            <p:ph/>
          </p:nvPr>
        </p:nvGraphicFramePr>
        <p:xfrm>
          <a:off x="2435225" y="1390650"/>
          <a:ext cx="5032375" cy="2876550"/>
        </p:xfrm>
        <a:graphic>
          <a:graphicData uri="http://schemas.openxmlformats.org/presentationml/2006/ole">
            <p:oleObj spid="_x0000_s1026" name="Clip" r:id="rId4" imgW="5032375" imgH="2876550" progId="MS_ClipArt_Gallery.2">
              <p:embed/>
            </p:oleObj>
          </a:graphicData>
        </a:graphic>
      </p:graphicFrame>
      <p:grpSp>
        <p:nvGrpSpPr>
          <p:cNvPr id="1030" name="Group 10"/>
          <p:cNvGrpSpPr>
            <a:grpSpLocks/>
          </p:cNvGrpSpPr>
          <p:nvPr/>
        </p:nvGrpSpPr>
        <p:grpSpPr bwMode="auto">
          <a:xfrm rot="10800000">
            <a:off x="-76200" y="-76200"/>
            <a:ext cx="1866900" cy="1181100"/>
            <a:chOff x="2256" y="1536"/>
            <a:chExt cx="1176" cy="744"/>
          </a:xfrm>
        </p:grpSpPr>
        <p:pic>
          <p:nvPicPr>
            <p:cNvPr id="1049" name="Picture 11" descr="pretty_flower_purple_h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50" name="Group 12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51" name="Picture 13" descr="pretty_flower_red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2" name="Picture 14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3" name="Picture 15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31" name="Group 16"/>
          <p:cNvGrpSpPr>
            <a:grpSpLocks/>
          </p:cNvGrpSpPr>
          <p:nvPr/>
        </p:nvGrpSpPr>
        <p:grpSpPr bwMode="auto">
          <a:xfrm rot="10800000">
            <a:off x="7543800" y="5829300"/>
            <a:ext cx="1866900" cy="1181100"/>
            <a:chOff x="2256" y="1536"/>
            <a:chExt cx="1176" cy="744"/>
          </a:xfrm>
        </p:grpSpPr>
        <p:pic>
          <p:nvPicPr>
            <p:cNvPr id="1044" name="Picture 17" descr="pretty_flower_purple_h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5" name="Group 18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46" name="Picture 19" descr="pretty_flower_red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7" name="Picture 20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8" name="Picture 21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32" name="Group 22"/>
          <p:cNvGrpSpPr>
            <a:grpSpLocks/>
          </p:cNvGrpSpPr>
          <p:nvPr/>
        </p:nvGrpSpPr>
        <p:grpSpPr bwMode="auto">
          <a:xfrm rot="10800000">
            <a:off x="76200" y="5829300"/>
            <a:ext cx="1866900" cy="1181100"/>
            <a:chOff x="2256" y="1536"/>
            <a:chExt cx="1176" cy="744"/>
          </a:xfrm>
        </p:grpSpPr>
        <p:pic>
          <p:nvPicPr>
            <p:cNvPr id="1039" name="Picture 23" descr="pretty_flower_purple_h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0" name="Group 24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41" name="Picture 25" descr="pretty_flower_red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2" name="Picture 26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3" name="Picture 27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33" name="Group 28"/>
          <p:cNvGrpSpPr>
            <a:grpSpLocks/>
          </p:cNvGrpSpPr>
          <p:nvPr/>
        </p:nvGrpSpPr>
        <p:grpSpPr bwMode="auto">
          <a:xfrm rot="10800000">
            <a:off x="7505700" y="-152400"/>
            <a:ext cx="1866900" cy="1181100"/>
            <a:chOff x="2256" y="1536"/>
            <a:chExt cx="1176" cy="744"/>
          </a:xfrm>
        </p:grpSpPr>
        <p:pic>
          <p:nvPicPr>
            <p:cNvPr id="1034" name="Picture 29" descr="pretty_flower_purple_h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5" name="Group 30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36" name="Picture 31" descr="pretty_flower_red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32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33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3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6" grpId="0" animBg="1"/>
      <p:bldP spid="10035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819400" y="533400"/>
            <a:ext cx="316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0000CC"/>
                </a:solidFill>
                <a:latin typeface="Arial" charset="0"/>
              </a:rPr>
              <a:t>Môn: Luyện từ và câu</a:t>
            </a: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2085975" y="1182688"/>
            <a:ext cx="4467225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TẬP VỀ TỪ NHIỀU NGHĨA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52400" y="1676400"/>
            <a:ext cx="157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66"/>
                </a:solidFill>
                <a:latin typeface="Arial" charset="0"/>
              </a:rPr>
              <a:t>Bài tập 4: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676400" y="16764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Chọn một trong hai từ </a:t>
            </a:r>
            <a:r>
              <a:rPr lang="en-US" sz="2400" b="1" i="1">
                <a:solidFill>
                  <a:srgbClr val="9933FF"/>
                </a:solidFill>
                <a:latin typeface="Arial" charset="0"/>
              </a:rPr>
              <a:t>đi</a:t>
            </a:r>
            <a:r>
              <a:rPr lang="en-US" sz="2400">
                <a:solidFill>
                  <a:srgbClr val="9933FF"/>
                </a:solidFill>
                <a:latin typeface="Arial" charset="0"/>
              </a:rPr>
              <a:t> hoặc </a:t>
            </a:r>
            <a:r>
              <a:rPr lang="en-US" sz="2400" b="1" i="1">
                <a:solidFill>
                  <a:srgbClr val="9933FF"/>
                </a:solidFill>
                <a:latin typeface="Arial" charset="0"/>
              </a:rPr>
              <a:t>đứng</a:t>
            </a:r>
            <a:r>
              <a:rPr lang="en-US" sz="2400">
                <a:solidFill>
                  <a:srgbClr val="9933FF"/>
                </a:solidFill>
                <a:latin typeface="Arial" charset="0"/>
              </a:rPr>
              <a:t>, đặt câu để phân biệt các nghĩa của từ ấy: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762000" y="26670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a)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838200" y="49530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b)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1219200" y="26670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CC0000"/>
                </a:solidFill>
                <a:latin typeface="Arial" charset="0"/>
              </a:rPr>
              <a:t>Đi 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1295400" y="4953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CC0000"/>
                </a:solidFill>
                <a:latin typeface="Arial" charset="0"/>
              </a:rPr>
              <a:t>Đứng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990600" y="3124200"/>
            <a:ext cx="3810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-Nghĩa 1:</a:t>
            </a:r>
            <a:r>
              <a:rPr lang="en-US" sz="2000">
                <a:latin typeface="Arial" charset="0"/>
              </a:rPr>
              <a:t> </a:t>
            </a:r>
            <a:r>
              <a:rPr lang="en-US" sz="2000">
                <a:solidFill>
                  <a:srgbClr val="9933FF"/>
                </a:solidFill>
                <a:latin typeface="Arial" charset="0"/>
              </a:rPr>
              <a:t>tự di chuyển bằng bàn chân.</a:t>
            </a:r>
            <a:r>
              <a:rPr lang="en-US" sz="2400">
                <a:solidFill>
                  <a:srgbClr val="9933FF"/>
                </a:solidFill>
                <a:latin typeface="Arial" charset="0"/>
              </a:rPr>
              <a:t>	 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990600" y="40386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-Nghĩa 2:</a:t>
            </a:r>
            <a:r>
              <a:rPr lang="en-US" sz="2000">
                <a:solidFill>
                  <a:srgbClr val="9933FF"/>
                </a:solidFill>
                <a:latin typeface="Arial" charset="0"/>
              </a:rPr>
              <a:t>mang (xỏ) vào chân hoặc tay để che,giữ.</a:t>
            </a:r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4800600" y="3124200"/>
            <a:ext cx="0" cy="1752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914400" y="53340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-Nghĩa 1:</a:t>
            </a:r>
            <a:r>
              <a:rPr lang="en-US" sz="2000">
                <a:solidFill>
                  <a:srgbClr val="9933FF"/>
                </a:solidFill>
                <a:latin typeface="Arial" charset="0"/>
              </a:rPr>
              <a:t>ở tư thế thân thẳng,chân đặt trên mặt nền.</a:t>
            </a: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914400" y="61722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-Nghĩa 2: </a:t>
            </a:r>
            <a:r>
              <a:rPr lang="en-US" sz="2000">
                <a:solidFill>
                  <a:srgbClr val="9933FF"/>
                </a:solidFill>
                <a:latin typeface="Arial" charset="0"/>
              </a:rPr>
              <a:t>ngừng chuyển động.</a:t>
            </a:r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4800600" y="5334000"/>
            <a:ext cx="0" cy="1447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4972050" y="4027488"/>
            <a:ext cx="852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Ví dụ:</a:t>
            </a:r>
            <a:endParaRPr lang="en-US" sz="2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2305" name="Rectangle 18"/>
          <p:cNvSpPr>
            <a:spLocks noChangeArrowheads="1"/>
          </p:cNvSpPr>
          <p:nvPr/>
        </p:nvSpPr>
        <p:spPr bwMode="auto">
          <a:xfrm>
            <a:off x="4895850" y="5384800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Ví dụ:</a:t>
            </a:r>
            <a:endParaRPr lang="en-US" sz="2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2306" name="Rectangle 19"/>
          <p:cNvSpPr>
            <a:spLocks noChangeArrowheads="1"/>
          </p:cNvSpPr>
          <p:nvPr/>
        </p:nvSpPr>
        <p:spPr bwMode="auto">
          <a:xfrm>
            <a:off x="4895850" y="6110288"/>
            <a:ext cx="107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Ví dụ:</a:t>
            </a:r>
            <a:r>
              <a:rPr lang="en-US" sz="2400">
                <a:latin typeface="Arial" charset="0"/>
              </a:rPr>
              <a:t> </a:t>
            </a:r>
            <a:endParaRPr lang="en-US" sz="2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5943600" y="31242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Bé Bi đang tập </a:t>
            </a:r>
            <a:r>
              <a:rPr lang="en-US" sz="2000" i="1">
                <a:latin typeface="Arial" charset="0"/>
              </a:rPr>
              <a:t>đi</a:t>
            </a:r>
            <a:r>
              <a:rPr lang="en-US" sz="2000">
                <a:latin typeface="Arial" charset="0"/>
              </a:rPr>
              <a:t>.</a:t>
            </a:r>
          </a:p>
        </p:txBody>
      </p:sp>
      <p:sp>
        <p:nvSpPr>
          <p:cNvPr id="12308" name="Text Box 21"/>
          <p:cNvSpPr txBox="1">
            <a:spLocks noChangeArrowheads="1"/>
          </p:cNvSpPr>
          <p:nvPr/>
        </p:nvSpPr>
        <p:spPr bwMode="auto">
          <a:xfrm>
            <a:off x="5943600" y="40386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Nam thích </a:t>
            </a:r>
            <a:r>
              <a:rPr lang="en-US" sz="2000" i="1">
                <a:latin typeface="Arial" charset="0"/>
              </a:rPr>
              <a:t>đi</a:t>
            </a:r>
            <a:r>
              <a:rPr lang="en-US" sz="2000">
                <a:latin typeface="Arial" charset="0"/>
              </a:rPr>
              <a:t> giày.</a:t>
            </a:r>
          </a:p>
        </p:txBody>
      </p:sp>
      <p:sp>
        <p:nvSpPr>
          <p:cNvPr id="12309" name="Text Box 22"/>
          <p:cNvSpPr txBox="1">
            <a:spLocks noChangeArrowheads="1"/>
          </p:cNvSpPr>
          <p:nvPr/>
        </p:nvSpPr>
        <p:spPr bwMode="auto">
          <a:xfrm>
            <a:off x="5943600" y="54102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Chú bộ đội </a:t>
            </a:r>
            <a:r>
              <a:rPr lang="en-US" sz="2000" i="1">
                <a:latin typeface="Arial" charset="0"/>
              </a:rPr>
              <a:t>đứng</a:t>
            </a:r>
            <a:r>
              <a:rPr lang="en-US" sz="2000">
                <a:latin typeface="Arial" charset="0"/>
              </a:rPr>
              <a:t> gác.</a:t>
            </a:r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5943600" y="61722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Trời </a:t>
            </a:r>
            <a:r>
              <a:rPr lang="en-US" sz="2000" i="1">
                <a:latin typeface="Arial" charset="0"/>
              </a:rPr>
              <a:t>đứng</a:t>
            </a:r>
            <a:r>
              <a:rPr lang="en-US" sz="2000">
                <a:latin typeface="Arial" charset="0"/>
              </a:rPr>
              <a:t> gió.</a:t>
            </a:r>
          </a:p>
        </p:txBody>
      </p:sp>
      <p:sp>
        <p:nvSpPr>
          <p:cNvPr id="12311" name="Rectangle 24"/>
          <p:cNvSpPr>
            <a:spLocks noChangeArrowheads="1"/>
          </p:cNvSpPr>
          <p:nvPr/>
        </p:nvSpPr>
        <p:spPr bwMode="auto">
          <a:xfrm>
            <a:off x="4937125" y="3113088"/>
            <a:ext cx="852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66"/>
                </a:solidFill>
                <a:latin typeface="Arial" charset="0"/>
              </a:rPr>
              <a:t>Ví dụ:</a:t>
            </a:r>
          </a:p>
        </p:txBody>
      </p:sp>
      <p:sp>
        <p:nvSpPr>
          <p:cNvPr id="12312" name="Line 25"/>
          <p:cNvSpPr>
            <a:spLocks noChangeShapeType="1"/>
          </p:cNvSpPr>
          <p:nvPr/>
        </p:nvSpPr>
        <p:spPr bwMode="auto">
          <a:xfrm flipV="1">
            <a:off x="914400" y="3962400"/>
            <a:ext cx="7620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26"/>
          <p:cNvSpPr>
            <a:spLocks noChangeShapeType="1"/>
          </p:cNvSpPr>
          <p:nvPr/>
        </p:nvSpPr>
        <p:spPr bwMode="auto">
          <a:xfrm flipV="1">
            <a:off x="914400" y="6172200"/>
            <a:ext cx="7772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14" name="Group 28"/>
          <p:cNvGrpSpPr>
            <a:grpSpLocks/>
          </p:cNvGrpSpPr>
          <p:nvPr/>
        </p:nvGrpSpPr>
        <p:grpSpPr bwMode="auto">
          <a:xfrm rot="10800000">
            <a:off x="76200" y="76200"/>
            <a:ext cx="1866900" cy="1181100"/>
            <a:chOff x="2256" y="1536"/>
            <a:chExt cx="1176" cy="744"/>
          </a:xfrm>
        </p:grpSpPr>
        <p:pic>
          <p:nvPicPr>
            <p:cNvPr id="12321" name="Picture 29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22" name="Group 30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2323" name="Picture 31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4" name="Picture 32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5" name="Picture 33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315" name="Group 34"/>
          <p:cNvGrpSpPr>
            <a:grpSpLocks/>
          </p:cNvGrpSpPr>
          <p:nvPr/>
        </p:nvGrpSpPr>
        <p:grpSpPr bwMode="auto">
          <a:xfrm rot="10800000">
            <a:off x="7429500" y="76200"/>
            <a:ext cx="1866900" cy="1181100"/>
            <a:chOff x="2256" y="1536"/>
            <a:chExt cx="1176" cy="744"/>
          </a:xfrm>
        </p:grpSpPr>
        <p:pic>
          <p:nvPicPr>
            <p:cNvPr id="12316" name="Picture 35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17" name="Group 36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2318" name="Picture 37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9" name="Picture 38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0" name="Picture 39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124200" y="5334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0000CC"/>
                </a:solidFill>
                <a:latin typeface="Arial" charset="0"/>
              </a:rPr>
              <a:t>Môn: Luyện từ và câu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752600" y="12192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Kiểm tra bài cũ: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810000" y="1295400"/>
            <a:ext cx="350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CC0000"/>
                </a:solidFill>
                <a:latin typeface="Arial" charset="0"/>
              </a:rPr>
              <a:t> TỪ NHIỀU NGHĨA 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676400" y="19812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D60093"/>
                </a:solidFill>
                <a:latin typeface="Arial" charset="0"/>
              </a:rPr>
              <a:t>Từ nhiều nghĩa là từ như thế nào? 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1676400" y="3368675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D60093"/>
                </a:solidFill>
                <a:latin typeface="Arial" charset="0"/>
              </a:rPr>
              <a:t>Từ nhiều nghĩa là từ có một nghĩa gốc và một hay một số nghĩa chuyển.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676400" y="2301875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3300"/>
                </a:solidFill>
                <a:latin typeface="Arial" charset="0"/>
              </a:rPr>
              <a:t>Các nghĩa của từ nhiều nghĩa có liên hệ với nhau hay không?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1676400" y="4283075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663300"/>
                </a:solidFill>
                <a:latin typeface="Arial" charset="0"/>
              </a:rPr>
              <a:t>Các nghĩa của từ nhiều nghĩa bao giờ cũng có mối liên hệ với nhau.                         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1600200" y="5105400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</a:t>
            </a:r>
            <a:r>
              <a:rPr lang="en-US" sz="2000">
                <a:solidFill>
                  <a:srgbClr val="D60093"/>
                </a:solidFill>
                <a:latin typeface="Arial" charset="0"/>
              </a:rPr>
              <a:t>Em hãy cho ví dụ về từ nhiều nghĩa?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1676400" y="5562600"/>
            <a:ext cx="556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D60093"/>
                </a:solidFill>
                <a:latin typeface="Arial" charset="0"/>
              </a:rPr>
              <a:t>Các từ nhiều nghĩa như: răng, mũi, tai, lưỡi,miệng,cổ, tay, lưng,…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5029200" y="606425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Arial" charset="0"/>
              </a:rPr>
              <a:t>(Các từ nhiều nghĩa này là các danh từ).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372600" y="838200"/>
            <a:ext cx="1752600" cy="1371600"/>
            <a:chOff x="288" y="480"/>
            <a:chExt cx="5088" cy="3312"/>
          </a:xfrm>
        </p:grpSpPr>
        <p:pic>
          <p:nvPicPr>
            <p:cNvPr id="4124" name="Picture 19" descr="bg1"/>
            <p:cNvPicPr>
              <a:picLocks noChangeAspect="1" noChangeArrowheads="1"/>
            </p:cNvPicPr>
            <p:nvPr/>
          </p:nvPicPr>
          <p:blipFill>
            <a:blip r:embed="rId3"/>
            <a:srcRect l="13113" t="5725" r="1764" b="19624"/>
            <a:stretch>
              <a:fillRect/>
            </a:stretch>
          </p:blipFill>
          <p:spPr bwMode="auto">
            <a:xfrm>
              <a:off x="288" y="480"/>
              <a:ext cx="508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5" name="Picture 20" descr="balo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6" y="720"/>
              <a:ext cx="648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6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" y="2592"/>
              <a:ext cx="586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9544050" y="1096963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charset="0"/>
              </a:rPr>
              <a:t>10</a:t>
            </a: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 rot="-5400000">
            <a:off x="9352756" y="826294"/>
            <a:ext cx="235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Giỏi lắm!</a:t>
            </a:r>
          </a:p>
        </p:txBody>
      </p:sp>
      <p:pic>
        <p:nvPicPr>
          <p:cNvPr id="14368" name="Picture 32" descr="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752600" y="2667000"/>
            <a:ext cx="13096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12" name="Group 25"/>
          <p:cNvGrpSpPr>
            <a:grpSpLocks/>
          </p:cNvGrpSpPr>
          <p:nvPr/>
        </p:nvGrpSpPr>
        <p:grpSpPr bwMode="auto">
          <a:xfrm rot="10800000">
            <a:off x="76200" y="-76200"/>
            <a:ext cx="1866900" cy="1181100"/>
            <a:chOff x="2256" y="1536"/>
            <a:chExt cx="1176" cy="744"/>
          </a:xfrm>
        </p:grpSpPr>
        <p:pic>
          <p:nvPicPr>
            <p:cNvPr id="4119" name="Picture 26" descr="pretty_flower_purple_hb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20" name="Group 2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4121" name="Picture 2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2" name="Picture 2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3" name="Picture 3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113" name="Group 31"/>
          <p:cNvGrpSpPr>
            <a:grpSpLocks/>
          </p:cNvGrpSpPr>
          <p:nvPr/>
        </p:nvGrpSpPr>
        <p:grpSpPr bwMode="auto">
          <a:xfrm rot="10800000">
            <a:off x="7277100" y="-152400"/>
            <a:ext cx="1866900" cy="1181100"/>
            <a:chOff x="2256" y="1536"/>
            <a:chExt cx="1176" cy="744"/>
          </a:xfrm>
        </p:grpSpPr>
        <p:pic>
          <p:nvPicPr>
            <p:cNvPr id="4114" name="Picture 32" descr="pretty_flower_purple_hb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5" name="Group 33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4116" name="Picture 34" descr="pretty_flower_red_hb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7" name="Picture 35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8" name="Picture 36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1184E-6 L 0.21997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2" dur="20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  <p:bldP spid="102407" grpId="0"/>
      <p:bldP spid="102408" grpId="0"/>
      <p:bldP spid="102409" grpId="0"/>
      <p:bldP spid="102410" grpId="0"/>
      <p:bldP spid="102411" grpId="0"/>
      <p:bldP spid="102415" grpId="0"/>
      <p:bldP spid="102417" grpId="0"/>
      <p:bldP spid="102422" grpId="0"/>
      <p:bldP spid="1024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505200" y="533400"/>
            <a:ext cx="2171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solidFill>
                  <a:srgbClr val="0000CC"/>
                </a:solidFill>
                <a:latin typeface="Arial" charset="0"/>
              </a:rPr>
              <a:t>Môn: Luyện từ và câu</a:t>
            </a:r>
          </a:p>
        </p:txBody>
      </p:sp>
      <p:sp>
        <p:nvSpPr>
          <p:cNvPr id="103430" name="WordArt 6"/>
          <p:cNvSpPr>
            <a:spLocks noChangeArrowheads="1" noChangeShapeType="1" noTextEdit="1"/>
          </p:cNvSpPr>
          <p:nvPr/>
        </p:nvSpPr>
        <p:spPr bwMode="auto">
          <a:xfrm>
            <a:off x="2390775" y="1030288"/>
            <a:ext cx="4467225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TẬP VỀ TỪ NHIỀU NGHĨA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541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rial" charset="0"/>
              </a:rPr>
              <a:t>Bài tập 1: 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752600" y="1371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33FF"/>
                </a:solidFill>
                <a:latin typeface="Arial" charset="0"/>
              </a:rPr>
              <a:t>Nối mỗi câu ở cột A với lời giải nghĩa từ </a:t>
            </a:r>
            <a:r>
              <a:rPr lang="en-US" sz="2000" b="1" i="1">
                <a:solidFill>
                  <a:srgbClr val="9933FF"/>
                </a:solidFill>
                <a:latin typeface="Arial" charset="0"/>
              </a:rPr>
              <a:t>chạy</a:t>
            </a:r>
            <a:r>
              <a:rPr lang="en-US" sz="2000">
                <a:solidFill>
                  <a:srgbClr val="9933FF"/>
                </a:solidFill>
                <a:latin typeface="Arial" charset="0"/>
              </a:rPr>
              <a:t> thích hợp ở cột B:</a:t>
            </a:r>
            <a:endParaRPr lang="en-US" sz="2000" b="1" i="1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228600" y="3048000"/>
            <a:ext cx="3581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(1)Bé </a:t>
            </a:r>
            <a:r>
              <a:rPr lang="en-US" sz="2000" b="1" i="1">
                <a:latin typeface="Arial" charset="0"/>
              </a:rPr>
              <a:t>chạy</a:t>
            </a:r>
            <a:r>
              <a:rPr lang="en-US" sz="2000">
                <a:latin typeface="Arial" charset="0"/>
              </a:rPr>
              <a:t> lon ton trên sân.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28600" y="3962400"/>
            <a:ext cx="3581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(2)Tàu </a:t>
            </a:r>
            <a:r>
              <a:rPr lang="en-US" sz="2000" b="1" i="1">
                <a:latin typeface="Arial" charset="0"/>
              </a:rPr>
              <a:t>chạy</a:t>
            </a:r>
            <a:r>
              <a:rPr lang="en-US" sz="2000">
                <a:latin typeface="Arial" charset="0"/>
              </a:rPr>
              <a:t> băng băng trên</a:t>
            </a:r>
          </a:p>
          <a:p>
            <a:r>
              <a:rPr lang="en-US" sz="2000">
                <a:latin typeface="Arial" charset="0"/>
              </a:rPr>
              <a:t>     đường ray.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228600" y="4876800"/>
            <a:ext cx="3581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(3)Đồng hồ </a:t>
            </a:r>
            <a:r>
              <a:rPr lang="en-US" sz="2000" b="1" i="1">
                <a:latin typeface="Arial" charset="0"/>
              </a:rPr>
              <a:t>chạy </a:t>
            </a:r>
            <a:r>
              <a:rPr lang="en-US" sz="2000">
                <a:latin typeface="Arial" charset="0"/>
              </a:rPr>
              <a:t>đúng giờ.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228600" y="5867400"/>
            <a:ext cx="3581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(4)Dân làng khẩn trương </a:t>
            </a:r>
          </a:p>
          <a:p>
            <a:r>
              <a:rPr lang="en-US" sz="2000" b="1" i="1">
                <a:latin typeface="Arial" charset="0"/>
              </a:rPr>
              <a:t>    chạy</a:t>
            </a:r>
            <a:r>
              <a:rPr lang="en-US" sz="2000">
                <a:latin typeface="Arial" charset="0"/>
              </a:rPr>
              <a:t> lũ.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4495800" y="3048000"/>
            <a:ext cx="4343400" cy="838200"/>
          </a:xfrm>
          <a:prstGeom prst="rect">
            <a:avLst/>
          </a:prstGeom>
          <a:solidFill>
            <a:srgbClr val="00CC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a)Hoạt động của máy móc.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4495800" y="3962400"/>
            <a:ext cx="4343400" cy="762000"/>
          </a:xfrm>
          <a:prstGeom prst="rect">
            <a:avLst/>
          </a:prstGeom>
          <a:solidFill>
            <a:srgbClr val="00CC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b)Khẩn trương tránh những</a:t>
            </a:r>
          </a:p>
          <a:p>
            <a:r>
              <a:rPr lang="en-US" sz="2000">
                <a:latin typeface="Arial" charset="0"/>
              </a:rPr>
              <a:t>    điều không may sắp xảy đến.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4495800" y="4876800"/>
            <a:ext cx="4343400" cy="838200"/>
          </a:xfrm>
          <a:prstGeom prst="rect">
            <a:avLst/>
          </a:prstGeom>
          <a:solidFill>
            <a:srgbClr val="00CC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c)Sự di chuyển nhanh của phương</a:t>
            </a:r>
          </a:p>
          <a:p>
            <a:r>
              <a:rPr lang="en-US" sz="2000">
                <a:latin typeface="Arial" charset="0"/>
              </a:rPr>
              <a:t>    tiện giao thông .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4495800" y="5867400"/>
            <a:ext cx="4343400" cy="838200"/>
          </a:xfrm>
          <a:prstGeom prst="rect">
            <a:avLst/>
          </a:prstGeom>
          <a:solidFill>
            <a:srgbClr val="00CC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d)Sự di chuyển nhanh bằng</a:t>
            </a:r>
          </a:p>
          <a:p>
            <a:r>
              <a:rPr lang="en-US" sz="2000">
                <a:latin typeface="Arial" charset="0"/>
              </a:rPr>
              <a:t>   chân</a:t>
            </a:r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>
            <a:off x="1447800" y="2209800"/>
            <a:ext cx="990600" cy="838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103451" name="AutoShape 27"/>
          <p:cNvSpPr>
            <a:spLocks noChangeArrowheads="1"/>
          </p:cNvSpPr>
          <p:nvPr/>
        </p:nvSpPr>
        <p:spPr bwMode="auto">
          <a:xfrm>
            <a:off x="6248400" y="2209800"/>
            <a:ext cx="990600" cy="838200"/>
          </a:xfrm>
          <a:prstGeom prst="sun">
            <a:avLst>
              <a:gd name="adj" fmla="val 25000"/>
            </a:avLst>
          </a:prstGeom>
          <a:solidFill>
            <a:srgbClr val="00CC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 B</a:t>
            </a: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3810000" y="3505200"/>
            <a:ext cx="685800" cy="2743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3810000" y="4343400"/>
            <a:ext cx="685800" cy="99060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 flipV="1">
            <a:off x="3810000" y="3505200"/>
            <a:ext cx="685800" cy="18288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 flipV="1">
            <a:off x="3810000" y="4267200"/>
            <a:ext cx="685800" cy="1981200"/>
          </a:xfrm>
          <a:prstGeom prst="line">
            <a:avLst/>
          </a:prstGeom>
          <a:noFill/>
          <a:ln w="1905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456" name="niem vui cua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1" name="Group 33"/>
          <p:cNvGrpSpPr>
            <a:grpSpLocks/>
          </p:cNvGrpSpPr>
          <p:nvPr/>
        </p:nvGrpSpPr>
        <p:grpSpPr bwMode="auto">
          <a:xfrm rot="10800000">
            <a:off x="762000" y="228600"/>
            <a:ext cx="1866900" cy="1181100"/>
            <a:chOff x="2256" y="1536"/>
            <a:chExt cx="1176" cy="744"/>
          </a:xfrm>
        </p:grpSpPr>
        <p:pic>
          <p:nvPicPr>
            <p:cNvPr id="5148" name="Picture 34" descr="pretty_flower_purple_hb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49" name="Group 35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50" name="Picture 36" descr="pretty_flower_red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1" name="Picture 37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2" name="Picture 38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142" name="Group 39"/>
          <p:cNvGrpSpPr>
            <a:grpSpLocks/>
          </p:cNvGrpSpPr>
          <p:nvPr/>
        </p:nvGrpSpPr>
        <p:grpSpPr bwMode="auto">
          <a:xfrm rot="10800000">
            <a:off x="7315200" y="190500"/>
            <a:ext cx="1866900" cy="1181100"/>
            <a:chOff x="2256" y="1536"/>
            <a:chExt cx="1176" cy="744"/>
          </a:xfrm>
        </p:grpSpPr>
        <p:pic>
          <p:nvPicPr>
            <p:cNvPr id="5143" name="Picture 40" descr="pretty_flower_purple_hb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44" name="Group 4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45" name="Picture 4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6" name="Picture 4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7" name="Picture 4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3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3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03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034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39728" fill="hold"/>
                                        <p:tgtEl>
                                          <p:spTgt spid="1034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56"/>
                </p:tgtEl>
              </p:cMediaNode>
            </p:audio>
          </p:childTnLst>
        </p:cTn>
      </p:par>
    </p:tnLst>
    <p:bldLst>
      <p:bldP spid="103430" grpId="0" animBg="1"/>
      <p:bldP spid="103431" grpId="0"/>
      <p:bldP spid="103432" grpId="0"/>
      <p:bldP spid="103435" grpId="0" animBg="1"/>
      <p:bldP spid="103435" grpId="1" animBg="1"/>
      <p:bldP spid="103436" grpId="0" animBg="1"/>
      <p:bldP spid="103436" grpId="1" animBg="1"/>
      <p:bldP spid="103443" grpId="0" animBg="1"/>
      <p:bldP spid="103443" grpId="1" animBg="1"/>
      <p:bldP spid="103444" grpId="0" animBg="1"/>
      <p:bldP spid="103444" grpId="1" animBg="1"/>
      <p:bldP spid="103445" grpId="0" animBg="1"/>
      <p:bldP spid="103447" grpId="0" animBg="1"/>
      <p:bldP spid="103448" grpId="0" animBg="1"/>
      <p:bldP spid="103449" grpId="0" animBg="1"/>
      <p:bldP spid="103450" grpId="0" animBg="1"/>
      <p:bldP spid="103450" grpId="1" animBg="1"/>
      <p:bldP spid="103451" grpId="0" animBg="1"/>
      <p:bldP spid="103451" grpId="1" animBg="1"/>
      <p:bldP spid="103452" grpId="0" animBg="1"/>
      <p:bldP spid="103453" grpId="0" animBg="1"/>
      <p:bldP spid="103454" grpId="0" animBg="1"/>
      <p:bldP spid="1034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905125" y="471488"/>
            <a:ext cx="3162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0000CC"/>
                </a:solidFill>
                <a:latin typeface="Arial" charset="0"/>
              </a:rPr>
              <a:t>Môn: Luyện từ và câu</a:t>
            </a:r>
          </a:p>
        </p:txBody>
      </p:sp>
      <p:sp>
        <p:nvSpPr>
          <p:cNvPr id="6147" name="WordArt 8"/>
          <p:cNvSpPr>
            <a:spLocks noChangeArrowheads="1" noChangeShapeType="1" noTextEdit="1"/>
          </p:cNvSpPr>
          <p:nvPr/>
        </p:nvSpPr>
        <p:spPr bwMode="auto">
          <a:xfrm>
            <a:off x="2438400" y="1030288"/>
            <a:ext cx="4467225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TẬP VỀ TỪ NHIỀU NGHĨA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76200" y="1447800"/>
            <a:ext cx="157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66"/>
                </a:solidFill>
                <a:latin typeface="Arial" charset="0"/>
              </a:rPr>
              <a:t>Bài tập 2: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676400" y="14478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Dòng nào dưới đây nêu đúng nét nghĩa chung của từ </a:t>
            </a:r>
            <a:r>
              <a:rPr lang="en-US" sz="2400" b="1" i="1">
                <a:solidFill>
                  <a:srgbClr val="9933FF"/>
                </a:solidFill>
                <a:latin typeface="Arial" charset="0"/>
              </a:rPr>
              <a:t>chạy</a:t>
            </a:r>
            <a:r>
              <a:rPr lang="en-US" sz="2400">
                <a:solidFill>
                  <a:srgbClr val="9933FF"/>
                </a:solidFill>
                <a:latin typeface="Arial" charset="0"/>
              </a:rPr>
              <a:t> có trong tất cả các câu trên ?Đánh dấu x vào ô trống trước ý trả lời đúng: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1676400" y="290988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Sự di chuyển.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1676400" y="35814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Sự vận động nhanh.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1676400" y="4281488"/>
            <a:ext cx="510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Di chuyển bằng chân.</a:t>
            </a: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914400" y="29718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914400" y="36576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914400" y="43434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04485" name="Picture 37" descr="FAC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7400" y="3962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97" name="AutoShape 49"/>
          <p:cNvSpPr>
            <a:spLocks noChangeArrowheads="1"/>
          </p:cNvSpPr>
          <p:nvPr/>
        </p:nvSpPr>
        <p:spPr bwMode="auto">
          <a:xfrm>
            <a:off x="9372600" y="3429000"/>
            <a:ext cx="1981200" cy="533400"/>
          </a:xfrm>
          <a:prstGeom prst="flowChartTerminator">
            <a:avLst/>
          </a:prstGeom>
          <a:solidFill>
            <a:srgbClr val="FF99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Arial" charset="0"/>
              </a:rPr>
              <a:t>Đúng rồi!</a:t>
            </a:r>
          </a:p>
        </p:txBody>
      </p:sp>
      <p:sp>
        <p:nvSpPr>
          <p:cNvPr id="104499" name="AutoShape 51"/>
          <p:cNvSpPr>
            <a:spLocks noChangeArrowheads="1"/>
          </p:cNvSpPr>
          <p:nvPr/>
        </p:nvSpPr>
        <p:spPr bwMode="auto">
          <a:xfrm>
            <a:off x="9296400" y="5105400"/>
            <a:ext cx="2362200" cy="609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Chúc mừng các em</a:t>
            </a:r>
          </a:p>
        </p:txBody>
      </p:sp>
      <p:sp>
        <p:nvSpPr>
          <p:cNvPr id="104501" name="AutoShape 53"/>
          <p:cNvSpPr>
            <a:spLocks noChangeArrowheads="1"/>
          </p:cNvSpPr>
          <p:nvPr/>
        </p:nvSpPr>
        <p:spPr bwMode="auto">
          <a:xfrm>
            <a:off x="10058400" y="29718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4509" name="Text Box 61"/>
          <p:cNvSpPr txBox="1">
            <a:spLocks noChangeArrowheads="1"/>
          </p:cNvSpPr>
          <p:nvPr/>
        </p:nvSpPr>
        <p:spPr bwMode="auto">
          <a:xfrm>
            <a:off x="990600" y="359568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X</a:t>
            </a:r>
          </a:p>
        </p:txBody>
      </p:sp>
      <p:grpSp>
        <p:nvGrpSpPr>
          <p:cNvPr id="6161" name="Group 62"/>
          <p:cNvGrpSpPr>
            <a:grpSpLocks/>
          </p:cNvGrpSpPr>
          <p:nvPr/>
        </p:nvGrpSpPr>
        <p:grpSpPr bwMode="auto">
          <a:xfrm rot="10800000">
            <a:off x="152400" y="190500"/>
            <a:ext cx="1866900" cy="1181100"/>
            <a:chOff x="2256" y="1536"/>
            <a:chExt cx="1176" cy="744"/>
          </a:xfrm>
        </p:grpSpPr>
        <p:pic>
          <p:nvPicPr>
            <p:cNvPr id="6168" name="Picture 63" descr="pretty_flower_purple_hb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69" name="Group 64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6170" name="Picture 65" descr="pretty_flower_red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1" name="Picture 66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2" name="Picture 67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162" name="Group 68"/>
          <p:cNvGrpSpPr>
            <a:grpSpLocks/>
          </p:cNvGrpSpPr>
          <p:nvPr/>
        </p:nvGrpSpPr>
        <p:grpSpPr bwMode="auto">
          <a:xfrm rot="10800000">
            <a:off x="7353300" y="152400"/>
            <a:ext cx="1866900" cy="1181100"/>
            <a:chOff x="2256" y="1536"/>
            <a:chExt cx="1176" cy="744"/>
          </a:xfrm>
        </p:grpSpPr>
        <p:pic>
          <p:nvPicPr>
            <p:cNvPr id="6163" name="Picture 69" descr="pretty_flower_purple_hb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64" name="Group 70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6165" name="Picture 71" descr="pretty_flower_red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6" name="Picture 72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7" name="Picture 73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04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1841E-6 L -0.33368 0.0055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7697E-6 L -0.33368 0.0055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7 L -0.3375 0.0055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0.34583 8.88067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  <p:bldP spid="104461" grpId="0"/>
      <p:bldP spid="104465" grpId="0"/>
      <p:bldP spid="104466" grpId="0"/>
      <p:bldP spid="104467" grpId="0"/>
      <p:bldP spid="104468" grpId="0" animBg="1"/>
      <p:bldP spid="104469" grpId="0" animBg="1"/>
      <p:bldP spid="104470" grpId="0" animBg="1"/>
      <p:bldP spid="104497" grpId="0" animBg="1"/>
      <p:bldP spid="104499" grpId="0" animBg="1"/>
      <p:bldP spid="104501" grpId="0" animBg="1"/>
      <p:bldP spid="104509" grpId="0"/>
      <p:bldP spid="10450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819400" y="457200"/>
            <a:ext cx="316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0000CC"/>
                </a:solidFill>
                <a:latin typeface="Arial" charset="0"/>
              </a:rPr>
              <a:t>Môn: Luyện từ và câu</a:t>
            </a:r>
          </a:p>
        </p:txBody>
      </p: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085975" y="1030288"/>
            <a:ext cx="4467225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TẬP VỀ TỪ NHIỀU NGHĨA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42925" y="1447800"/>
            <a:ext cx="157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66"/>
                </a:solidFill>
                <a:latin typeface="Arial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209800" y="14478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Khoanh tròn vào chữ cái trước câu có từ </a:t>
            </a:r>
            <a:r>
              <a:rPr lang="en-US" sz="2400" b="1" i="1">
                <a:solidFill>
                  <a:srgbClr val="9933FF"/>
                </a:solidFill>
                <a:latin typeface="Arial" charset="0"/>
              </a:rPr>
              <a:t>ăn</a:t>
            </a:r>
            <a:r>
              <a:rPr lang="en-US" sz="2400">
                <a:solidFill>
                  <a:srgbClr val="9933FF"/>
                </a:solidFill>
                <a:latin typeface="Arial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143000" y="2590800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Bác Lê lội ruộng nhiều nên bị nước 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ăn</a:t>
            </a:r>
            <a:r>
              <a:rPr lang="en-US" sz="2400">
                <a:solidFill>
                  <a:srgbClr val="FFFF66"/>
                </a:solidFill>
                <a:latin typeface="Arial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143000" y="38100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Cứ chiều chiều,Vũ lại nghe tiếng còi tàu vào cảng 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ăn </a:t>
            </a:r>
            <a:r>
              <a:rPr lang="en-US" sz="2400">
                <a:solidFill>
                  <a:srgbClr val="FFFF66"/>
                </a:solidFill>
                <a:latin typeface="Arial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43000" y="50292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762000" y="2590800"/>
            <a:ext cx="58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762000" y="38100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762000" y="5029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629400" y="5029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  ăn</a:t>
            </a:r>
            <a:r>
              <a:rPr lang="en-US" sz="2400" b="1" i="1">
                <a:latin typeface="Arial" charset="0"/>
              </a:rPr>
              <a:t>      </a:t>
            </a:r>
          </a:p>
        </p:txBody>
      </p:sp>
      <p:pic>
        <p:nvPicPr>
          <p:cNvPr id="106518" name="Picture 22" descr="j0424466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372600" y="5191125"/>
            <a:ext cx="1746250" cy="1371600"/>
          </a:xfrm>
          <a:noFill/>
        </p:spPr>
      </p:pic>
      <p:sp>
        <p:nvSpPr>
          <p:cNvPr id="106519" name="AutoShape 23"/>
          <p:cNvSpPr>
            <a:spLocks noChangeArrowheads="1"/>
          </p:cNvSpPr>
          <p:nvPr/>
        </p:nvSpPr>
        <p:spPr bwMode="auto">
          <a:xfrm rot="-3114775">
            <a:off x="10308431" y="4374357"/>
            <a:ext cx="1000125" cy="938212"/>
          </a:xfrm>
          <a:prstGeom prst="wedgeEllipseCallout">
            <a:avLst>
              <a:gd name="adj1" fmla="val -53352"/>
              <a:gd name="adj2" fmla="val 46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latin typeface="Arial" charset="0"/>
              </a:rPr>
              <a:t>Giỏi</a:t>
            </a:r>
          </a:p>
          <a:p>
            <a:pPr algn="ctr"/>
            <a:r>
              <a:rPr lang="en-US" sz="1800">
                <a:latin typeface="Arial" charset="0"/>
              </a:rPr>
              <a:t>Lắm!</a:t>
            </a:r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609600" y="5029200"/>
            <a:ext cx="609600" cy="6096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grpSp>
        <p:nvGrpSpPr>
          <p:cNvPr id="7184" name="Group 25"/>
          <p:cNvGrpSpPr>
            <a:grpSpLocks/>
          </p:cNvGrpSpPr>
          <p:nvPr/>
        </p:nvGrpSpPr>
        <p:grpSpPr bwMode="auto">
          <a:xfrm rot="10800000">
            <a:off x="152400" y="76200"/>
            <a:ext cx="1866900" cy="1181100"/>
            <a:chOff x="2256" y="1536"/>
            <a:chExt cx="1176" cy="744"/>
          </a:xfrm>
        </p:grpSpPr>
        <p:pic>
          <p:nvPicPr>
            <p:cNvPr id="7191" name="Picture 26" descr="pretty_flower_purple_hb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92" name="Group 2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7193" name="Picture 2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4" name="Picture 2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5" name="Picture 3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185" name="Group 31"/>
          <p:cNvGrpSpPr>
            <a:grpSpLocks/>
          </p:cNvGrpSpPr>
          <p:nvPr/>
        </p:nvGrpSpPr>
        <p:grpSpPr bwMode="auto">
          <a:xfrm rot="10800000">
            <a:off x="7353300" y="76200"/>
            <a:ext cx="1866900" cy="1181100"/>
            <a:chOff x="2256" y="1536"/>
            <a:chExt cx="1176" cy="744"/>
          </a:xfrm>
        </p:grpSpPr>
        <p:pic>
          <p:nvPicPr>
            <p:cNvPr id="7186" name="Picture 32" descr="pretty_flower_purple_hb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87" name="Group 33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7188" name="Picture 34" descr="pretty_flower_red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9" name="Picture 35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0" name="Picture 36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65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04" grpId="0"/>
      <p:bldP spid="106505" grpId="0"/>
      <p:bldP spid="106509" grpId="0"/>
      <p:bldP spid="106511" grpId="0"/>
      <p:bldP spid="106512" grpId="0"/>
      <p:bldP spid="106513" grpId="0"/>
      <p:bldP spid="106514" grpId="0"/>
      <p:bldP spid="106515" grpId="0"/>
      <p:bldP spid="106519" grpId="0" animBg="1"/>
      <p:bldP spid="106520" grpId="0" animBg="1"/>
      <p:bldP spid="1065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19400" y="533400"/>
            <a:ext cx="316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0000CC"/>
                </a:solidFill>
                <a:latin typeface="Arial" charset="0"/>
              </a:rPr>
              <a:t>Môn: Luyện từ và câu</a:t>
            </a:r>
          </a:p>
        </p:txBody>
      </p:sp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2085975" y="1182688"/>
            <a:ext cx="4467225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TẬP VỀ TỪ NHIỀU NGHĨA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52400" y="1676400"/>
            <a:ext cx="157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66"/>
                </a:solidFill>
                <a:latin typeface="Arial" charset="0"/>
              </a:rPr>
              <a:t>Bài tập 4: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676400" y="16764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Chọn một trong hai từ </a:t>
            </a:r>
            <a:r>
              <a:rPr lang="en-US" sz="2400" b="1" i="1">
                <a:solidFill>
                  <a:srgbClr val="9933FF"/>
                </a:solidFill>
                <a:latin typeface="Arial" charset="0"/>
              </a:rPr>
              <a:t>đi</a:t>
            </a:r>
            <a:r>
              <a:rPr lang="en-US" sz="2400">
                <a:solidFill>
                  <a:srgbClr val="9933FF"/>
                </a:solidFill>
                <a:latin typeface="Arial" charset="0"/>
              </a:rPr>
              <a:t> hoặc </a:t>
            </a:r>
            <a:r>
              <a:rPr lang="en-US" sz="2400" b="1" i="1">
                <a:solidFill>
                  <a:srgbClr val="9933FF"/>
                </a:solidFill>
                <a:latin typeface="Arial" charset="0"/>
              </a:rPr>
              <a:t>đứng</a:t>
            </a:r>
            <a:r>
              <a:rPr lang="en-US" sz="2400">
                <a:solidFill>
                  <a:srgbClr val="9933FF"/>
                </a:solidFill>
                <a:latin typeface="Arial" charset="0"/>
              </a:rPr>
              <a:t>, đặt câu để phân biệt các nghĩa của từ ấy: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762000" y="26670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a)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838200" y="49530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b)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219200" y="26670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CC0000"/>
                </a:solidFill>
                <a:latin typeface="Arial" charset="0"/>
              </a:rPr>
              <a:t>Đi 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1295400" y="4953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CC0000"/>
                </a:solidFill>
                <a:latin typeface="Arial" charset="0"/>
              </a:rPr>
              <a:t>Đứng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990600" y="3124200"/>
            <a:ext cx="3810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-Nghĩa 1:</a:t>
            </a:r>
            <a:r>
              <a:rPr lang="en-US" sz="2000">
                <a:latin typeface="Arial" charset="0"/>
              </a:rPr>
              <a:t> </a:t>
            </a:r>
            <a:r>
              <a:rPr lang="en-US" sz="2000">
                <a:solidFill>
                  <a:srgbClr val="9933FF"/>
                </a:solidFill>
                <a:latin typeface="Arial" charset="0"/>
              </a:rPr>
              <a:t>tự di chuyển bằng bàn chân.</a:t>
            </a:r>
            <a:r>
              <a:rPr lang="en-US" sz="2400">
                <a:solidFill>
                  <a:srgbClr val="9933FF"/>
                </a:solidFill>
                <a:latin typeface="Arial" charset="0"/>
              </a:rPr>
              <a:t>	 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990600" y="40386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-Nghĩa 2:</a:t>
            </a:r>
            <a:r>
              <a:rPr lang="en-US" sz="2000">
                <a:solidFill>
                  <a:srgbClr val="9933FF"/>
                </a:solidFill>
                <a:latin typeface="Arial" charset="0"/>
              </a:rPr>
              <a:t>mang (xỏ) vào chân hoặc tay để che,giữ.</a:t>
            </a: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4800600" y="3124200"/>
            <a:ext cx="0" cy="1752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914400" y="53340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-Nghĩa 1:</a:t>
            </a:r>
            <a:r>
              <a:rPr lang="en-US" sz="2000">
                <a:solidFill>
                  <a:srgbClr val="9933FF"/>
                </a:solidFill>
                <a:latin typeface="Arial" charset="0"/>
              </a:rPr>
              <a:t>ở tư thế thân thẳng,chân đặt trên mặt nền.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914400" y="61722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-Nghĩa 2: </a:t>
            </a:r>
            <a:r>
              <a:rPr lang="en-US" sz="2000">
                <a:solidFill>
                  <a:srgbClr val="9933FF"/>
                </a:solidFill>
                <a:latin typeface="Arial" charset="0"/>
              </a:rPr>
              <a:t>ngừng chuyển động.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4800600" y="5334000"/>
            <a:ext cx="0" cy="1447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4972050" y="4027488"/>
            <a:ext cx="852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Ví dụ:</a:t>
            </a:r>
            <a:endParaRPr lang="en-US" sz="2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4895850" y="5384800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Ví dụ:</a:t>
            </a:r>
            <a:endParaRPr lang="en-US" sz="2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4895850" y="6110288"/>
            <a:ext cx="107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Ví dụ:</a:t>
            </a:r>
            <a:r>
              <a:rPr lang="en-US" sz="2400">
                <a:latin typeface="Arial" charset="0"/>
              </a:rPr>
              <a:t> </a:t>
            </a:r>
            <a:endParaRPr lang="en-US" sz="2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5943600" y="31242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Bé Bi đang tập </a:t>
            </a:r>
            <a:r>
              <a:rPr lang="en-US" sz="2000" i="1">
                <a:latin typeface="Arial" charset="0"/>
              </a:rPr>
              <a:t>đi</a:t>
            </a:r>
            <a:r>
              <a:rPr lang="en-US" sz="2000">
                <a:latin typeface="Arial" charset="0"/>
              </a:rPr>
              <a:t>.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5943600" y="40386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Nam thích </a:t>
            </a:r>
            <a:r>
              <a:rPr lang="en-US" sz="2000" i="1">
                <a:latin typeface="Arial" charset="0"/>
              </a:rPr>
              <a:t>đi</a:t>
            </a:r>
            <a:r>
              <a:rPr lang="en-US" sz="2000">
                <a:latin typeface="Arial" charset="0"/>
              </a:rPr>
              <a:t> giày.</a:t>
            </a:r>
          </a:p>
        </p:txBody>
      </p: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5943600" y="54102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Chú bộ đội </a:t>
            </a:r>
            <a:r>
              <a:rPr lang="en-US" sz="2000" i="1">
                <a:latin typeface="Arial" charset="0"/>
              </a:rPr>
              <a:t>đứng</a:t>
            </a:r>
            <a:r>
              <a:rPr lang="en-US" sz="2000">
                <a:latin typeface="Arial" charset="0"/>
              </a:rPr>
              <a:t> gác.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5943600" y="61722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Trời </a:t>
            </a:r>
            <a:r>
              <a:rPr lang="en-US" sz="2000" i="1">
                <a:latin typeface="Arial" charset="0"/>
              </a:rPr>
              <a:t>đứng</a:t>
            </a:r>
            <a:r>
              <a:rPr lang="en-US" sz="2000">
                <a:latin typeface="Arial" charset="0"/>
              </a:rPr>
              <a:t> gió.</a:t>
            </a:r>
          </a:p>
        </p:txBody>
      </p:sp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4937125" y="3113088"/>
            <a:ext cx="852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66"/>
                </a:solidFill>
                <a:latin typeface="Arial" charset="0"/>
              </a:rPr>
              <a:t>Ví dụ:</a:t>
            </a:r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 flipV="1">
            <a:off x="914400" y="3962400"/>
            <a:ext cx="7620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V="1">
            <a:off x="914400" y="6172200"/>
            <a:ext cx="7772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1752600" y="1752600"/>
            <a:ext cx="7086600" cy="708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66"/>
                </a:solidFill>
                <a:latin typeface="Arial" charset="0"/>
              </a:rPr>
              <a:t>Chú ý:</a:t>
            </a:r>
            <a:r>
              <a:rPr lang="en-US" sz="2000">
                <a:solidFill>
                  <a:srgbClr val="000066"/>
                </a:solidFill>
                <a:latin typeface="Arial" charset="0"/>
              </a:rPr>
              <a:t>Chỉ đặt câu với các nghĩa đã cho của từ “đi” và “đứng”.Không đặt câu với các nghĩa khác.</a:t>
            </a:r>
          </a:p>
        </p:txBody>
      </p:sp>
      <p:grpSp>
        <p:nvGrpSpPr>
          <p:cNvPr id="8219" name="Group 39"/>
          <p:cNvGrpSpPr>
            <a:grpSpLocks/>
          </p:cNvGrpSpPr>
          <p:nvPr/>
        </p:nvGrpSpPr>
        <p:grpSpPr bwMode="auto">
          <a:xfrm rot="10800000">
            <a:off x="76200" y="76200"/>
            <a:ext cx="1866900" cy="1181100"/>
            <a:chOff x="2256" y="1536"/>
            <a:chExt cx="1176" cy="744"/>
          </a:xfrm>
        </p:grpSpPr>
        <p:pic>
          <p:nvPicPr>
            <p:cNvPr id="8226" name="Picture 40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27" name="Group 4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8228" name="Picture 4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4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4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220" name="Group 45"/>
          <p:cNvGrpSpPr>
            <a:grpSpLocks/>
          </p:cNvGrpSpPr>
          <p:nvPr/>
        </p:nvGrpSpPr>
        <p:grpSpPr bwMode="auto">
          <a:xfrm rot="10800000">
            <a:off x="7353300" y="76200"/>
            <a:ext cx="1866900" cy="1181100"/>
            <a:chOff x="2256" y="1536"/>
            <a:chExt cx="1176" cy="744"/>
          </a:xfrm>
        </p:grpSpPr>
        <p:pic>
          <p:nvPicPr>
            <p:cNvPr id="8221" name="Picture 46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22" name="Group 4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8223" name="Picture 4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4" name="Picture 4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5" name="Picture 5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82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187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28" grpId="0"/>
      <p:bldP spid="107529" grpId="0"/>
      <p:bldP spid="107530" grpId="0"/>
      <p:bldP spid="107530" grpId="1"/>
      <p:bldP spid="107530" grpId="2"/>
      <p:bldP spid="107531" grpId="0"/>
      <p:bldP spid="107532" grpId="0"/>
      <p:bldP spid="107532" grpId="1"/>
      <p:bldP spid="107532" grpId="2"/>
      <p:bldP spid="107536" grpId="0"/>
      <p:bldP spid="107537" grpId="0" animBg="1"/>
      <p:bldP spid="107538" grpId="0"/>
      <p:bldP spid="107538" grpId="1"/>
      <p:bldP spid="107538" grpId="2"/>
      <p:bldP spid="107539" grpId="0"/>
      <p:bldP spid="107539" grpId="1"/>
      <p:bldP spid="107539" grpId="2"/>
      <p:bldP spid="107540" grpId="0" animBg="1"/>
      <p:bldP spid="107540" grpId="1" animBg="1"/>
      <p:bldP spid="107540" grpId="2" animBg="1"/>
      <p:bldP spid="107543" grpId="0"/>
      <p:bldP spid="107545" grpId="0"/>
      <p:bldP spid="107549" grpId="0"/>
      <p:bldP spid="107550" grpId="0"/>
      <p:bldP spid="107553" grpId="0"/>
      <p:bldP spid="107555" grpId="0" animBg="1"/>
      <p:bldP spid="107556" grpId="0" animBg="1"/>
      <p:bldP spid="107556" grpId="1" animBg="1"/>
      <p:bldP spid="107556" grpId="2" animBg="1"/>
      <p:bldP spid="107558" grpId="0" animBg="1"/>
      <p:bldP spid="1075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505200" y="533400"/>
            <a:ext cx="2171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solidFill>
                  <a:srgbClr val="0000CC"/>
                </a:solidFill>
                <a:latin typeface="Arial" charset="0"/>
              </a:rPr>
              <a:t>Môn: Luyện từ và câu</a:t>
            </a:r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2390775" y="1030288"/>
            <a:ext cx="4467225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TẬP VỀ TỪ NHIỀU NGHĨA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541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66"/>
                </a:solidFill>
                <a:latin typeface="Arial" charset="0"/>
              </a:rPr>
              <a:t>Bài tập 1: 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752600" y="1371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33FF"/>
                </a:solidFill>
                <a:latin typeface="Arial" charset="0"/>
              </a:rPr>
              <a:t>Nối mỗi câu ở cột A với lời giải nghĩa từ </a:t>
            </a:r>
            <a:r>
              <a:rPr lang="en-US" sz="2000" b="1" i="1">
                <a:solidFill>
                  <a:srgbClr val="9933FF"/>
                </a:solidFill>
                <a:latin typeface="Arial" charset="0"/>
              </a:rPr>
              <a:t>chạy</a:t>
            </a:r>
            <a:r>
              <a:rPr lang="en-US" sz="2000">
                <a:solidFill>
                  <a:srgbClr val="9933FF"/>
                </a:solidFill>
                <a:latin typeface="Arial" charset="0"/>
              </a:rPr>
              <a:t> thích hợp ở cột B:</a:t>
            </a:r>
            <a:endParaRPr lang="en-US" sz="2000" b="1" i="1">
              <a:solidFill>
                <a:srgbClr val="9933FF"/>
              </a:solidFill>
              <a:latin typeface="Arial" charset="0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228600" y="3048000"/>
            <a:ext cx="3581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(1)Bé </a:t>
            </a:r>
            <a:r>
              <a:rPr lang="en-US" sz="2000" b="1" i="1">
                <a:latin typeface="Arial" charset="0"/>
              </a:rPr>
              <a:t>chạy</a:t>
            </a:r>
            <a:r>
              <a:rPr lang="en-US" sz="2000">
                <a:latin typeface="Arial" charset="0"/>
              </a:rPr>
              <a:t> lon ton trên sân.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228600" y="3962400"/>
            <a:ext cx="3581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(2)Tàu </a:t>
            </a:r>
            <a:r>
              <a:rPr lang="en-US" sz="2000" b="1" i="1">
                <a:latin typeface="Arial" charset="0"/>
              </a:rPr>
              <a:t>chạy</a:t>
            </a:r>
            <a:r>
              <a:rPr lang="en-US" sz="2000">
                <a:latin typeface="Arial" charset="0"/>
              </a:rPr>
              <a:t> băng băng trên</a:t>
            </a:r>
          </a:p>
          <a:p>
            <a:r>
              <a:rPr lang="en-US" sz="2000">
                <a:latin typeface="Arial" charset="0"/>
              </a:rPr>
              <a:t>     đường ray.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228600" y="4876800"/>
            <a:ext cx="3581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(3)Đồng hồ </a:t>
            </a:r>
            <a:r>
              <a:rPr lang="en-US" sz="2000" b="1" i="1">
                <a:latin typeface="Arial" charset="0"/>
              </a:rPr>
              <a:t>chạy </a:t>
            </a:r>
            <a:r>
              <a:rPr lang="en-US" sz="2000">
                <a:latin typeface="Arial" charset="0"/>
              </a:rPr>
              <a:t>đúng giờ.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228600" y="5867400"/>
            <a:ext cx="3581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(4)Dân làng khẩn trương </a:t>
            </a:r>
          </a:p>
          <a:p>
            <a:r>
              <a:rPr lang="en-US" sz="2000" b="1" i="1">
                <a:latin typeface="Arial" charset="0"/>
              </a:rPr>
              <a:t>    chạy</a:t>
            </a:r>
            <a:r>
              <a:rPr lang="en-US" sz="2000">
                <a:latin typeface="Arial" charset="0"/>
              </a:rPr>
              <a:t> lũ.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4495800" y="3048000"/>
            <a:ext cx="4343400" cy="838200"/>
          </a:xfrm>
          <a:prstGeom prst="rect">
            <a:avLst/>
          </a:prstGeom>
          <a:solidFill>
            <a:srgbClr val="00CC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a)Hoạt động của máy móc.</a:t>
            </a: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4495800" y="3962400"/>
            <a:ext cx="4343400" cy="762000"/>
          </a:xfrm>
          <a:prstGeom prst="rect">
            <a:avLst/>
          </a:prstGeom>
          <a:solidFill>
            <a:srgbClr val="00CC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b)Khẩn trương tránh những</a:t>
            </a:r>
          </a:p>
          <a:p>
            <a:r>
              <a:rPr lang="en-US" sz="2000">
                <a:latin typeface="Arial" charset="0"/>
              </a:rPr>
              <a:t>    điều không may sắp xảy đến.</a:t>
            </a:r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4495800" y="4876800"/>
            <a:ext cx="4343400" cy="838200"/>
          </a:xfrm>
          <a:prstGeom prst="rect">
            <a:avLst/>
          </a:prstGeom>
          <a:solidFill>
            <a:srgbClr val="00CC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c)Sự di chuyển nhanh của phương</a:t>
            </a:r>
          </a:p>
          <a:p>
            <a:r>
              <a:rPr lang="en-US" sz="2000">
                <a:latin typeface="Arial" charset="0"/>
              </a:rPr>
              <a:t>    tiện giao thông .</a:t>
            </a: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4495800" y="5867400"/>
            <a:ext cx="4343400" cy="838200"/>
          </a:xfrm>
          <a:prstGeom prst="rect">
            <a:avLst/>
          </a:prstGeom>
          <a:solidFill>
            <a:srgbClr val="00CC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charset="0"/>
              </a:rPr>
              <a:t>d)Sự di chuyển nhanh bằng</a:t>
            </a:r>
          </a:p>
          <a:p>
            <a:r>
              <a:rPr lang="en-US" sz="2000">
                <a:latin typeface="Arial" charset="0"/>
              </a:rPr>
              <a:t>   chân</a:t>
            </a:r>
          </a:p>
        </p:txBody>
      </p:sp>
      <p:sp>
        <p:nvSpPr>
          <p:cNvPr id="9230" name="AutoShape 15"/>
          <p:cNvSpPr>
            <a:spLocks noChangeArrowheads="1"/>
          </p:cNvSpPr>
          <p:nvPr/>
        </p:nvSpPr>
        <p:spPr bwMode="auto">
          <a:xfrm>
            <a:off x="1447800" y="2209800"/>
            <a:ext cx="990600" cy="838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9231" name="AutoShape 16"/>
          <p:cNvSpPr>
            <a:spLocks noChangeArrowheads="1"/>
          </p:cNvSpPr>
          <p:nvPr/>
        </p:nvSpPr>
        <p:spPr bwMode="auto">
          <a:xfrm>
            <a:off x="6248400" y="2209800"/>
            <a:ext cx="990600" cy="838200"/>
          </a:xfrm>
          <a:prstGeom prst="sun">
            <a:avLst>
              <a:gd name="adj" fmla="val 25000"/>
            </a:avLst>
          </a:prstGeom>
          <a:solidFill>
            <a:srgbClr val="00CC00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 B</a:t>
            </a:r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>
            <a:off x="3810000" y="3505200"/>
            <a:ext cx="685800" cy="2743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>
            <a:off x="3810000" y="4343400"/>
            <a:ext cx="685800" cy="99060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 flipV="1">
            <a:off x="3810000" y="3505200"/>
            <a:ext cx="685800" cy="182880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 flipV="1">
            <a:off x="3810000" y="4267200"/>
            <a:ext cx="685800" cy="1981200"/>
          </a:xfrm>
          <a:prstGeom prst="line">
            <a:avLst/>
          </a:prstGeom>
          <a:noFill/>
          <a:ln w="1905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36" name="Group 21"/>
          <p:cNvGrpSpPr>
            <a:grpSpLocks/>
          </p:cNvGrpSpPr>
          <p:nvPr/>
        </p:nvGrpSpPr>
        <p:grpSpPr bwMode="auto">
          <a:xfrm rot="10800000">
            <a:off x="304800" y="76200"/>
            <a:ext cx="1866900" cy="1181100"/>
            <a:chOff x="2256" y="1536"/>
            <a:chExt cx="1176" cy="744"/>
          </a:xfrm>
        </p:grpSpPr>
        <p:pic>
          <p:nvPicPr>
            <p:cNvPr id="9243" name="Picture 22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44" name="Group 23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9245" name="Picture 24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6" name="Picture 25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7" name="Picture 26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237" name="Group 27"/>
          <p:cNvGrpSpPr>
            <a:grpSpLocks/>
          </p:cNvGrpSpPr>
          <p:nvPr/>
        </p:nvGrpSpPr>
        <p:grpSpPr bwMode="auto">
          <a:xfrm rot="10800000">
            <a:off x="7353300" y="38100"/>
            <a:ext cx="1866900" cy="1181100"/>
            <a:chOff x="2256" y="1536"/>
            <a:chExt cx="1176" cy="744"/>
          </a:xfrm>
        </p:grpSpPr>
        <p:pic>
          <p:nvPicPr>
            <p:cNvPr id="9238" name="Picture 28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39" name="Group 29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9240" name="Picture 30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1" name="Picture 31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2" name="Picture 32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905125" y="471488"/>
            <a:ext cx="3162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0000CC"/>
                </a:solidFill>
                <a:latin typeface="Arial" charset="0"/>
              </a:rPr>
              <a:t>Môn: Luyện từ và câu</a:t>
            </a: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2438400" y="1030288"/>
            <a:ext cx="4467225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TẬP VỀ TỪ NHIỀU NGHĨA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" y="1447800"/>
            <a:ext cx="157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66"/>
                </a:solidFill>
                <a:latin typeface="Arial" charset="0"/>
              </a:rPr>
              <a:t>Bài tập 2: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676400" y="14478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Dòng nào dưới đây nêu đúng nét nghĩa chung của từ </a:t>
            </a:r>
            <a:r>
              <a:rPr lang="en-US" sz="2400" b="1" i="1">
                <a:solidFill>
                  <a:srgbClr val="9933FF"/>
                </a:solidFill>
                <a:latin typeface="Arial" charset="0"/>
              </a:rPr>
              <a:t>chạy</a:t>
            </a:r>
            <a:r>
              <a:rPr lang="en-US" sz="2400">
                <a:solidFill>
                  <a:srgbClr val="9933FF"/>
                </a:solidFill>
                <a:latin typeface="Arial" charset="0"/>
              </a:rPr>
              <a:t> có trong tất cả các câu trên ?Đánh dấu x vào ô trống trước ý trả lời đúng: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676400" y="290988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Sự di chuyển.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676400" y="35814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Sự vận động nhanh.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1676400" y="4281488"/>
            <a:ext cx="510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Di chuyển bằng chân.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914400" y="29718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914400" y="36576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914400" y="43434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0252" name="Picture 13" descr="FAC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7400" y="3962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AutoShape 14"/>
          <p:cNvSpPr>
            <a:spLocks noChangeArrowheads="1"/>
          </p:cNvSpPr>
          <p:nvPr/>
        </p:nvSpPr>
        <p:spPr bwMode="auto">
          <a:xfrm>
            <a:off x="9372600" y="3429000"/>
            <a:ext cx="1981200" cy="533400"/>
          </a:xfrm>
          <a:prstGeom prst="flowChartTerminator">
            <a:avLst/>
          </a:prstGeom>
          <a:solidFill>
            <a:srgbClr val="FF99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Arial" charset="0"/>
              </a:rPr>
              <a:t>Đúng rồi!</a:t>
            </a:r>
          </a:p>
        </p:txBody>
      </p:sp>
      <p:sp>
        <p:nvSpPr>
          <p:cNvPr id="10254" name="AutoShape 15"/>
          <p:cNvSpPr>
            <a:spLocks noChangeArrowheads="1"/>
          </p:cNvSpPr>
          <p:nvPr/>
        </p:nvSpPr>
        <p:spPr bwMode="auto">
          <a:xfrm>
            <a:off x="9296400" y="5105400"/>
            <a:ext cx="2362200" cy="609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Chúc mừng các em</a:t>
            </a:r>
          </a:p>
        </p:txBody>
      </p:sp>
      <p:sp>
        <p:nvSpPr>
          <p:cNvPr id="10255" name="AutoShape 16"/>
          <p:cNvSpPr>
            <a:spLocks noChangeArrowheads="1"/>
          </p:cNvSpPr>
          <p:nvPr/>
        </p:nvSpPr>
        <p:spPr bwMode="auto">
          <a:xfrm>
            <a:off x="10058400" y="29718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990600" y="359568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X</a:t>
            </a:r>
          </a:p>
        </p:txBody>
      </p:sp>
      <p:grpSp>
        <p:nvGrpSpPr>
          <p:cNvPr id="10257" name="Group 18"/>
          <p:cNvGrpSpPr>
            <a:grpSpLocks/>
          </p:cNvGrpSpPr>
          <p:nvPr/>
        </p:nvGrpSpPr>
        <p:grpSpPr bwMode="auto">
          <a:xfrm rot="10800000">
            <a:off x="76200" y="76200"/>
            <a:ext cx="1866900" cy="1181100"/>
            <a:chOff x="2256" y="1536"/>
            <a:chExt cx="1176" cy="744"/>
          </a:xfrm>
        </p:grpSpPr>
        <p:pic>
          <p:nvPicPr>
            <p:cNvPr id="10264" name="Picture 19" descr="pretty_flower_purple_h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65" name="Group 20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66" name="Picture 21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7" name="Picture 22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8" name="Picture 23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258" name="Group 24"/>
          <p:cNvGrpSpPr>
            <a:grpSpLocks/>
          </p:cNvGrpSpPr>
          <p:nvPr/>
        </p:nvGrpSpPr>
        <p:grpSpPr bwMode="auto">
          <a:xfrm rot="10800000">
            <a:off x="7353300" y="76200"/>
            <a:ext cx="1866900" cy="1181100"/>
            <a:chOff x="2256" y="1536"/>
            <a:chExt cx="1176" cy="744"/>
          </a:xfrm>
        </p:grpSpPr>
        <p:pic>
          <p:nvPicPr>
            <p:cNvPr id="10259" name="Picture 25" descr="pretty_flower_purple_h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60" name="Group 26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61" name="Picture 27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2" name="Picture 28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3" name="Picture 29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819400" y="457200"/>
            <a:ext cx="316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0000CC"/>
                </a:solidFill>
                <a:latin typeface="Arial" charset="0"/>
              </a:rPr>
              <a:t>Môn: Luyện từ và câu</a:t>
            </a:r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2085975" y="1030288"/>
            <a:ext cx="4467225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TẬP VỀ TỪ NHIỀU NGHĨA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42925" y="1447800"/>
            <a:ext cx="157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66"/>
                </a:solidFill>
                <a:latin typeface="Arial" charset="0"/>
              </a:rPr>
              <a:t>Bài tập 3: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209800" y="14478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Khoanh tròn vào chữ cái trước câu có từ </a:t>
            </a:r>
            <a:r>
              <a:rPr lang="en-US" sz="2400" b="1" i="1">
                <a:solidFill>
                  <a:srgbClr val="9933FF"/>
                </a:solidFill>
                <a:latin typeface="Arial" charset="0"/>
              </a:rPr>
              <a:t>ăn</a:t>
            </a:r>
            <a:r>
              <a:rPr lang="en-US" sz="2400">
                <a:solidFill>
                  <a:srgbClr val="9933FF"/>
                </a:solidFill>
                <a:latin typeface="Arial" charset="0"/>
              </a:rPr>
              <a:t> được dùng với nghĩa gốc.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143000" y="2590800"/>
            <a:ext cx="518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Bác Lê lội ruộng nhiều nên bị nước 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ăn</a:t>
            </a:r>
            <a:r>
              <a:rPr lang="en-US" sz="2400">
                <a:solidFill>
                  <a:srgbClr val="FFFF66"/>
                </a:solidFill>
                <a:latin typeface="Arial" charset="0"/>
              </a:rPr>
              <a:t> chân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143000" y="38100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Cứ chiều chiều,Vũ lại nghe tiếng còi tàu vào cảng 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ăn </a:t>
            </a:r>
            <a:r>
              <a:rPr lang="en-US" sz="2400">
                <a:solidFill>
                  <a:srgbClr val="FFFF66"/>
                </a:solidFill>
                <a:latin typeface="Arial" charset="0"/>
              </a:rPr>
              <a:t>than.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143000" y="50292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  <a:latin typeface="Arial" charset="0"/>
              </a:rPr>
              <a:t>Hôm nào cũng vậy,cả gia đình tôi cùng        bữa cơm tối rất vui vẻ.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762000" y="2590800"/>
            <a:ext cx="58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a)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762000" y="38100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b)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762000" y="5029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c)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6629400" y="5029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  ăn</a:t>
            </a:r>
            <a:r>
              <a:rPr lang="en-US" sz="2400" b="1" i="1">
                <a:latin typeface="Arial" charset="0"/>
              </a:rPr>
              <a:t>      </a:t>
            </a:r>
          </a:p>
        </p:txBody>
      </p:sp>
      <p:pic>
        <p:nvPicPr>
          <p:cNvPr id="11277" name="Picture 14" descr="j042446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72600" y="5191125"/>
            <a:ext cx="1746250" cy="1371600"/>
          </a:xfrm>
          <a:noFill/>
        </p:spPr>
      </p:pic>
      <p:sp>
        <p:nvSpPr>
          <p:cNvPr id="11278" name="AutoShape 15"/>
          <p:cNvSpPr>
            <a:spLocks noChangeArrowheads="1"/>
          </p:cNvSpPr>
          <p:nvPr/>
        </p:nvSpPr>
        <p:spPr bwMode="auto">
          <a:xfrm rot="-3114775">
            <a:off x="10308431" y="4374357"/>
            <a:ext cx="1000125" cy="938212"/>
          </a:xfrm>
          <a:prstGeom prst="wedgeEllipseCallout">
            <a:avLst>
              <a:gd name="adj1" fmla="val -53352"/>
              <a:gd name="adj2" fmla="val 46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latin typeface="Arial" charset="0"/>
              </a:rPr>
              <a:t>Giỏi</a:t>
            </a:r>
          </a:p>
          <a:p>
            <a:pPr algn="ctr"/>
            <a:r>
              <a:rPr lang="en-US" sz="1800">
                <a:latin typeface="Arial" charset="0"/>
              </a:rPr>
              <a:t>Lắm!</a:t>
            </a:r>
          </a:p>
        </p:txBody>
      </p:sp>
      <p:sp>
        <p:nvSpPr>
          <p:cNvPr id="11279" name="Oval 16"/>
          <p:cNvSpPr>
            <a:spLocks noChangeArrowheads="1"/>
          </p:cNvSpPr>
          <p:nvPr/>
        </p:nvSpPr>
        <p:spPr bwMode="auto">
          <a:xfrm>
            <a:off x="609600" y="5029200"/>
            <a:ext cx="609600" cy="6096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grpSp>
        <p:nvGrpSpPr>
          <p:cNvPr id="11280" name="Group 17"/>
          <p:cNvGrpSpPr>
            <a:grpSpLocks/>
          </p:cNvGrpSpPr>
          <p:nvPr/>
        </p:nvGrpSpPr>
        <p:grpSpPr bwMode="auto">
          <a:xfrm rot="10800000">
            <a:off x="152400" y="76200"/>
            <a:ext cx="1866900" cy="1181100"/>
            <a:chOff x="2256" y="1536"/>
            <a:chExt cx="1176" cy="744"/>
          </a:xfrm>
        </p:grpSpPr>
        <p:pic>
          <p:nvPicPr>
            <p:cNvPr id="11287" name="Picture 18" descr="pretty_flower_purple_h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88" name="Group 19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1289" name="Picture 20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0" name="Picture 21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1" name="Picture 22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281" name="Group 23"/>
          <p:cNvGrpSpPr>
            <a:grpSpLocks/>
          </p:cNvGrpSpPr>
          <p:nvPr/>
        </p:nvGrpSpPr>
        <p:grpSpPr bwMode="auto">
          <a:xfrm rot="10800000">
            <a:off x="7277100" y="152400"/>
            <a:ext cx="1866900" cy="1181100"/>
            <a:chOff x="2256" y="1536"/>
            <a:chExt cx="1176" cy="744"/>
          </a:xfrm>
        </p:grpSpPr>
        <p:pic>
          <p:nvPicPr>
            <p:cNvPr id="11282" name="Picture 24" descr="pretty_flower_purple_h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83" name="Group 25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1284" name="Picture 26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5" name="Picture 27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6" name="Picture 28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1">
      <a:dk1>
        <a:srgbClr val="000000"/>
      </a:dk1>
      <a:lt1>
        <a:srgbClr val="FFFFFF"/>
      </a:lt1>
      <a:dk2>
        <a:srgbClr val="1F919D"/>
      </a:dk2>
      <a:lt2>
        <a:srgbClr val="FFFFFF"/>
      </a:lt2>
      <a:accent1>
        <a:srgbClr val="FF6600"/>
      </a:accent1>
      <a:accent2>
        <a:srgbClr val="FFCC00"/>
      </a:accent2>
      <a:accent3>
        <a:srgbClr val="ABC7CC"/>
      </a:accent3>
      <a:accent4>
        <a:srgbClr val="DADADA"/>
      </a:accent4>
      <a:accent5>
        <a:srgbClr val="FFB8AA"/>
      </a:accent5>
      <a:accent6>
        <a:srgbClr val="E7B900"/>
      </a:accent6>
      <a:hlink>
        <a:srgbClr val="33CCCC"/>
      </a:hlink>
      <a:folHlink>
        <a:srgbClr val="36CC64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248D92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ACC5C7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A11B9B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DABC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1F919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ABC7CC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980</TotalTime>
  <Words>906</Words>
  <Application>Microsoft PowerPoint</Application>
  <PresentationFormat>On-screen Show (4:3)</PresentationFormat>
  <Paragraphs>139</Paragraphs>
  <Slides>10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Tahoma</vt:lpstr>
      <vt:lpstr>Wingdings</vt:lpstr>
      <vt:lpstr>default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CHI NGUYEN</dc:creator>
  <cp:lastModifiedBy>CSTeam</cp:lastModifiedBy>
  <cp:revision>261</cp:revision>
  <cp:lastPrinted>1601-01-01T00:00:00Z</cp:lastPrinted>
  <dcterms:created xsi:type="dcterms:W3CDTF">2010-10-11T06:57:14Z</dcterms:created>
  <dcterms:modified xsi:type="dcterms:W3CDTF">2016-06-30T03:05:10Z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