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sldIdLst>
    <p:sldId id="258" r:id="rId2"/>
    <p:sldId id="257" r:id="rId3"/>
    <p:sldId id="256" r:id="rId4"/>
    <p:sldId id="264" r:id="rId5"/>
    <p:sldId id="259" r:id="rId6"/>
    <p:sldId id="260" r:id="rId7"/>
    <p:sldId id="262" r:id="rId8"/>
    <p:sldId id="263" r:id="rId9"/>
    <p:sldId id="265" r:id="rId10"/>
    <p:sldId id="266" r:id="rId11"/>
    <p:sldId id="268" r:id="rId12"/>
  </p:sldIdLst>
  <p:sldSz cx="9144000" cy="6858000" type="screen4x3"/>
  <p:notesSz cx="6858000" cy="9144000"/>
  <p:custDataLst>
    <p:tags r:id="rId13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u="sng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b="1" u="sng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b="1" u="sng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b="1" u="sng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b="1" u="sng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b="1" u="sng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b="1" u="sng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b="1" u="sng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b="1" u="sng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FFFF66"/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7951" autoAdjust="0"/>
    <p:restoredTop sz="94660"/>
  </p:normalViewPr>
  <p:slideViewPr>
    <p:cSldViewPr>
      <p:cViewPr varScale="1">
        <p:scale>
          <a:sx n="38" d="100"/>
          <a:sy n="38" d="100"/>
        </p:scale>
        <p:origin x="-132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76400"/>
            <a:ext cx="7772400" cy="1828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8151E6-00C3-47D2-918A-C3A53A124B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30B3C8-B61B-460B-A88D-BBE6E17317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F33BBE-144C-4965-9FE5-BFC3A8C254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A6942D-A694-4C7F-B5A3-04279C8DA7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8AAE42-9E8E-42CF-B789-54EA4C1387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DC96D4-312F-40CB-B177-E413175D2B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8F8263-8A07-461F-A34D-C82CD0C316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4F6066-59B0-497C-A2B9-92A4A87AF2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39CF5E-A778-43B6-A966-7B0CABC0AA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A33482-2A15-4B1C-AEA7-AA6140347D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5E7825-C245-4206-9182-04D9D11251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120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 b="0" u="none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0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 b="0" u="none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0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b="0" u="none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56332465-6E0F-4512-BCEE-85F3176B85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6" name="Text Box 4"/>
          <p:cNvSpPr txBox="1">
            <a:spLocks noChangeArrowheads="1"/>
          </p:cNvSpPr>
          <p:nvPr/>
        </p:nvSpPr>
        <p:spPr bwMode="auto">
          <a:xfrm>
            <a:off x="381000" y="457200"/>
            <a:ext cx="426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 u="none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</a:p>
        </p:txBody>
      </p:sp>
      <p:sp>
        <p:nvSpPr>
          <p:cNvPr id="54278" name="Text Box 6"/>
          <p:cNvSpPr txBox="1">
            <a:spLocks noChangeArrowheads="1"/>
          </p:cNvSpPr>
          <p:nvPr/>
        </p:nvSpPr>
        <p:spPr bwMode="auto">
          <a:xfrm>
            <a:off x="1143000" y="2819400"/>
            <a:ext cx="6781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4000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MÔN : LUYỆN TỪ VÀ CÂU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54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40" name="Text Box 4"/>
          <p:cNvSpPr txBox="1">
            <a:spLocks noChangeArrowheads="1"/>
          </p:cNvSpPr>
          <p:nvPr/>
        </p:nvSpPr>
        <p:spPr bwMode="auto">
          <a:xfrm>
            <a:off x="76200" y="228600"/>
            <a:ext cx="90678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3. Đặt một câu với </a:t>
            </a:r>
            <a:r>
              <a:rPr lang="en-US" sz="320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một từ</a:t>
            </a:r>
            <a:r>
              <a:rPr lang="en-US" sz="3200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ở </a:t>
            </a:r>
            <a:r>
              <a:rPr lang="en-US" sz="3200" u="none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bài tâp 1</a:t>
            </a:r>
            <a:r>
              <a:rPr lang="en-US" sz="3200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và một câu với </a:t>
            </a:r>
            <a:r>
              <a:rPr lang="en-US" sz="320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một từ</a:t>
            </a:r>
            <a:r>
              <a:rPr lang="en-US" sz="3200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ở </a:t>
            </a:r>
            <a:r>
              <a:rPr lang="en-US" sz="3200" u="none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bài tập 2</a:t>
            </a:r>
          </a:p>
        </p:txBody>
      </p:sp>
      <p:sp>
        <p:nvSpPr>
          <p:cNvPr id="65541" name="Text Box 5"/>
          <p:cNvSpPr txBox="1">
            <a:spLocks noChangeArrowheads="1"/>
          </p:cNvSpPr>
          <p:nvPr/>
        </p:nvSpPr>
        <p:spPr bwMode="auto">
          <a:xfrm>
            <a:off x="1676400" y="2540000"/>
            <a:ext cx="6400800" cy="310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YÊU CẦU</a:t>
            </a:r>
          </a:p>
          <a:p>
            <a:pPr>
              <a:spcBef>
                <a:spcPct val="50000"/>
              </a:spcBef>
              <a:buFontTx/>
              <a:buChar char="-"/>
              <a:defRPr/>
            </a:pPr>
            <a:r>
              <a:rPr lang="en-US" sz="2800" u="none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Làm việc cá nhân</a:t>
            </a:r>
          </a:p>
          <a:p>
            <a:pPr>
              <a:spcBef>
                <a:spcPct val="50000"/>
              </a:spcBef>
              <a:buFontTx/>
              <a:buChar char="-"/>
              <a:defRPr/>
            </a:pPr>
            <a:r>
              <a:rPr lang="en-US" sz="2800" u="none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Làm vào VBT</a:t>
            </a:r>
          </a:p>
          <a:p>
            <a:pPr>
              <a:spcBef>
                <a:spcPct val="50000"/>
              </a:spcBef>
              <a:buFontTx/>
              <a:buChar char="-"/>
              <a:defRPr/>
            </a:pPr>
            <a:r>
              <a:rPr lang="en-US" sz="2800" u="none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Thời gian : 5 phút</a:t>
            </a:r>
          </a:p>
          <a:p>
            <a:pPr>
              <a:spcBef>
                <a:spcPct val="50000"/>
              </a:spcBef>
              <a:defRPr/>
            </a:pPr>
            <a:endParaRPr lang="en-US" sz="2800" u="none">
              <a:solidFill>
                <a:srgbClr val="FFFF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</p:txBody>
      </p:sp>
      <p:sp>
        <p:nvSpPr>
          <p:cNvPr id="65544" name="Text Box 8"/>
          <p:cNvSpPr txBox="1">
            <a:spLocks noChangeArrowheads="1"/>
          </p:cNvSpPr>
          <p:nvPr/>
        </p:nvSpPr>
        <p:spPr bwMode="auto">
          <a:xfrm>
            <a:off x="152400" y="1981200"/>
            <a:ext cx="1828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Ví dụ </a:t>
            </a:r>
            <a:r>
              <a:rPr lang="en-US" sz="3200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: </a:t>
            </a:r>
          </a:p>
        </p:txBody>
      </p:sp>
      <p:sp>
        <p:nvSpPr>
          <p:cNvPr id="65545" name="Text Box 9"/>
          <p:cNvSpPr txBox="1">
            <a:spLocks noChangeArrowheads="1"/>
          </p:cNvSpPr>
          <p:nvPr/>
        </p:nvSpPr>
        <p:spPr bwMode="auto">
          <a:xfrm>
            <a:off x="533400" y="3048000"/>
            <a:ext cx="8382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- Chúng em là </a:t>
            </a:r>
            <a:r>
              <a:rPr lang="en-US" sz="240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bạn hữu</a:t>
            </a:r>
            <a:r>
              <a:rPr lang="en-US" sz="2400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, phải giúp đỡ nhau trong học tập.</a:t>
            </a:r>
          </a:p>
        </p:txBody>
      </p:sp>
      <p:sp>
        <p:nvSpPr>
          <p:cNvPr id="65546" name="Text Box 10"/>
          <p:cNvSpPr txBox="1">
            <a:spLocks noChangeArrowheads="1"/>
          </p:cNvSpPr>
          <p:nvPr/>
        </p:nvSpPr>
        <p:spPr bwMode="auto">
          <a:xfrm>
            <a:off x="533400" y="4419600"/>
            <a:ext cx="8382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- Các em </a:t>
            </a:r>
            <a:r>
              <a:rPr lang="en-US" sz="240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hợp tác</a:t>
            </a:r>
            <a:r>
              <a:rPr lang="en-US" sz="2400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với nhau để hoàn thành công việc được giao.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1000"/>
                                        <p:tgtEl>
                                          <p:spTgt spid="65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5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" dur="500"/>
                                        <p:tgtEl>
                                          <p:spTgt spid="655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5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65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65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6" dur="500"/>
                                        <p:tgtEl>
                                          <p:spTgt spid="655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" dur="500"/>
                                        <p:tgtEl>
                                          <p:spTgt spid="655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" dur="500"/>
                                        <p:tgtEl>
                                          <p:spTgt spid="655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40" grpId="0"/>
      <p:bldP spid="65541" grpId="0"/>
      <p:bldP spid="65541" grpId="1"/>
      <p:bldP spid="65544" grpId="0"/>
      <p:bldP spid="65544" grpId="1"/>
      <p:bldP spid="65545" grpId="0"/>
      <p:bldP spid="65545" grpId="1"/>
      <p:bldP spid="65546" grpId="0"/>
      <p:bldP spid="65546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8" name="Text Box 4"/>
          <p:cNvSpPr txBox="1">
            <a:spLocks noChangeArrowheads="1"/>
          </p:cNvSpPr>
          <p:nvPr/>
        </p:nvSpPr>
        <p:spPr bwMode="auto">
          <a:xfrm>
            <a:off x="76200" y="228600"/>
            <a:ext cx="90678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3200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4. Đặt câu với một trong những thành ngữ dưới đây :</a:t>
            </a:r>
            <a:endParaRPr lang="en-US" sz="3200" u="none">
              <a:solidFill>
                <a:srgbClr val="FF33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</p:txBody>
      </p:sp>
      <p:sp>
        <p:nvSpPr>
          <p:cNvPr id="67589" name="Text Box 5"/>
          <p:cNvSpPr txBox="1">
            <a:spLocks noChangeArrowheads="1"/>
          </p:cNvSpPr>
          <p:nvPr/>
        </p:nvSpPr>
        <p:spPr bwMode="auto">
          <a:xfrm>
            <a:off x="2057400" y="2224088"/>
            <a:ext cx="4876800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lphaLcParenR"/>
              <a:defRPr/>
            </a:pPr>
            <a:r>
              <a:rPr lang="en-US" sz="2400" u="none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Bốn bể một nhà</a:t>
            </a:r>
          </a:p>
          <a:p>
            <a:pPr marL="342900" indent="-342900">
              <a:spcBef>
                <a:spcPct val="50000"/>
              </a:spcBef>
              <a:buFontTx/>
              <a:buAutoNum type="alphaLcParenR"/>
              <a:defRPr/>
            </a:pPr>
            <a:r>
              <a:rPr lang="en-US" sz="2400" u="none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Kề vai sát cánh</a:t>
            </a:r>
          </a:p>
          <a:p>
            <a:pPr marL="342900" indent="-342900">
              <a:spcBef>
                <a:spcPct val="50000"/>
              </a:spcBef>
              <a:buFontTx/>
              <a:buAutoNum type="alphaLcParenR"/>
              <a:defRPr/>
            </a:pPr>
            <a:r>
              <a:rPr lang="en-US" sz="2400" u="none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Chung lưng đấu sức</a:t>
            </a:r>
          </a:p>
        </p:txBody>
      </p:sp>
      <p:sp>
        <p:nvSpPr>
          <p:cNvPr id="67590" name="Rectangle 6"/>
          <p:cNvSpPr>
            <a:spLocks noChangeArrowheads="1"/>
          </p:cNvSpPr>
          <p:nvPr/>
        </p:nvSpPr>
        <p:spPr bwMode="auto">
          <a:xfrm>
            <a:off x="228600" y="1600200"/>
            <a:ext cx="8991600" cy="4894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lphaLcParenR"/>
              <a:defRPr/>
            </a:pPr>
            <a:r>
              <a:rPr lang="en-US" sz="2400" u="none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Bốn bể một nhà</a:t>
            </a:r>
            <a:r>
              <a:rPr lang="en-US" sz="2400" u="none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: </a:t>
            </a:r>
            <a:r>
              <a:rPr lang="en-US" sz="2400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người ở khắp nơi đoàn kết như người trong một gia đình.</a:t>
            </a:r>
          </a:p>
          <a:p>
            <a:pPr marL="342900" indent="-342900">
              <a:spcBef>
                <a:spcPct val="50000"/>
              </a:spcBef>
              <a:buFontTx/>
              <a:buAutoNum type="alphaLcParenR"/>
              <a:defRPr/>
            </a:pPr>
            <a:r>
              <a:rPr lang="en-US" sz="2400" u="none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Kề vai sát cánh</a:t>
            </a:r>
            <a:r>
              <a:rPr lang="en-US" sz="2400" u="none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: </a:t>
            </a:r>
            <a:r>
              <a:rPr lang="en-US" sz="2400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là sự đồng tâm hợp lực, cùng chia sẻ gian nan giữa những người cùng chung sức gánh vác một công việc quan trọng.</a:t>
            </a:r>
          </a:p>
          <a:p>
            <a:pPr marL="342900" indent="-342900">
              <a:spcBef>
                <a:spcPct val="50000"/>
              </a:spcBef>
              <a:buFontTx/>
              <a:buAutoNum type="alphaLcParenR"/>
              <a:defRPr/>
            </a:pPr>
            <a:r>
              <a:rPr lang="en-US" sz="2400" u="none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Chung lưng đấu sức</a:t>
            </a:r>
            <a:r>
              <a:rPr lang="en-US" sz="2400" u="none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: </a:t>
            </a:r>
            <a:r>
              <a:rPr lang="en-US" sz="2400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như kề vai sát cánh.</a:t>
            </a:r>
          </a:p>
          <a:p>
            <a:pPr marL="342900" indent="-342900">
              <a:spcBef>
                <a:spcPct val="50000"/>
              </a:spcBef>
              <a:defRPr/>
            </a:pPr>
            <a:endParaRPr lang="en-US" sz="2400" u="none">
              <a:solidFill>
                <a:srgbClr val="FFFF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  <a:p>
            <a:pPr marL="342900" indent="-342900">
              <a:spcBef>
                <a:spcPct val="50000"/>
              </a:spcBef>
              <a:buFontTx/>
              <a:buAutoNum type="alphaLcParenR"/>
              <a:defRPr/>
            </a:pPr>
            <a:endParaRPr lang="en-US" sz="2400" u="none">
              <a:solidFill>
                <a:srgbClr val="FFFF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  <a:p>
            <a:pPr marL="342900" indent="-342900">
              <a:spcBef>
                <a:spcPct val="50000"/>
              </a:spcBef>
              <a:buFontTx/>
              <a:buAutoNum type="alphaLcParenR"/>
              <a:defRPr/>
            </a:pPr>
            <a:endParaRPr lang="en-US" sz="2400" u="none">
              <a:solidFill>
                <a:srgbClr val="FFFF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  <a:p>
            <a:pPr marL="342900" indent="-342900">
              <a:spcBef>
                <a:spcPct val="50000"/>
              </a:spcBef>
              <a:buFontTx/>
              <a:buAutoNum type="alphaLcParenR"/>
              <a:defRPr/>
            </a:pPr>
            <a:endParaRPr lang="en-US" sz="2400" u="none">
              <a:solidFill>
                <a:srgbClr val="FFFF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</p:txBody>
      </p:sp>
      <p:sp>
        <p:nvSpPr>
          <p:cNvPr id="67591" name="Text Box 7"/>
          <p:cNvSpPr txBox="1">
            <a:spLocks noChangeArrowheads="1"/>
          </p:cNvSpPr>
          <p:nvPr/>
        </p:nvSpPr>
        <p:spPr bwMode="auto">
          <a:xfrm>
            <a:off x="152400" y="1639888"/>
            <a:ext cx="8686800" cy="332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Ví dụ :</a:t>
            </a:r>
          </a:p>
          <a:p>
            <a:pPr>
              <a:spcBef>
                <a:spcPct val="50000"/>
              </a:spcBef>
              <a:buFontTx/>
              <a:buChar char="-"/>
              <a:defRPr/>
            </a:pPr>
            <a:r>
              <a:rPr lang="en-US" sz="2800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Chúng tôi luôn </a:t>
            </a:r>
            <a:r>
              <a:rPr lang="en-US" sz="2800" i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kề vai sát cánh</a:t>
            </a:r>
            <a:r>
              <a:rPr lang="en-US" sz="2800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bên nhau trong mọi công việc</a:t>
            </a:r>
          </a:p>
          <a:p>
            <a:pPr>
              <a:spcBef>
                <a:spcPct val="50000"/>
              </a:spcBef>
              <a:defRPr/>
            </a:pPr>
            <a:endParaRPr lang="en-US" sz="2800" u="none"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  <a:p>
            <a:pPr>
              <a:spcBef>
                <a:spcPct val="50000"/>
              </a:spcBef>
              <a:buFontTx/>
              <a:buChar char="-"/>
              <a:defRPr/>
            </a:pPr>
            <a:r>
              <a:rPr lang="en-US" sz="2800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Họ </a:t>
            </a:r>
            <a:r>
              <a:rPr lang="en-US" sz="280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chung lưng đấu sức</a:t>
            </a:r>
            <a:r>
              <a:rPr lang="en-US" sz="2800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, sướng khổ cùng nhau trong mọi khó khăn, thử thách.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1000"/>
                                        <p:tgtEl>
                                          <p:spTgt spid="67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75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75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" dur="500"/>
                                        <p:tgtEl>
                                          <p:spTgt spid="675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67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7" dur="500"/>
                                        <p:tgtEl>
                                          <p:spTgt spid="675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67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88" grpId="0"/>
      <p:bldP spid="67589" grpId="0"/>
      <p:bldP spid="67589" grpId="1"/>
      <p:bldP spid="67590" grpId="0"/>
      <p:bldP spid="67590" grpId="1"/>
      <p:bldP spid="6759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6" name="Text Box 8"/>
          <p:cNvSpPr txBox="1">
            <a:spLocks noChangeArrowheads="1"/>
          </p:cNvSpPr>
          <p:nvPr/>
        </p:nvSpPr>
        <p:spPr bwMode="auto">
          <a:xfrm>
            <a:off x="381000" y="457200"/>
            <a:ext cx="4267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u="none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I. Kiểm tra bài cũ</a:t>
            </a:r>
          </a:p>
        </p:txBody>
      </p:sp>
      <p:sp>
        <p:nvSpPr>
          <p:cNvPr id="53257" name="Text Box 9"/>
          <p:cNvSpPr txBox="1">
            <a:spLocks noChangeArrowheads="1"/>
          </p:cNvSpPr>
          <p:nvPr/>
        </p:nvSpPr>
        <p:spPr bwMode="auto">
          <a:xfrm>
            <a:off x="0" y="1295400"/>
            <a:ext cx="89154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0" u="none"/>
              <a:t>  a). Thế nào là từ đồng âm ? Cho một ví dụ về từ đồng âm mà em biết.</a:t>
            </a:r>
          </a:p>
        </p:txBody>
      </p:sp>
      <p:sp>
        <p:nvSpPr>
          <p:cNvPr id="53258" name="Text Box 10"/>
          <p:cNvSpPr txBox="1">
            <a:spLocks noChangeArrowheads="1"/>
          </p:cNvSpPr>
          <p:nvPr/>
        </p:nvSpPr>
        <p:spPr bwMode="auto">
          <a:xfrm>
            <a:off x="76200" y="1219200"/>
            <a:ext cx="9067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0" u="none"/>
              <a:t>b). Em hãy đặt câu để phân biệt từ đồng âm </a:t>
            </a:r>
            <a:r>
              <a:rPr lang="en-US" sz="2400">
                <a:solidFill>
                  <a:srgbClr val="FF3300"/>
                </a:solidFill>
              </a:rPr>
              <a:t>nước</a:t>
            </a:r>
            <a:r>
              <a:rPr lang="en-US" sz="2400" b="0" u="none"/>
              <a:t>.</a:t>
            </a:r>
          </a:p>
        </p:txBody>
      </p:sp>
      <p:sp>
        <p:nvSpPr>
          <p:cNvPr id="53260" name="Text Box 12"/>
          <p:cNvSpPr txBox="1">
            <a:spLocks noChangeArrowheads="1"/>
          </p:cNvSpPr>
          <p:nvPr/>
        </p:nvSpPr>
        <p:spPr bwMode="auto">
          <a:xfrm>
            <a:off x="381000" y="2286000"/>
            <a:ext cx="8382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600" b="0" u="none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Từ đồng âm là những từ giống nhau về âm nhưng khác hẳn nhau về nghĩa.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3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3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3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" dur="500"/>
                                        <p:tgtEl>
                                          <p:spTgt spid="532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6" dur="500"/>
                                        <p:tgtEl>
                                          <p:spTgt spid="532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53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6" grpId="0"/>
      <p:bldP spid="53257" grpId="0"/>
      <p:bldP spid="53257" grpId="1"/>
      <p:bldP spid="53258" grpId="0"/>
      <p:bldP spid="53260" grpId="0"/>
      <p:bldP spid="53260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2438400" y="1249363"/>
            <a:ext cx="4191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3600" u="none" dirty="0" err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Luyện</a:t>
            </a:r>
            <a:r>
              <a:rPr lang="en-US" sz="3600" u="none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3600" u="none" dirty="0" err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từ</a:t>
            </a:r>
            <a:r>
              <a:rPr lang="en-US" sz="3600" u="none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3600" u="none" dirty="0" err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và</a:t>
            </a:r>
            <a:r>
              <a:rPr lang="en-US" sz="3600" u="none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3600" u="none" dirty="0" err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câu</a:t>
            </a:r>
            <a:endParaRPr lang="en-US" sz="3600" u="none" dirty="0">
              <a:solidFill>
                <a:srgbClr val="FF33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</p:txBody>
      </p:sp>
      <p:sp>
        <p:nvSpPr>
          <p:cNvPr id="4099" name="Text Box 9"/>
          <p:cNvSpPr txBox="1">
            <a:spLocks noChangeArrowheads="1"/>
          </p:cNvSpPr>
          <p:nvPr/>
        </p:nvSpPr>
        <p:spPr bwMode="auto">
          <a:xfrm>
            <a:off x="-76200" y="2101850"/>
            <a:ext cx="9296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u="none">
                <a:solidFill>
                  <a:srgbClr val="FF3300"/>
                </a:solidFill>
              </a:rPr>
              <a:t>Bài</a:t>
            </a:r>
            <a:r>
              <a:rPr lang="en-US" sz="3600" u="none"/>
              <a:t> : </a:t>
            </a:r>
            <a:r>
              <a:rPr lang="en-US" sz="3600" u="none">
                <a:solidFill>
                  <a:schemeClr val="folHlink"/>
                </a:solidFill>
              </a:rPr>
              <a:t>Mở rộng vốn từ : Hữu nghị - Hợp tác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3" name="Text Box 5"/>
          <p:cNvSpPr txBox="1">
            <a:spLocks noChangeArrowheads="1"/>
          </p:cNvSpPr>
          <p:nvPr/>
        </p:nvSpPr>
        <p:spPr bwMode="auto">
          <a:xfrm>
            <a:off x="381000" y="457200"/>
            <a:ext cx="42672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600" u="none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II. Bài tập</a:t>
            </a:r>
          </a:p>
        </p:txBody>
      </p:sp>
      <p:sp>
        <p:nvSpPr>
          <p:cNvPr id="63495" name="Text Box 7"/>
          <p:cNvSpPr txBox="1">
            <a:spLocks noChangeArrowheads="1"/>
          </p:cNvSpPr>
          <p:nvPr/>
        </p:nvSpPr>
        <p:spPr bwMode="auto">
          <a:xfrm>
            <a:off x="304800" y="1295400"/>
            <a:ext cx="8534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en-US" sz="1600"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</p:txBody>
      </p:sp>
      <p:sp>
        <p:nvSpPr>
          <p:cNvPr id="63496" name="Text Box 8"/>
          <p:cNvSpPr txBox="1">
            <a:spLocks noChangeArrowheads="1"/>
          </p:cNvSpPr>
          <p:nvPr/>
        </p:nvSpPr>
        <p:spPr bwMode="auto">
          <a:xfrm>
            <a:off x="76200" y="1295400"/>
            <a:ext cx="90678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1. Xếp những từ có tiếng hữu cho dưới đây thành hai nhóm a và b :</a:t>
            </a:r>
          </a:p>
        </p:txBody>
      </p:sp>
      <p:sp>
        <p:nvSpPr>
          <p:cNvPr id="63497" name="Text Box 9"/>
          <p:cNvSpPr txBox="1">
            <a:spLocks noChangeArrowheads="1"/>
          </p:cNvSpPr>
          <p:nvPr/>
        </p:nvSpPr>
        <p:spPr bwMode="auto">
          <a:xfrm>
            <a:off x="76200" y="2590800"/>
            <a:ext cx="87630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i="1" u="none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hữu nghị, hữu hiệu, chiến hữu, hữu tình, thân hữu, hữu ích, hữu hảo, bằng hữu, bạn hữu, hữu dụng.</a:t>
            </a:r>
          </a:p>
        </p:txBody>
      </p:sp>
      <p:sp>
        <p:nvSpPr>
          <p:cNvPr id="63498" name="Text Box 10"/>
          <p:cNvSpPr txBox="1">
            <a:spLocks noChangeArrowheads="1"/>
          </p:cNvSpPr>
          <p:nvPr/>
        </p:nvSpPr>
        <p:spPr bwMode="auto">
          <a:xfrm>
            <a:off x="381000" y="4648200"/>
            <a:ext cx="67818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en-US" sz="1600"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</p:txBody>
      </p:sp>
      <p:sp>
        <p:nvSpPr>
          <p:cNvPr id="63499" name="Text Box 11"/>
          <p:cNvSpPr txBox="1">
            <a:spLocks noChangeArrowheads="1"/>
          </p:cNvSpPr>
          <p:nvPr/>
        </p:nvSpPr>
        <p:spPr bwMode="auto">
          <a:xfrm>
            <a:off x="0" y="4419600"/>
            <a:ext cx="88392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lphaLcParenR"/>
              <a:defRPr/>
            </a:pPr>
            <a:r>
              <a:rPr lang="en-US" sz="2400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Hữu có nghĩa là “</a:t>
            </a:r>
            <a:r>
              <a:rPr lang="en-US" sz="2400" u="none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bạn bè</a:t>
            </a:r>
            <a:r>
              <a:rPr lang="en-US" sz="2400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”.             </a:t>
            </a:r>
            <a:r>
              <a:rPr lang="en-US" sz="2400" u="none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M</a:t>
            </a:r>
            <a:r>
              <a:rPr lang="en-US" sz="2400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: </a:t>
            </a:r>
            <a:r>
              <a:rPr lang="en-US" sz="2400" u="none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hữu nghị</a:t>
            </a:r>
          </a:p>
          <a:p>
            <a:pPr marL="342900" indent="-342900">
              <a:spcBef>
                <a:spcPct val="50000"/>
              </a:spcBef>
              <a:buFontTx/>
              <a:buAutoNum type="alphaLcParenR"/>
              <a:defRPr/>
            </a:pPr>
            <a:r>
              <a:rPr lang="en-US" sz="2400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Hữu có nghĩa là “</a:t>
            </a:r>
            <a:r>
              <a:rPr lang="en-US" sz="2400" u="none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có</a:t>
            </a:r>
            <a:r>
              <a:rPr lang="en-US" sz="2400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”.                    </a:t>
            </a:r>
            <a:r>
              <a:rPr lang="en-US" sz="2400" u="none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M</a:t>
            </a:r>
            <a:r>
              <a:rPr lang="en-US" sz="2400" u="none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: </a:t>
            </a:r>
            <a:r>
              <a:rPr lang="en-US" sz="2400" u="none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hữu ích</a:t>
            </a:r>
          </a:p>
        </p:txBody>
      </p:sp>
      <p:sp>
        <p:nvSpPr>
          <p:cNvPr id="63503" name="Text Box 15"/>
          <p:cNvSpPr txBox="1">
            <a:spLocks noChangeArrowheads="1"/>
          </p:cNvSpPr>
          <p:nvPr/>
        </p:nvSpPr>
        <p:spPr bwMode="auto">
          <a:xfrm>
            <a:off x="228600" y="1371600"/>
            <a:ext cx="8915400" cy="280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  <a:defRPr/>
            </a:pPr>
            <a:r>
              <a:rPr lang="en-US" sz="320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YÊU CẦU </a:t>
            </a:r>
            <a:r>
              <a:rPr lang="en-US" sz="3200" u="none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:</a:t>
            </a:r>
          </a:p>
          <a:p>
            <a:pPr>
              <a:spcBef>
                <a:spcPct val="50000"/>
              </a:spcBef>
              <a:defRPr/>
            </a:pPr>
            <a:r>
              <a:rPr lang="en-US" sz="3200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- Các em hãy thảo luận </a:t>
            </a:r>
            <a:r>
              <a:rPr lang="en-US" sz="3200" u="none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theo tổ.</a:t>
            </a:r>
          </a:p>
          <a:p>
            <a:pPr>
              <a:spcBef>
                <a:spcPct val="50000"/>
              </a:spcBef>
              <a:defRPr/>
            </a:pPr>
            <a:r>
              <a:rPr lang="en-US" sz="3200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- Ghi kết quả thảo luận vào bảng phụ.</a:t>
            </a:r>
          </a:p>
          <a:p>
            <a:pPr>
              <a:spcBef>
                <a:spcPct val="50000"/>
              </a:spcBef>
              <a:defRPr/>
            </a:pPr>
            <a:r>
              <a:rPr lang="en-US" sz="3200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- Thời gian thảo luận : </a:t>
            </a:r>
            <a:r>
              <a:rPr lang="en-US" sz="3200" u="none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5 phút</a:t>
            </a:r>
            <a:r>
              <a:rPr lang="en-US" sz="3200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3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3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34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34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63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7" dur="500"/>
                                        <p:tgtEl>
                                          <p:spTgt spid="634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0" dur="500"/>
                                        <p:tgtEl>
                                          <p:spTgt spid="634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3" dur="500"/>
                                        <p:tgtEl>
                                          <p:spTgt spid="634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63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3" dur="500"/>
                                        <p:tgtEl>
                                          <p:spTgt spid="635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34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34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634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634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634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634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3" grpId="0"/>
      <p:bldP spid="63496" grpId="0"/>
      <p:bldP spid="63496" grpId="1"/>
      <p:bldP spid="63496" grpId="2"/>
      <p:bldP spid="63497" grpId="0"/>
      <p:bldP spid="63497" grpId="1"/>
      <p:bldP spid="63497" grpId="2"/>
      <p:bldP spid="63499" grpId="0"/>
      <p:bldP spid="63499" grpId="1"/>
      <p:bldP spid="63499" grpId="2"/>
      <p:bldP spid="63503" grpId="0"/>
      <p:bldP spid="63503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1" name="Text Box 5"/>
          <p:cNvSpPr txBox="1">
            <a:spLocks noChangeArrowheads="1"/>
          </p:cNvSpPr>
          <p:nvPr/>
        </p:nvSpPr>
        <p:spPr bwMode="auto">
          <a:xfrm>
            <a:off x="228600" y="1066800"/>
            <a:ext cx="8915400" cy="311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  <a:defRPr/>
            </a:pPr>
            <a:r>
              <a:rPr lang="en-US" sz="360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YÊU CẦU </a:t>
            </a:r>
            <a:r>
              <a:rPr lang="en-US" sz="3600" u="none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:</a:t>
            </a:r>
          </a:p>
          <a:p>
            <a:pPr>
              <a:spcBef>
                <a:spcPct val="50000"/>
              </a:spcBef>
              <a:defRPr/>
            </a:pPr>
            <a:r>
              <a:rPr lang="en-US" sz="3600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- Các em hãy thảo luận </a:t>
            </a:r>
            <a:r>
              <a:rPr lang="en-US" sz="3600" u="none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theo tổ.</a:t>
            </a:r>
          </a:p>
          <a:p>
            <a:pPr>
              <a:spcBef>
                <a:spcPct val="50000"/>
              </a:spcBef>
              <a:defRPr/>
            </a:pPr>
            <a:r>
              <a:rPr lang="en-US" sz="3600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- Ghi kết quả thảo luận vào bảng phụ.</a:t>
            </a:r>
          </a:p>
          <a:p>
            <a:pPr>
              <a:spcBef>
                <a:spcPct val="50000"/>
              </a:spcBef>
              <a:defRPr/>
            </a:pPr>
            <a:r>
              <a:rPr lang="en-US" sz="3600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- Thời gian thảo luận : </a:t>
            </a:r>
            <a:r>
              <a:rPr lang="en-US" sz="3600" u="none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5 phút</a:t>
            </a:r>
            <a:r>
              <a:rPr lang="en-US" sz="3600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55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0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4" name="Text Box 4"/>
          <p:cNvSpPr txBox="1">
            <a:spLocks noChangeArrowheads="1"/>
          </p:cNvSpPr>
          <p:nvPr/>
        </p:nvSpPr>
        <p:spPr bwMode="auto">
          <a:xfrm>
            <a:off x="304800" y="457200"/>
            <a:ext cx="7772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  <a:defRPr/>
            </a:pPr>
            <a:r>
              <a:rPr lang="en-US" sz="36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ĐÁP ÁN </a:t>
            </a:r>
            <a:r>
              <a:rPr lang="en-US" sz="3600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:</a:t>
            </a:r>
          </a:p>
        </p:txBody>
      </p:sp>
      <p:sp>
        <p:nvSpPr>
          <p:cNvPr id="56325" name="Text Box 5"/>
          <p:cNvSpPr txBox="1">
            <a:spLocks noChangeArrowheads="1"/>
          </p:cNvSpPr>
          <p:nvPr/>
        </p:nvSpPr>
        <p:spPr bwMode="auto">
          <a:xfrm>
            <a:off x="457200" y="2209800"/>
            <a:ext cx="2514600" cy="3725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i="1" u="none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hữu nghị :</a:t>
            </a:r>
          </a:p>
          <a:p>
            <a:pPr>
              <a:spcBef>
                <a:spcPct val="50000"/>
              </a:spcBef>
              <a:defRPr/>
            </a:pPr>
            <a:r>
              <a:rPr lang="en-US" sz="2800" i="1" u="none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chiến hữu :</a:t>
            </a:r>
          </a:p>
          <a:p>
            <a:pPr>
              <a:spcBef>
                <a:spcPct val="50000"/>
              </a:spcBef>
              <a:defRPr/>
            </a:pPr>
            <a:r>
              <a:rPr lang="en-US" sz="2800" i="1" u="none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thân hữu :</a:t>
            </a:r>
          </a:p>
          <a:p>
            <a:pPr>
              <a:spcBef>
                <a:spcPct val="50000"/>
              </a:spcBef>
              <a:defRPr/>
            </a:pPr>
            <a:r>
              <a:rPr lang="en-US" sz="2800" i="1" u="none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hảo hữu :</a:t>
            </a:r>
          </a:p>
          <a:p>
            <a:pPr>
              <a:spcBef>
                <a:spcPct val="50000"/>
              </a:spcBef>
              <a:defRPr/>
            </a:pPr>
            <a:r>
              <a:rPr lang="en-US" sz="2800" i="1" u="none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bằng hữu :</a:t>
            </a:r>
          </a:p>
          <a:p>
            <a:pPr>
              <a:spcBef>
                <a:spcPct val="50000"/>
              </a:spcBef>
              <a:defRPr/>
            </a:pPr>
            <a:r>
              <a:rPr lang="en-US" sz="2800" i="1" u="none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bạn hữu :</a:t>
            </a:r>
          </a:p>
        </p:txBody>
      </p:sp>
      <p:sp>
        <p:nvSpPr>
          <p:cNvPr id="56326" name="Text Box 6"/>
          <p:cNvSpPr txBox="1">
            <a:spLocks noChangeArrowheads="1"/>
          </p:cNvSpPr>
          <p:nvPr/>
        </p:nvSpPr>
        <p:spPr bwMode="auto">
          <a:xfrm>
            <a:off x="2514600" y="2209800"/>
            <a:ext cx="6324600" cy="3725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i="1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tình cảm thân thiện giữa các nước</a:t>
            </a:r>
          </a:p>
          <a:p>
            <a:pPr>
              <a:spcBef>
                <a:spcPct val="50000"/>
              </a:spcBef>
              <a:defRPr/>
            </a:pPr>
            <a:r>
              <a:rPr lang="en-US" sz="2800" i="1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bạn chiến đấu</a:t>
            </a:r>
          </a:p>
          <a:p>
            <a:pPr>
              <a:spcBef>
                <a:spcPct val="50000"/>
              </a:spcBef>
              <a:defRPr/>
            </a:pPr>
            <a:r>
              <a:rPr lang="en-US" sz="2800" i="1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bạn bè thân thiết</a:t>
            </a:r>
          </a:p>
          <a:p>
            <a:pPr>
              <a:spcBef>
                <a:spcPct val="50000"/>
              </a:spcBef>
              <a:defRPr/>
            </a:pPr>
            <a:r>
              <a:rPr lang="en-US" sz="2800" i="1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như hữu nghị</a:t>
            </a:r>
          </a:p>
          <a:p>
            <a:pPr>
              <a:spcBef>
                <a:spcPct val="50000"/>
              </a:spcBef>
              <a:defRPr/>
            </a:pPr>
            <a:r>
              <a:rPr lang="en-US" sz="2800" i="1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bạn bè</a:t>
            </a:r>
          </a:p>
          <a:p>
            <a:pPr>
              <a:spcBef>
                <a:spcPct val="50000"/>
              </a:spcBef>
              <a:defRPr/>
            </a:pPr>
            <a:r>
              <a:rPr lang="en-US" sz="2800" i="1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bạn bè thân thiết</a:t>
            </a:r>
          </a:p>
        </p:txBody>
      </p:sp>
      <p:sp>
        <p:nvSpPr>
          <p:cNvPr id="56327" name="Text Box 7"/>
          <p:cNvSpPr txBox="1">
            <a:spLocks noChangeArrowheads="1"/>
          </p:cNvSpPr>
          <p:nvPr/>
        </p:nvSpPr>
        <p:spPr bwMode="auto">
          <a:xfrm>
            <a:off x="304800" y="1203325"/>
            <a:ext cx="7239000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4000" u="none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a. </a:t>
            </a:r>
            <a:r>
              <a:rPr lang="en-US" sz="4000" u="none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Hữu</a:t>
            </a:r>
            <a:r>
              <a:rPr lang="en-US" sz="4000" u="none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4000" u="none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có</a:t>
            </a:r>
            <a:r>
              <a:rPr lang="en-US" sz="4000" u="none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4000" u="none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nghĩa</a:t>
            </a:r>
            <a:r>
              <a:rPr lang="en-US" sz="4000" u="none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4000" u="none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là</a:t>
            </a:r>
            <a:r>
              <a:rPr lang="en-US" sz="4000" u="none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“</a:t>
            </a:r>
            <a:r>
              <a:rPr lang="en-US" sz="4000" u="none" dirty="0" err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bạn</a:t>
            </a:r>
            <a:r>
              <a:rPr lang="en-US" sz="4000" u="none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4000" u="none" dirty="0" err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bè</a:t>
            </a:r>
            <a:r>
              <a:rPr lang="en-US" sz="4000" u="none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” : </a:t>
            </a:r>
          </a:p>
          <a:p>
            <a:pPr>
              <a:spcBef>
                <a:spcPct val="50000"/>
              </a:spcBef>
              <a:defRPr/>
            </a:pPr>
            <a:endParaRPr lang="en-US" sz="4000" dirty="0"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</p:txBody>
      </p:sp>
      <p:sp>
        <p:nvSpPr>
          <p:cNvPr id="56331" name="Text Box 11"/>
          <p:cNvSpPr txBox="1">
            <a:spLocks noChangeArrowheads="1"/>
          </p:cNvSpPr>
          <p:nvPr/>
        </p:nvSpPr>
        <p:spPr bwMode="auto">
          <a:xfrm>
            <a:off x="304800" y="1203325"/>
            <a:ext cx="7239000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4000" u="none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b. </a:t>
            </a:r>
            <a:r>
              <a:rPr lang="en-US" sz="4000" u="none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Hữu</a:t>
            </a:r>
            <a:r>
              <a:rPr lang="en-US" sz="4000" u="none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4000" u="none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có</a:t>
            </a:r>
            <a:r>
              <a:rPr lang="en-US" sz="4000" u="none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4000" u="none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nghĩa</a:t>
            </a:r>
            <a:r>
              <a:rPr lang="en-US" sz="4000" u="none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4000" u="none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là</a:t>
            </a:r>
            <a:r>
              <a:rPr lang="en-US" sz="4000" u="none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“</a:t>
            </a:r>
            <a:r>
              <a:rPr lang="en-US" sz="4000" u="none" dirty="0" err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có</a:t>
            </a:r>
            <a:r>
              <a:rPr lang="en-US" sz="4000" u="none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” : </a:t>
            </a:r>
          </a:p>
          <a:p>
            <a:pPr>
              <a:spcBef>
                <a:spcPct val="50000"/>
              </a:spcBef>
              <a:defRPr/>
            </a:pPr>
            <a:endParaRPr lang="en-US" sz="4000" dirty="0"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</p:txBody>
      </p:sp>
      <p:sp>
        <p:nvSpPr>
          <p:cNvPr id="56332" name="Text Box 12"/>
          <p:cNvSpPr txBox="1">
            <a:spLocks noChangeArrowheads="1"/>
          </p:cNvSpPr>
          <p:nvPr/>
        </p:nvSpPr>
        <p:spPr bwMode="auto">
          <a:xfrm>
            <a:off x="152400" y="2209800"/>
            <a:ext cx="2514600" cy="2443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i="1" u="none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hữu ích:</a:t>
            </a:r>
          </a:p>
          <a:p>
            <a:pPr>
              <a:spcBef>
                <a:spcPct val="50000"/>
              </a:spcBef>
              <a:defRPr/>
            </a:pPr>
            <a:r>
              <a:rPr lang="en-US" sz="2800" i="1" u="none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hữu hiệu :</a:t>
            </a:r>
          </a:p>
          <a:p>
            <a:pPr>
              <a:spcBef>
                <a:spcPct val="50000"/>
              </a:spcBef>
              <a:defRPr/>
            </a:pPr>
            <a:r>
              <a:rPr lang="en-US" sz="2800" i="1" u="none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hữu  tình:</a:t>
            </a:r>
          </a:p>
          <a:p>
            <a:pPr>
              <a:spcBef>
                <a:spcPct val="50000"/>
              </a:spcBef>
              <a:defRPr/>
            </a:pPr>
            <a:r>
              <a:rPr lang="en-US" sz="2800" i="1" u="none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hữu dụng :</a:t>
            </a:r>
          </a:p>
        </p:txBody>
      </p:sp>
      <p:sp>
        <p:nvSpPr>
          <p:cNvPr id="56333" name="Text Box 13"/>
          <p:cNvSpPr txBox="1">
            <a:spLocks noChangeArrowheads="1"/>
          </p:cNvSpPr>
          <p:nvPr/>
        </p:nvSpPr>
        <p:spPr bwMode="auto">
          <a:xfrm>
            <a:off x="2286000" y="2209800"/>
            <a:ext cx="6629400" cy="2443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i="1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có ích</a:t>
            </a:r>
          </a:p>
          <a:p>
            <a:pPr>
              <a:spcBef>
                <a:spcPct val="50000"/>
              </a:spcBef>
              <a:defRPr/>
            </a:pPr>
            <a:r>
              <a:rPr lang="en-US" sz="2800" i="1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có hiệu quả</a:t>
            </a:r>
          </a:p>
          <a:p>
            <a:pPr>
              <a:spcBef>
                <a:spcPct val="50000"/>
              </a:spcBef>
              <a:defRPr/>
            </a:pPr>
            <a:r>
              <a:rPr lang="en-US" sz="2800" i="1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có sức hấp dẫn, gợi cảm; có tình cảm</a:t>
            </a:r>
          </a:p>
          <a:p>
            <a:pPr>
              <a:spcBef>
                <a:spcPct val="50000"/>
              </a:spcBef>
              <a:defRPr/>
            </a:pPr>
            <a:r>
              <a:rPr lang="en-US" sz="2800" i="1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dùng được việc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6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63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63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" dur="500"/>
                                        <p:tgtEl>
                                          <p:spTgt spid="56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56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7" dur="500"/>
                                        <p:tgtEl>
                                          <p:spTgt spid="563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0" dur="500"/>
                                        <p:tgtEl>
                                          <p:spTgt spid="563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3" dur="500"/>
                                        <p:tgtEl>
                                          <p:spTgt spid="563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56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4" dur="500"/>
                                        <p:tgtEl>
                                          <p:spTgt spid="56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56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3" dur="500"/>
                                        <p:tgtEl>
                                          <p:spTgt spid="563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6" dur="500"/>
                                        <p:tgtEl>
                                          <p:spTgt spid="563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9" dur="500"/>
                                        <p:tgtEl>
                                          <p:spTgt spid="563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4" grpId="0"/>
      <p:bldP spid="56325" grpId="0"/>
      <p:bldP spid="56325" grpId="1"/>
      <p:bldP spid="56326" grpId="0"/>
      <p:bldP spid="56326" grpId="1"/>
      <p:bldP spid="56327" grpId="0"/>
      <p:bldP spid="56327" grpId="1"/>
      <p:bldP spid="56331" grpId="0"/>
      <p:bldP spid="56331" grpId="1"/>
      <p:bldP spid="56332" grpId="0"/>
      <p:bldP spid="56332" grpId="1"/>
      <p:bldP spid="56333" grpId="0"/>
      <p:bldP spid="56333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2" name="Text Box 4"/>
          <p:cNvSpPr txBox="1">
            <a:spLocks noChangeArrowheads="1"/>
          </p:cNvSpPr>
          <p:nvPr/>
        </p:nvSpPr>
        <p:spPr bwMode="auto">
          <a:xfrm>
            <a:off x="76200" y="228600"/>
            <a:ext cx="90678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2. Xếp các từ có tiếng hợp cho dưới đây thành hai nhóm a và b :</a:t>
            </a:r>
          </a:p>
        </p:txBody>
      </p:sp>
      <p:sp>
        <p:nvSpPr>
          <p:cNvPr id="58373" name="Text Box 5"/>
          <p:cNvSpPr txBox="1">
            <a:spLocks noChangeArrowheads="1"/>
          </p:cNvSpPr>
          <p:nvPr/>
        </p:nvSpPr>
        <p:spPr bwMode="auto">
          <a:xfrm>
            <a:off x="228600" y="1371600"/>
            <a:ext cx="86106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 i="1" u="none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hợp tình, hợp tác, phù hợp, hợp thời, hợp lệ, hợp nhất, hợp pháp, hợp, hợp lực, hợp lí, thích hợp</a:t>
            </a:r>
          </a:p>
        </p:txBody>
      </p:sp>
      <p:sp>
        <p:nvSpPr>
          <p:cNvPr id="58374" name="Text Box 6"/>
          <p:cNvSpPr txBox="1">
            <a:spLocks noChangeArrowheads="1"/>
          </p:cNvSpPr>
          <p:nvPr/>
        </p:nvSpPr>
        <p:spPr bwMode="auto">
          <a:xfrm>
            <a:off x="152400" y="4051300"/>
            <a:ext cx="91440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lphaLcParenR"/>
              <a:defRPr/>
            </a:pPr>
            <a:r>
              <a:rPr lang="en-US" sz="2400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Hợp có nghĩa là “</a:t>
            </a:r>
            <a:r>
              <a:rPr lang="en-US" sz="2400" u="none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gộp lại</a:t>
            </a:r>
            <a:r>
              <a:rPr lang="en-US" sz="2400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”.                   </a:t>
            </a:r>
            <a:r>
              <a:rPr lang="en-US" sz="2400" u="none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M</a:t>
            </a:r>
            <a:r>
              <a:rPr lang="en-US" sz="2400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: </a:t>
            </a:r>
            <a:r>
              <a:rPr lang="en-US" sz="2400" u="none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hợp tác</a:t>
            </a:r>
            <a:endParaRPr lang="en-US" sz="2400" u="none"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  <a:p>
            <a:pPr marL="342900" indent="-342900">
              <a:spcBef>
                <a:spcPct val="50000"/>
              </a:spcBef>
              <a:buFontTx/>
              <a:buAutoNum type="alphaLcParenR"/>
              <a:defRPr/>
            </a:pPr>
            <a:r>
              <a:rPr lang="en-US" sz="2400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Hợp có nghĩa là “</a:t>
            </a:r>
            <a:r>
              <a:rPr lang="en-US" sz="2400" u="none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đúng với yêu cầu, đòi hỏi,…</a:t>
            </a:r>
            <a:r>
              <a:rPr lang="en-US" sz="2400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”.                                            </a:t>
            </a:r>
            <a:r>
              <a:rPr lang="en-US" sz="2400" u="none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M</a:t>
            </a:r>
            <a:r>
              <a:rPr lang="en-US" sz="2400" u="none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: </a:t>
            </a:r>
            <a:r>
              <a:rPr lang="en-US" sz="2400" u="none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hữu ích</a:t>
            </a:r>
          </a:p>
        </p:txBody>
      </p:sp>
      <p:sp>
        <p:nvSpPr>
          <p:cNvPr id="58375" name="Text Box 7"/>
          <p:cNvSpPr txBox="1">
            <a:spLocks noChangeArrowheads="1"/>
          </p:cNvSpPr>
          <p:nvPr/>
        </p:nvSpPr>
        <p:spPr bwMode="auto">
          <a:xfrm>
            <a:off x="228600" y="914400"/>
            <a:ext cx="8915400" cy="280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  <a:defRPr/>
            </a:pPr>
            <a:r>
              <a:rPr lang="en-US" sz="320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YÊU CẦU </a:t>
            </a:r>
            <a:r>
              <a:rPr lang="en-US" sz="3200" u="none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:</a:t>
            </a:r>
          </a:p>
          <a:p>
            <a:pPr>
              <a:spcBef>
                <a:spcPct val="50000"/>
              </a:spcBef>
              <a:defRPr/>
            </a:pPr>
            <a:r>
              <a:rPr lang="en-US" sz="3200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- Các em hãy thảo luận </a:t>
            </a:r>
            <a:r>
              <a:rPr lang="en-US" sz="3200" u="none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theo nhóm đôi.</a:t>
            </a:r>
          </a:p>
          <a:p>
            <a:pPr>
              <a:spcBef>
                <a:spcPct val="50000"/>
              </a:spcBef>
              <a:defRPr/>
            </a:pPr>
            <a:r>
              <a:rPr lang="en-US" sz="3200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- Ghi kết quả thảo luận vào VBT.</a:t>
            </a:r>
          </a:p>
          <a:p>
            <a:pPr>
              <a:spcBef>
                <a:spcPct val="50000"/>
              </a:spcBef>
              <a:defRPr/>
            </a:pPr>
            <a:r>
              <a:rPr lang="en-US" sz="3200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- Thời gian thảo luận : </a:t>
            </a:r>
            <a:r>
              <a:rPr lang="en-US" sz="3200" u="none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5 phút</a:t>
            </a:r>
            <a:r>
              <a:rPr lang="en-US" sz="3200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5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5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" dur="5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4" dur="5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7" dur="5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7" dur="5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83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83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83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83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83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583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2" grpId="0"/>
      <p:bldP spid="58372" grpId="1"/>
      <p:bldP spid="58372" grpId="2"/>
      <p:bldP spid="58373" grpId="0"/>
      <p:bldP spid="58373" grpId="1"/>
      <p:bldP spid="58373" grpId="2"/>
      <p:bldP spid="58374" grpId="0"/>
      <p:bldP spid="58374" grpId="1"/>
      <p:bldP spid="58374" grpId="2"/>
      <p:bldP spid="58375" grpId="0"/>
      <p:bldP spid="58375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6" name="Text Box 4"/>
          <p:cNvSpPr txBox="1">
            <a:spLocks noChangeArrowheads="1"/>
          </p:cNvSpPr>
          <p:nvPr/>
        </p:nvSpPr>
        <p:spPr bwMode="auto">
          <a:xfrm>
            <a:off x="304800" y="457200"/>
            <a:ext cx="7772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  <a:defRPr/>
            </a:pPr>
            <a:r>
              <a:rPr lang="en-US" sz="280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ĐÁP ÁN </a:t>
            </a:r>
            <a:r>
              <a:rPr lang="en-US" sz="2800" u="none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:</a:t>
            </a:r>
          </a:p>
        </p:txBody>
      </p:sp>
      <p:sp>
        <p:nvSpPr>
          <p:cNvPr id="59397" name="Text Box 5"/>
          <p:cNvSpPr txBox="1">
            <a:spLocks noChangeArrowheads="1"/>
          </p:cNvSpPr>
          <p:nvPr/>
        </p:nvSpPr>
        <p:spPr bwMode="auto">
          <a:xfrm>
            <a:off x="304800" y="1295400"/>
            <a:ext cx="7086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Hợp có nghĩa là “</a:t>
            </a:r>
            <a:r>
              <a:rPr lang="en-US" sz="2800" u="none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gộp lại</a:t>
            </a:r>
            <a:r>
              <a:rPr lang="en-US" sz="2800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”.</a:t>
            </a:r>
          </a:p>
        </p:txBody>
      </p:sp>
      <p:sp>
        <p:nvSpPr>
          <p:cNvPr id="59398" name="Text Box 6"/>
          <p:cNvSpPr txBox="1">
            <a:spLocks noChangeArrowheads="1"/>
          </p:cNvSpPr>
          <p:nvPr/>
        </p:nvSpPr>
        <p:spPr bwMode="auto">
          <a:xfrm>
            <a:off x="228600" y="2209800"/>
            <a:ext cx="279400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i="1" u="none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Hợp tác :</a:t>
            </a:r>
          </a:p>
          <a:p>
            <a:pPr>
              <a:spcBef>
                <a:spcPct val="50000"/>
              </a:spcBef>
              <a:defRPr/>
            </a:pPr>
            <a:r>
              <a:rPr lang="en-US" sz="2800" i="1" u="none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Hợp nhất :</a:t>
            </a:r>
          </a:p>
          <a:p>
            <a:pPr>
              <a:spcBef>
                <a:spcPct val="50000"/>
              </a:spcBef>
              <a:defRPr/>
            </a:pPr>
            <a:r>
              <a:rPr lang="en-US" sz="2800" i="1" u="none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Hợp lực :</a:t>
            </a:r>
          </a:p>
        </p:txBody>
      </p:sp>
      <p:sp>
        <p:nvSpPr>
          <p:cNvPr id="59399" name="Text Box 7"/>
          <p:cNvSpPr txBox="1">
            <a:spLocks noChangeArrowheads="1"/>
          </p:cNvSpPr>
          <p:nvPr/>
        </p:nvSpPr>
        <p:spPr bwMode="auto">
          <a:xfrm>
            <a:off x="3048000" y="2286000"/>
            <a:ext cx="586740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i="1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Hợp lại làm việc với nhau</a:t>
            </a:r>
          </a:p>
          <a:p>
            <a:pPr>
              <a:spcBef>
                <a:spcPct val="50000"/>
              </a:spcBef>
              <a:defRPr/>
            </a:pPr>
            <a:r>
              <a:rPr lang="en-US" sz="2800" i="1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Hợp chung làm một</a:t>
            </a:r>
          </a:p>
          <a:p>
            <a:pPr>
              <a:spcBef>
                <a:spcPct val="50000"/>
              </a:spcBef>
              <a:defRPr/>
            </a:pPr>
            <a:r>
              <a:rPr lang="en-US" sz="2800" i="1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Sức kết chung lại</a:t>
            </a:r>
          </a:p>
        </p:txBody>
      </p:sp>
      <p:sp>
        <p:nvSpPr>
          <p:cNvPr id="59400" name="Text Box 8"/>
          <p:cNvSpPr txBox="1">
            <a:spLocks noChangeArrowheads="1"/>
          </p:cNvSpPr>
          <p:nvPr/>
        </p:nvSpPr>
        <p:spPr bwMode="auto">
          <a:xfrm>
            <a:off x="228600" y="28575"/>
            <a:ext cx="9601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u="none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Hợp</a:t>
            </a:r>
            <a:r>
              <a:rPr lang="en-US" sz="2800" u="none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800" u="none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có</a:t>
            </a:r>
            <a:r>
              <a:rPr lang="en-US" sz="2800" u="none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800" u="none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nghĩa</a:t>
            </a:r>
            <a:r>
              <a:rPr lang="en-US" sz="2800" u="none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800" u="none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là</a:t>
            </a:r>
            <a:r>
              <a:rPr lang="en-US" sz="2800" u="none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“</a:t>
            </a:r>
            <a:r>
              <a:rPr lang="en-US" sz="2800" u="none" dirty="0" err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đúng</a:t>
            </a:r>
            <a:r>
              <a:rPr lang="en-US" sz="2800" u="none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800" u="none" dirty="0" err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với</a:t>
            </a:r>
            <a:r>
              <a:rPr lang="en-US" sz="2800" u="none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800" u="none" dirty="0" err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yêu</a:t>
            </a:r>
            <a:r>
              <a:rPr lang="en-US" sz="2800" u="none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800" u="none" dirty="0" err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cầu</a:t>
            </a:r>
            <a:r>
              <a:rPr lang="en-US" sz="2800" u="none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, </a:t>
            </a:r>
            <a:r>
              <a:rPr lang="en-US" sz="2800" u="none" dirty="0" err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đòi</a:t>
            </a:r>
            <a:r>
              <a:rPr lang="en-US" sz="2800" u="none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800" u="none" dirty="0" err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hỏi</a:t>
            </a:r>
            <a:r>
              <a:rPr lang="en-US" sz="2800" u="none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,…</a:t>
            </a:r>
            <a:r>
              <a:rPr lang="en-US" sz="2800" u="none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”.</a:t>
            </a:r>
          </a:p>
        </p:txBody>
      </p:sp>
      <p:sp>
        <p:nvSpPr>
          <p:cNvPr id="59401" name="Text Box 9"/>
          <p:cNvSpPr txBox="1">
            <a:spLocks noChangeArrowheads="1"/>
          </p:cNvSpPr>
          <p:nvPr/>
        </p:nvSpPr>
        <p:spPr bwMode="auto">
          <a:xfrm>
            <a:off x="152400" y="1323975"/>
            <a:ext cx="2794000" cy="3786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 u="none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hợp tình:</a:t>
            </a:r>
          </a:p>
          <a:p>
            <a:pPr>
              <a:spcBef>
                <a:spcPct val="50000"/>
              </a:spcBef>
              <a:defRPr/>
            </a:pPr>
            <a:r>
              <a:rPr lang="en-US" sz="2400" i="1" u="none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phù hợp :</a:t>
            </a:r>
          </a:p>
          <a:p>
            <a:pPr>
              <a:spcBef>
                <a:spcPct val="50000"/>
              </a:spcBef>
              <a:defRPr/>
            </a:pPr>
            <a:r>
              <a:rPr lang="en-US" sz="2400" i="1" u="none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hợp thời :</a:t>
            </a:r>
          </a:p>
          <a:p>
            <a:pPr>
              <a:spcBef>
                <a:spcPct val="50000"/>
              </a:spcBef>
              <a:defRPr/>
            </a:pPr>
            <a:r>
              <a:rPr lang="en-US" sz="2400" i="1" u="none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hợp lí :</a:t>
            </a:r>
          </a:p>
          <a:p>
            <a:pPr>
              <a:spcBef>
                <a:spcPct val="50000"/>
              </a:spcBef>
              <a:defRPr/>
            </a:pPr>
            <a:r>
              <a:rPr lang="en-US" sz="2400" i="1" u="none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hợp lệ : </a:t>
            </a:r>
          </a:p>
          <a:p>
            <a:pPr>
              <a:spcBef>
                <a:spcPct val="50000"/>
              </a:spcBef>
              <a:defRPr/>
            </a:pPr>
            <a:r>
              <a:rPr lang="en-US" sz="2400" i="1" u="none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hợp pháp : </a:t>
            </a:r>
          </a:p>
          <a:p>
            <a:pPr>
              <a:spcBef>
                <a:spcPct val="50000"/>
              </a:spcBef>
              <a:defRPr/>
            </a:pPr>
            <a:r>
              <a:rPr lang="en-US" sz="2400" i="1" u="none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thích hợp :</a:t>
            </a:r>
          </a:p>
        </p:txBody>
      </p:sp>
      <p:sp>
        <p:nvSpPr>
          <p:cNvPr id="59402" name="Text Box 10"/>
          <p:cNvSpPr txBox="1">
            <a:spLocks noChangeArrowheads="1"/>
          </p:cNvSpPr>
          <p:nvPr/>
        </p:nvSpPr>
        <p:spPr bwMode="auto">
          <a:xfrm>
            <a:off x="2514600" y="1323975"/>
            <a:ext cx="6400800" cy="3786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hợp tình:</a:t>
            </a:r>
          </a:p>
          <a:p>
            <a:pPr>
              <a:spcBef>
                <a:spcPct val="50000"/>
              </a:spcBef>
              <a:defRPr/>
            </a:pPr>
            <a:r>
              <a:rPr lang="en-US" sz="2400" i="1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đúng với nhau, ăn hợp</a:t>
            </a:r>
          </a:p>
          <a:p>
            <a:pPr>
              <a:spcBef>
                <a:spcPct val="50000"/>
              </a:spcBef>
              <a:defRPr/>
            </a:pPr>
            <a:r>
              <a:rPr lang="en-US" sz="2400" i="1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đúng với lúc, với thời kì hiện tại</a:t>
            </a:r>
          </a:p>
          <a:p>
            <a:pPr>
              <a:spcBef>
                <a:spcPct val="50000"/>
              </a:spcBef>
              <a:defRPr/>
            </a:pPr>
            <a:r>
              <a:rPr lang="en-US" sz="2400" i="1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hợp với cách thức, hợp lẽ chính</a:t>
            </a:r>
          </a:p>
          <a:p>
            <a:pPr>
              <a:spcBef>
                <a:spcPct val="50000"/>
              </a:spcBef>
              <a:defRPr/>
            </a:pPr>
            <a:r>
              <a:rPr lang="en-US" sz="2400" i="1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hợp với phép tắc luật lệ đã định</a:t>
            </a:r>
          </a:p>
          <a:p>
            <a:pPr>
              <a:spcBef>
                <a:spcPct val="50000"/>
              </a:spcBef>
              <a:defRPr/>
            </a:pPr>
            <a:r>
              <a:rPr lang="en-US" sz="2400" i="1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đúng với pháp luật</a:t>
            </a:r>
          </a:p>
          <a:p>
            <a:pPr>
              <a:spcBef>
                <a:spcPct val="50000"/>
              </a:spcBef>
              <a:defRPr/>
            </a:pPr>
            <a:r>
              <a:rPr lang="en-US" sz="2400" i="1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hợp với (thích hợp với hoang cảnh).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9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9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59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500"/>
                                        <p:tgtEl>
                                          <p:spTgt spid="59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593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593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593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593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59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59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" dur="500"/>
                                        <p:tgtEl>
                                          <p:spTgt spid="593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59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94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594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7" dur="1000"/>
                                        <p:tgtEl>
                                          <p:spTgt spid="59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1" dur="500"/>
                                        <p:tgtEl>
                                          <p:spTgt spid="594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4" dur="500"/>
                                        <p:tgtEl>
                                          <p:spTgt spid="594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7" dur="500"/>
                                        <p:tgtEl>
                                          <p:spTgt spid="594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6" grpId="0"/>
      <p:bldP spid="59396" grpId="1"/>
      <p:bldP spid="59397" grpId="0"/>
      <p:bldP spid="59397" grpId="1"/>
      <p:bldP spid="59398" grpId="0"/>
      <p:bldP spid="59398" grpId="1"/>
      <p:bldP spid="59399" grpId="0"/>
      <p:bldP spid="59399" grpId="1"/>
      <p:bldP spid="59400" grpId="0"/>
      <p:bldP spid="59400" grpId="1"/>
      <p:bldP spid="59401" grpId="0"/>
      <p:bldP spid="59401" grpId="1"/>
      <p:bldP spid="59402" grpId="0"/>
      <p:bldP spid="59402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6" name="Text Box 4"/>
          <p:cNvSpPr txBox="1">
            <a:spLocks noChangeArrowheads="1"/>
          </p:cNvSpPr>
          <p:nvPr/>
        </p:nvSpPr>
        <p:spPr bwMode="auto">
          <a:xfrm>
            <a:off x="304800" y="76200"/>
            <a:ext cx="8610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Hợp có nghĩa là “</a:t>
            </a:r>
            <a:r>
              <a:rPr lang="en-US" sz="2800" u="none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đúng với yêu cầu, đòi hỏi,…</a:t>
            </a:r>
            <a:r>
              <a:rPr lang="en-US" sz="2800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”.</a:t>
            </a:r>
          </a:p>
        </p:txBody>
      </p:sp>
      <p:sp>
        <p:nvSpPr>
          <p:cNvPr id="64517" name="Text Box 5"/>
          <p:cNvSpPr txBox="1">
            <a:spLocks noChangeArrowheads="1"/>
          </p:cNvSpPr>
          <p:nvPr/>
        </p:nvSpPr>
        <p:spPr bwMode="auto">
          <a:xfrm>
            <a:off x="228600" y="1400175"/>
            <a:ext cx="2794000" cy="3786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 u="none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hợp tình:</a:t>
            </a:r>
          </a:p>
          <a:p>
            <a:pPr>
              <a:spcBef>
                <a:spcPct val="50000"/>
              </a:spcBef>
              <a:defRPr/>
            </a:pPr>
            <a:r>
              <a:rPr lang="en-US" sz="2400" i="1" u="none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phù hợp :</a:t>
            </a:r>
          </a:p>
          <a:p>
            <a:pPr>
              <a:spcBef>
                <a:spcPct val="50000"/>
              </a:spcBef>
              <a:defRPr/>
            </a:pPr>
            <a:r>
              <a:rPr lang="en-US" sz="2400" i="1" u="none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hợp thời :</a:t>
            </a:r>
          </a:p>
          <a:p>
            <a:pPr>
              <a:spcBef>
                <a:spcPct val="50000"/>
              </a:spcBef>
              <a:defRPr/>
            </a:pPr>
            <a:r>
              <a:rPr lang="en-US" sz="2400" i="1" u="none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hợp lí :</a:t>
            </a:r>
          </a:p>
          <a:p>
            <a:pPr>
              <a:spcBef>
                <a:spcPct val="50000"/>
              </a:spcBef>
              <a:defRPr/>
            </a:pPr>
            <a:r>
              <a:rPr lang="en-US" sz="2400" i="1" u="none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hợp lệ : </a:t>
            </a:r>
          </a:p>
          <a:p>
            <a:pPr>
              <a:spcBef>
                <a:spcPct val="50000"/>
              </a:spcBef>
              <a:defRPr/>
            </a:pPr>
            <a:r>
              <a:rPr lang="en-US" sz="2400" i="1" u="none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hợp pháp : </a:t>
            </a:r>
          </a:p>
          <a:p>
            <a:pPr>
              <a:spcBef>
                <a:spcPct val="50000"/>
              </a:spcBef>
              <a:defRPr/>
            </a:pPr>
            <a:r>
              <a:rPr lang="en-US" sz="2400" i="1" u="none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thích hợp :</a:t>
            </a:r>
          </a:p>
        </p:txBody>
      </p:sp>
      <p:sp>
        <p:nvSpPr>
          <p:cNvPr id="64518" name="Text Box 6"/>
          <p:cNvSpPr txBox="1">
            <a:spLocks noChangeArrowheads="1"/>
          </p:cNvSpPr>
          <p:nvPr/>
        </p:nvSpPr>
        <p:spPr bwMode="auto">
          <a:xfrm>
            <a:off x="3048000" y="1447800"/>
            <a:ext cx="5867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en-US" sz="2800" i="1" u="none"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</p:txBody>
      </p:sp>
      <p:sp>
        <p:nvSpPr>
          <p:cNvPr id="64520" name="Text Box 8"/>
          <p:cNvSpPr txBox="1">
            <a:spLocks noChangeArrowheads="1"/>
          </p:cNvSpPr>
          <p:nvPr/>
        </p:nvSpPr>
        <p:spPr bwMode="auto">
          <a:xfrm>
            <a:off x="2590800" y="1400175"/>
            <a:ext cx="6400800" cy="3786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hợp tình:</a:t>
            </a:r>
          </a:p>
          <a:p>
            <a:pPr>
              <a:spcBef>
                <a:spcPct val="50000"/>
              </a:spcBef>
              <a:defRPr/>
            </a:pPr>
            <a:r>
              <a:rPr lang="en-US" sz="2400" i="1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đúng với nhau, ăn hợp</a:t>
            </a:r>
          </a:p>
          <a:p>
            <a:pPr>
              <a:spcBef>
                <a:spcPct val="50000"/>
              </a:spcBef>
              <a:defRPr/>
            </a:pPr>
            <a:r>
              <a:rPr lang="en-US" sz="2400" i="1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đúng với lúc, với thời kì hiện tại</a:t>
            </a:r>
          </a:p>
          <a:p>
            <a:pPr>
              <a:spcBef>
                <a:spcPct val="50000"/>
              </a:spcBef>
              <a:defRPr/>
            </a:pPr>
            <a:r>
              <a:rPr lang="en-US" sz="2400" i="1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hợp với cách thức, hợp lẽ chính</a:t>
            </a:r>
          </a:p>
          <a:p>
            <a:pPr>
              <a:spcBef>
                <a:spcPct val="50000"/>
              </a:spcBef>
              <a:defRPr/>
            </a:pPr>
            <a:r>
              <a:rPr lang="en-US" sz="2400" i="1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hợp với phép tắc luật lệ đã định</a:t>
            </a:r>
          </a:p>
          <a:p>
            <a:pPr>
              <a:spcBef>
                <a:spcPct val="50000"/>
              </a:spcBef>
              <a:defRPr/>
            </a:pPr>
            <a:r>
              <a:rPr lang="en-US" sz="2400" i="1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đúng với pháp luật</a:t>
            </a:r>
          </a:p>
          <a:p>
            <a:pPr>
              <a:spcBef>
                <a:spcPct val="50000"/>
              </a:spcBef>
              <a:defRPr/>
            </a:pPr>
            <a:r>
              <a:rPr lang="en-US" sz="2400" i="1" u="none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hợp với (thích hợp với hoang cảnh).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4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45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45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" dur="1000"/>
                                        <p:tgtEl>
                                          <p:spTgt spid="64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" dur="500"/>
                                        <p:tgtEl>
                                          <p:spTgt spid="645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" dur="500"/>
                                        <p:tgtEl>
                                          <p:spTgt spid="645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8" dur="500"/>
                                        <p:tgtEl>
                                          <p:spTgt spid="645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6" grpId="0"/>
      <p:bldP spid="64516" grpId="1"/>
      <p:bldP spid="64517" grpId="0"/>
      <p:bldP spid="64517" grpId="1"/>
      <p:bldP spid="64520" grpId="0"/>
      <p:bldP spid="64520" grpId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3&quot;/&gt;&lt;property id=&quot;20307&quot; value=&quot;256&quot;/&gt;&lt;/object&gt;&lt;object type=&quot;3&quot; unique_id=&quot;10005&quot;&gt;&lt;property id=&quot;20148&quot; value=&quot;5&quot;/&gt;&lt;property id=&quot;20300&quot; value=&quot;Slide 2&quot;/&gt;&lt;property id=&quot;20307&quot; value=&quot;257&quot;/&gt;&lt;/object&gt;&lt;object type=&quot;3&quot; unique_id=&quot;10006&quot;&gt;&lt;property id=&quot;20148&quot; value=&quot;5&quot;/&gt;&lt;property id=&quot;20300&quot; value=&quot;Slide 1&quot;/&gt;&lt;property id=&quot;20307&quot; value=&quot;258&quot;/&gt;&lt;/object&gt;&lt;object type=&quot;3&quot; unique_id=&quot;10007&quot;&gt;&lt;property id=&quot;20148&quot; value=&quot;5&quot;/&gt;&lt;property id=&quot;20300&quot; value=&quot;Slide 5&quot;/&gt;&lt;property id=&quot;20307&quot; value=&quot;259&quot;/&gt;&lt;/object&gt;&lt;object type=&quot;3&quot; unique_id=&quot;10008&quot;&gt;&lt;property id=&quot;20148&quot; value=&quot;5&quot;/&gt;&lt;property id=&quot;20300&quot; value=&quot;Slide 6&quot;/&gt;&lt;property id=&quot;20307&quot; value=&quot;260&quot;/&gt;&lt;/object&gt;&lt;object type=&quot;3&quot; unique_id=&quot;10010&quot;&gt;&lt;property id=&quot;20148&quot; value=&quot;5&quot;/&gt;&lt;property id=&quot;20300&quot; value=&quot;Slide 7&quot;/&gt;&lt;property id=&quot;20307&quot; value=&quot;262&quot;/&gt;&lt;/object&gt;&lt;object type=&quot;3&quot; unique_id=&quot;10011&quot;&gt;&lt;property id=&quot;20148&quot; value=&quot;5&quot;/&gt;&lt;property id=&quot;20300&quot; value=&quot;Slide 8&quot;/&gt;&lt;property id=&quot;20307&quot; value=&quot;263&quot;/&gt;&lt;/object&gt;&lt;object type=&quot;3&quot; unique_id=&quot;10122&quot;&gt;&lt;property id=&quot;20148&quot; value=&quot;5&quot;/&gt;&lt;property id=&quot;20300&quot; value=&quot;Slide 4&quot;/&gt;&lt;property id=&quot;20307&quot; value=&quot;264&quot;/&gt;&lt;/object&gt;&lt;object type=&quot;3&quot; unique_id=&quot;10436&quot;&gt;&lt;property id=&quot;20148&quot; value=&quot;5&quot;/&gt;&lt;property id=&quot;20300&quot; value=&quot;Slide 9&quot;/&gt;&lt;property id=&quot;20307&quot; value=&quot;265&quot;/&gt;&lt;/object&gt;&lt;object type=&quot;3&quot; unique_id=&quot;10437&quot;&gt;&lt;property id=&quot;20148&quot; value=&quot;5&quot;/&gt;&lt;property id=&quot;20300&quot; value=&quot;Slide 10&quot;/&gt;&lt;property id=&quot;20307&quot; value=&quot;266&quot;/&gt;&lt;/object&gt;&lt;object type=&quot;3&quot; unique_id=&quot;10667&quot;&gt;&lt;property id=&quot;20148&quot; value=&quot;5&quot;/&gt;&lt;property id=&quot;20300&quot; value=&quot;Slide 11&quot;/&gt;&lt;property id=&quot;20307&quot; value=&quot;268&quot;/&gt;&lt;/object&gt;&lt;object type=&quot;3&quot; unique_id=&quot;11005&quot;&gt;&lt;property id=&quot;20148&quot; value=&quot;5&quot;/&gt;&lt;property id=&quot;20300&quot; value=&quot;Slide 12&quot;/&gt;&lt;property id=&quot;20307&quot; value=&quot;271&quot;/&gt;&lt;/object&gt;&lt;object type=&quot;3&quot; unique_id=&quot;11006&quot;&gt;&lt;property id=&quot;20148&quot; value=&quot;5&quot;/&gt;&lt;property id=&quot;20300&quot; value=&quot;Slide 13&quot;/&gt;&lt;property id=&quot;20307&quot; value=&quot;272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Textured">
  <a:themeElements>
    <a:clrScheme name="Textured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Textured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sng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sng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  <a:cs typeface="Arial" charset="0"/>
          </a:defRPr>
        </a:defPPr>
      </a:lstStyle>
    </a:lnDef>
  </a:objectDefaults>
  <a:extraClrSchemeLst>
    <a:extraClrScheme>
      <a:clrScheme name="Textured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ured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Textured</Template>
  <TotalTime>141</TotalTime>
  <Words>835</Words>
  <Application>Microsoft Office PowerPoint</Application>
  <PresentationFormat>On-screen Show (4:3)</PresentationFormat>
  <Paragraphs>111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Tahoma</vt:lpstr>
      <vt:lpstr>Wingdings</vt:lpstr>
      <vt:lpstr>Calibri</vt:lpstr>
      <vt:lpstr>Textured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Cty Phuc Kha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QQ</dc:creator>
  <cp:lastModifiedBy>CSTeam</cp:lastModifiedBy>
  <cp:revision>48</cp:revision>
  <dcterms:created xsi:type="dcterms:W3CDTF">2011-09-18T01:31:57Z</dcterms:created>
  <dcterms:modified xsi:type="dcterms:W3CDTF">2016-06-30T02:58:58Z</dcterms:modified>
</cp:coreProperties>
</file>