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86" r:id="rId4"/>
    <p:sldId id="276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</p:sldIdLst>
  <p:sldSz cx="9601200" cy="6492875"/>
  <p:notesSz cx="6858000" cy="9144000"/>
  <p:defaultTextStyle>
    <a:defPPr>
      <a:defRPr lang="en-US"/>
    </a:defPPr>
    <a:lvl1pPr algn="just" rtl="0" fontAlgn="base">
      <a:spcBef>
        <a:spcPct val="50000"/>
      </a:spcBef>
      <a:spcAft>
        <a:spcPct val="0"/>
      </a:spcAft>
      <a:defRPr sz="4600" kern="1200">
        <a:solidFill>
          <a:srgbClr val="0000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1pPr>
    <a:lvl2pPr marL="457200" algn="just" rtl="0" fontAlgn="base">
      <a:spcBef>
        <a:spcPct val="50000"/>
      </a:spcBef>
      <a:spcAft>
        <a:spcPct val="0"/>
      </a:spcAft>
      <a:defRPr sz="4600" kern="1200">
        <a:solidFill>
          <a:srgbClr val="0000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2pPr>
    <a:lvl3pPr marL="914400" algn="just" rtl="0" fontAlgn="base">
      <a:spcBef>
        <a:spcPct val="50000"/>
      </a:spcBef>
      <a:spcAft>
        <a:spcPct val="0"/>
      </a:spcAft>
      <a:defRPr sz="4600" kern="1200">
        <a:solidFill>
          <a:srgbClr val="0000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3pPr>
    <a:lvl4pPr marL="1371600" algn="just" rtl="0" fontAlgn="base">
      <a:spcBef>
        <a:spcPct val="50000"/>
      </a:spcBef>
      <a:spcAft>
        <a:spcPct val="0"/>
      </a:spcAft>
      <a:defRPr sz="4600" kern="1200">
        <a:solidFill>
          <a:srgbClr val="0000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4pPr>
    <a:lvl5pPr marL="1828800" algn="just" rtl="0" fontAlgn="base">
      <a:spcBef>
        <a:spcPct val="50000"/>
      </a:spcBef>
      <a:spcAft>
        <a:spcPct val="0"/>
      </a:spcAft>
      <a:defRPr sz="4600" kern="1200">
        <a:solidFill>
          <a:srgbClr val="0000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4600" kern="1200">
        <a:solidFill>
          <a:srgbClr val="0000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4600" kern="1200">
        <a:solidFill>
          <a:srgbClr val="0000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4600" kern="1200">
        <a:solidFill>
          <a:srgbClr val="0000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4600" kern="1200">
        <a:solidFill>
          <a:srgbClr val="0000FF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rgbClr val="FF0000"/>
    </p:penClr>
  </p:showPr>
  <p:clrMru>
    <a:srgbClr val="D2F088"/>
    <a:srgbClr val="FF3399"/>
    <a:srgbClr val="0000CC"/>
    <a:srgbClr val="FF0066"/>
    <a:srgbClr val="FFFF00"/>
    <a:srgbClr val="ABFBF9"/>
    <a:srgbClr val="3333CC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51" autoAdjust="0"/>
    <p:restoredTop sz="87952" autoAdjust="0"/>
  </p:normalViewPr>
  <p:slideViewPr>
    <p:cSldViewPr>
      <p:cViewPr varScale="1">
        <p:scale>
          <a:sx n="40" d="100"/>
          <a:sy n="40" d="100"/>
        </p:scale>
        <p:origin x="-1248" y="-96"/>
      </p:cViewPr>
      <p:guideLst>
        <p:guide orient="horz" pos="2045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93763" y="685800"/>
            <a:ext cx="5070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fld id="{68386264-3D7E-4F5F-A54F-4AA53FD0EF9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7BE417-6CCC-416F-B8D1-6524591FC835}" type="slidenum">
              <a:rPr lang="ar-SA" smtClean="0"/>
              <a:pPr/>
              <a:t>4</a:t>
            </a:fld>
            <a:endParaRPr lang="en-US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E60D97-FC96-4581-BB77-96B9131D1FFC}" type="slidenum">
              <a:rPr lang="ar-SA" smtClean="0"/>
              <a:pPr/>
              <a:t>14</a:t>
            </a:fld>
            <a:endParaRPr lang="en-US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57A19D-C2F2-4722-B8C3-FB278E04661D}" type="slidenum">
              <a:rPr lang="ar-SA" smtClean="0"/>
              <a:pPr/>
              <a:t>15</a:t>
            </a:fld>
            <a:endParaRPr lang="en-US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795D24-1211-400C-B28D-C74B35F8098A}" type="slidenum">
              <a:rPr lang="ar-SA" smtClean="0"/>
              <a:pPr/>
              <a:t>5</a:t>
            </a:fld>
            <a:endParaRPr lang="en-US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BDF5DF-5833-4E64-83DF-6D15ADDAAACB}" type="slidenum">
              <a:rPr lang="ar-SA" smtClean="0"/>
              <a:pPr/>
              <a:t>6</a:t>
            </a:fld>
            <a:endParaRPr lang="en-US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3F0953-01E5-438A-B1D3-668936822FE9}" type="slidenum">
              <a:rPr lang="ar-SA" smtClean="0"/>
              <a:pPr/>
              <a:t>7</a:t>
            </a:fld>
            <a:endParaRPr lang="en-US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D53BB7-B2A7-47C1-8F26-DBDCC5E827C9}" type="slidenum">
              <a:rPr lang="ar-SA" smtClean="0"/>
              <a:pPr/>
              <a:t>8</a:t>
            </a:fld>
            <a:endParaRPr lang="en-US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EBD1DB-4668-4545-B0B6-BFF2D48A86F6}" type="slidenum">
              <a:rPr lang="ar-SA" smtClean="0"/>
              <a:pPr/>
              <a:t>10</a:t>
            </a:fld>
            <a:endParaRPr lang="en-US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2FBCEB-12FA-436C-A242-92849A687FB4}" type="slidenum">
              <a:rPr lang="ar-SA" smtClean="0"/>
              <a:pPr/>
              <a:t>11</a:t>
            </a:fld>
            <a:endParaRPr lang="en-US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B4FB13-2DDB-4BF9-895A-C11FC70A8739}" type="slidenum">
              <a:rPr lang="ar-SA" smtClean="0"/>
              <a:pPr/>
              <a:t>12</a:t>
            </a:fld>
            <a:endParaRPr lang="en-US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2624E-09FC-4F10-8C03-E834AF4CC83E}" type="slidenum">
              <a:rPr lang="ar-SA" smtClean="0"/>
              <a:pPr/>
              <a:t>13</a:t>
            </a:fld>
            <a:endParaRPr lang="en-US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LÀM MŨI TÊN HÌNH TRÒN THEO TỪNG HÌNH HÌNH RỒI MŨI TÊN TIẾP THEO CLICK CHUỘT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725" y="2017713"/>
            <a:ext cx="8159750" cy="13906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9863" y="3679825"/>
            <a:ext cx="6721475" cy="16589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20F36A-4C55-4D2F-B152-FE724B176E6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EE3FE-C579-44BE-AC06-95DA9EA305F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1188" y="260350"/>
            <a:ext cx="2159000" cy="55387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1013" y="260350"/>
            <a:ext cx="6327775" cy="55387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A3496-0FDC-4B29-B0B8-AF3F7DA1A97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81013" y="260350"/>
            <a:ext cx="8639175" cy="55387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08F48-A2BD-464D-83A2-B8F1EB70CDE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81013" y="260350"/>
            <a:ext cx="8639175" cy="10826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1013" y="1514475"/>
            <a:ext cx="4243387" cy="2065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6800" y="1514475"/>
            <a:ext cx="4243388" cy="2065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1013" y="3732213"/>
            <a:ext cx="4243387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3732213"/>
            <a:ext cx="4243388" cy="206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F9AF1-6500-4EC4-BFC9-DAED1C3AB09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B0169-8260-4729-9E67-4ADD1F134BC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171950"/>
            <a:ext cx="8161338" cy="1290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2752725"/>
            <a:ext cx="8161338" cy="14192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6DDBB-0680-4259-9CEA-287E979C293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013" y="1514475"/>
            <a:ext cx="4243387" cy="4284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514475"/>
            <a:ext cx="4243388" cy="4284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25955A-1345-414E-B4D4-A3922A3DC66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60350"/>
            <a:ext cx="8642350" cy="10810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454150"/>
            <a:ext cx="4243388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058988"/>
            <a:ext cx="4243388" cy="3741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454150"/>
            <a:ext cx="4244975" cy="6048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058988"/>
            <a:ext cx="4244975" cy="3741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AA44D-D8A2-4135-8242-9E1EC184DBF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C7628-2370-4108-899F-1F7A32612DC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EBA6F-1864-4E60-9F9D-51CB304E9EA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58763"/>
            <a:ext cx="3159125" cy="11001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58763"/>
            <a:ext cx="5367337" cy="55419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358900"/>
            <a:ext cx="3159125" cy="44418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A8260-0CB1-48FE-928A-82FCB4BEB7D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4545013"/>
            <a:ext cx="5761037" cy="536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579438"/>
            <a:ext cx="5761037" cy="38957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081588"/>
            <a:ext cx="5761037" cy="76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F6C5D-D94C-49D2-AB0A-A1E47C7C36C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81013" y="260350"/>
            <a:ext cx="863917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630" tIns="35814" rIns="71630" bIns="358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81013" y="1514475"/>
            <a:ext cx="8639175" cy="428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1630" tIns="35814" rIns="71630" bIns="358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81013" y="5911850"/>
            <a:ext cx="223837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30" tIns="35814" rIns="71630" bIns="35814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1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81363" y="5911850"/>
            <a:ext cx="303847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30" tIns="35814" rIns="71630" bIns="35814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1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5911850"/>
            <a:ext cx="223837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30" tIns="35814" rIns="71630" bIns="358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10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9A9ADA-0A13-452E-A800-66B575AF969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algn="ctr" defTabSz="715963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5963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ctr" defTabSz="715963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ctr" defTabSz="715963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ctr" defTabSz="715963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457200" algn="ctr" defTabSz="715963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914400" algn="ctr" defTabSz="715963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371600" algn="ctr" defTabSz="715963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828800" algn="ctr" defTabSz="715963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269875" indent="-269875" algn="l" defTabSz="715963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81025" indent="-223838" algn="l" defTabSz="715963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895350" indent="-179388" algn="l" defTabSz="715963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252538" indent="-179388" algn="l" defTabSz="715963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611313" indent="-177800" algn="l" defTabSz="715963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068513" indent="-177800" algn="l" defTabSz="715963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525713" indent="-177800" algn="l" defTabSz="715963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82913" indent="-177800" algn="l" defTabSz="715963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440113" indent="-177800" algn="l" defTabSz="715963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O_2\NHI_HA\Tieng%20trong%20truong%20-%20Xuan%20mai.mp3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762000" y="1189038"/>
            <a:ext cx="8482013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37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MÔN</a:t>
            </a:r>
            <a:r>
              <a:rPr lang="en-US" sz="37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7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37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IẾNG </a:t>
            </a:r>
            <a:r>
              <a:rPr lang="en-US" sz="37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37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IỆT</a:t>
            </a:r>
          </a:p>
          <a:p>
            <a:pPr algn="ctr" defTabSz="715963">
              <a:defRPr/>
            </a:pPr>
            <a:r>
              <a:rPr lang="en-US" sz="3700" b="1">
                <a:solidFill>
                  <a:srgbClr val="33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LỚP 5</a:t>
            </a:r>
          </a:p>
        </p:txBody>
      </p:sp>
      <p:sp>
        <p:nvSpPr>
          <p:cNvPr id="2051" name="WordArt 12"/>
          <p:cNvSpPr>
            <a:spLocks noChangeArrowheads="1" noChangeShapeType="1" noTextEdit="1"/>
          </p:cNvSpPr>
          <p:nvPr/>
        </p:nvSpPr>
        <p:spPr bwMode="auto">
          <a:xfrm>
            <a:off x="1841500" y="198438"/>
            <a:ext cx="5840413" cy="1587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2000" kern="10">
              <a:ln w="9525">
                <a:solidFill>
                  <a:srgbClr val="000000"/>
                </a:solidFill>
                <a:miter lim="800000"/>
                <a:headEnd/>
                <a:tailEnd/>
              </a:ln>
              <a:gradFill rotWithShape="1">
                <a:gsLst>
                  <a:gs pos="0">
                    <a:srgbClr val="6D9F9E">
                      <a:alpha val="89998"/>
                    </a:srgbClr>
                  </a:gs>
                  <a:gs pos="100000">
                    <a:srgbClr val="ABFBF9">
                      <a:alpha val="75000"/>
                    </a:srgbClr>
                  </a:gs>
                </a:gsLst>
                <a:lin ang="18900000" scaled="1"/>
              </a:gra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0" y="2713038"/>
            <a:ext cx="9601200" cy="63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endParaRPr lang="en-US" sz="49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2068" name="WordArt 20"/>
          <p:cNvSpPr>
            <a:spLocks noChangeArrowheads="1" noChangeShapeType="1" noTextEdit="1"/>
          </p:cNvSpPr>
          <p:nvPr/>
        </p:nvSpPr>
        <p:spPr bwMode="auto">
          <a:xfrm>
            <a:off x="1524000" y="2941638"/>
            <a:ext cx="7077075" cy="842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LUYỆN TỪ VÀ CÂU: TỪ TRÁI NGHĨA</a:t>
            </a:r>
          </a:p>
        </p:txBody>
      </p:sp>
      <p:pic>
        <p:nvPicPr>
          <p:cNvPr id="2054" name="Picture 21" descr="hoa 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4935538"/>
            <a:ext cx="1752600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2" descr="Picture1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3400" y="3932238"/>
            <a:ext cx="1219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4" descr="hoa l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4999038"/>
            <a:ext cx="1752600" cy="155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3" name="Tieng trong truong - Xuan ma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4648200" y="30940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7455" fill="hold"/>
                                        <p:tgtEl>
                                          <p:spTgt spid="207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1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73"/>
                </p:tgtEl>
              </p:cMediaNode>
            </p:audio>
          </p:childTnLst>
        </p:cTn>
      </p:par>
    </p:tnLst>
    <p:bldLst>
      <p:bldP spid="206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ext Box 2"/>
          <p:cNvSpPr txBox="1">
            <a:spLocks noChangeArrowheads="1"/>
          </p:cNvSpPr>
          <p:nvPr/>
        </p:nvSpPr>
        <p:spPr bwMode="auto">
          <a:xfrm>
            <a:off x="1441450" y="187325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1267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82550"/>
            <a:ext cx="151765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5348" name="Line 4"/>
          <p:cNvSpPr>
            <a:spLocks noChangeShapeType="1"/>
          </p:cNvSpPr>
          <p:nvPr/>
        </p:nvSpPr>
        <p:spPr bwMode="auto">
          <a:xfrm>
            <a:off x="0" y="1006475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4400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641600" y="1957388"/>
            <a:ext cx="48783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/>
            <a:endParaRPr lang="en-US" sz="2400">
              <a:effectLst/>
              <a:latin typeface="Arial" charset="0"/>
            </a:endParaRPr>
          </a:p>
        </p:txBody>
      </p:sp>
      <p:sp>
        <p:nvSpPr>
          <p:cNvPr id="185350" name="Text Box 6"/>
          <p:cNvSpPr txBox="1">
            <a:spLocks noChangeArrowheads="1"/>
          </p:cNvSpPr>
          <p:nvPr/>
        </p:nvSpPr>
        <p:spPr bwMode="auto">
          <a:xfrm>
            <a:off x="0" y="1189038"/>
            <a:ext cx="960120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1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1.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ìm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hững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ặp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ừ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rái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ghĩa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rong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c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ác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hành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gữ,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ục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gữ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d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ưới 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ây :</a:t>
            </a:r>
          </a:p>
        </p:txBody>
      </p:sp>
      <p:sp>
        <p:nvSpPr>
          <p:cNvPr id="185351" name="Text Box 7"/>
          <p:cNvSpPr txBox="1">
            <a:spLocks noChangeArrowheads="1"/>
          </p:cNvSpPr>
          <p:nvPr/>
        </p:nvSpPr>
        <p:spPr bwMode="auto">
          <a:xfrm>
            <a:off x="0" y="2528888"/>
            <a:ext cx="92964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a)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Gạn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đục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khơi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trong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.</a:t>
            </a:r>
            <a:endParaRPr lang="en-US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pic>
        <p:nvPicPr>
          <p:cNvPr id="11272" name="Picture 8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-30163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5353" name="Text Box 9"/>
          <p:cNvSpPr txBox="1">
            <a:spLocks noChangeArrowheads="1"/>
          </p:cNvSpPr>
          <p:nvPr/>
        </p:nvSpPr>
        <p:spPr bwMode="auto">
          <a:xfrm>
            <a:off x="0" y="2528888"/>
            <a:ext cx="92964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a)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Gạn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đục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khơi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trong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.</a:t>
            </a:r>
            <a:endParaRPr lang="en-US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185354" name="Text Box 10"/>
          <p:cNvSpPr txBox="1">
            <a:spLocks noChangeArrowheads="1"/>
          </p:cNvSpPr>
          <p:nvPr/>
        </p:nvSpPr>
        <p:spPr bwMode="auto">
          <a:xfrm>
            <a:off x="0" y="3214688"/>
            <a:ext cx="98298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b)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Gần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mực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thì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đen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gần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đền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thì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sáng</a:t>
            </a:r>
            <a:endParaRPr lang="en-US" sz="3200" b="1" i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185355" name="Text Box 11"/>
          <p:cNvSpPr txBox="1">
            <a:spLocks noChangeArrowheads="1"/>
          </p:cNvSpPr>
          <p:nvPr/>
        </p:nvSpPr>
        <p:spPr bwMode="auto">
          <a:xfrm>
            <a:off x="0" y="3211513"/>
            <a:ext cx="98298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b)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Gần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mực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thì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đen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gần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đền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thì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sáng</a:t>
            </a:r>
            <a:endParaRPr lang="en-US" sz="32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185356" name="Text Box 12"/>
          <p:cNvSpPr txBox="1">
            <a:spLocks noChangeArrowheads="1"/>
          </p:cNvSpPr>
          <p:nvPr/>
        </p:nvSpPr>
        <p:spPr bwMode="auto">
          <a:xfrm>
            <a:off x="0" y="3997325"/>
            <a:ext cx="9601200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c)     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Anh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em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như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thể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chân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tay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Rách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lành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đùm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bọc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dở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hay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đỡ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đần</a:t>
            </a:r>
            <a:endParaRPr lang="en-US" sz="3200" b="1" i="1" u="sng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185357" name="Text Box 13"/>
          <p:cNvSpPr txBox="1">
            <a:spLocks noChangeArrowheads="1"/>
          </p:cNvSpPr>
          <p:nvPr/>
        </p:nvSpPr>
        <p:spPr bwMode="auto">
          <a:xfrm>
            <a:off x="0" y="4008438"/>
            <a:ext cx="9829800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c)     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Anh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em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như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thể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chân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tay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Rách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lành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đùm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bọc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dở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hay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đỡ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đần</a:t>
            </a:r>
            <a:endParaRPr lang="en-US" sz="3200" b="1" i="1" u="sng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185358" name="Text Box 14"/>
          <p:cNvSpPr txBox="1">
            <a:spLocks noChangeArrowheads="1"/>
          </p:cNvSpPr>
          <p:nvPr/>
        </p:nvSpPr>
        <p:spPr bwMode="auto">
          <a:xfrm>
            <a:off x="0" y="4008438"/>
            <a:ext cx="9601200" cy="130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)     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Anh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em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như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thể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chân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tay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defTabSz="715963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Rách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lành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đùm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bọc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3200" b="1" dirty="0" err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dở</a:t>
            </a:r>
            <a:r>
              <a:rPr lang="en-US" sz="32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hay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đỡ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đần</a:t>
            </a:r>
            <a:endParaRPr lang="en-US" sz="3200" b="1" i="1" u="sng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5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5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5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85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1" grpId="0"/>
      <p:bldP spid="185353" grpId="0"/>
      <p:bldP spid="185354" grpId="0"/>
      <p:bldP spid="185355" grpId="0"/>
      <p:bldP spid="185356" grpId="0"/>
      <p:bldP spid="185357" grpId="0"/>
      <p:bldP spid="1853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1441450" y="187325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TỪ TRÁI NGHĨA</a:t>
            </a:r>
          </a:p>
          <a:p>
            <a:pPr algn="ctr" defTabSz="715963">
              <a:defRPr/>
            </a:pPr>
            <a:endParaRPr lang="en-US" sz="29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pic>
        <p:nvPicPr>
          <p:cNvPr id="12291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82550"/>
            <a:ext cx="151765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7396" name="Line 4"/>
          <p:cNvSpPr>
            <a:spLocks noChangeShapeType="1"/>
          </p:cNvSpPr>
          <p:nvPr/>
        </p:nvSpPr>
        <p:spPr bwMode="auto">
          <a:xfrm>
            <a:off x="0" y="1006475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j-lt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641600" y="1957388"/>
            <a:ext cx="48783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endParaRPr lang="en-US" sz="2500">
              <a:effectLst/>
              <a:latin typeface="+mj-lt"/>
            </a:endParaRPr>
          </a:p>
        </p:txBody>
      </p:sp>
      <p:sp>
        <p:nvSpPr>
          <p:cNvPr id="187398" name="Text Box 6"/>
          <p:cNvSpPr txBox="1">
            <a:spLocks noChangeArrowheads="1"/>
          </p:cNvSpPr>
          <p:nvPr/>
        </p:nvSpPr>
        <p:spPr bwMode="auto">
          <a:xfrm>
            <a:off x="0" y="1071563"/>
            <a:ext cx="9601200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19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</a:rPr>
              <a:t>2.Điền vào mỗi ô trống một từ trái nghĩa với từ in đậm để hoàn chỉnh các thành ngữ, tục ngữ sau :</a:t>
            </a:r>
          </a:p>
        </p:txBody>
      </p:sp>
      <p:sp>
        <p:nvSpPr>
          <p:cNvPr id="187399" name="Text Box 7"/>
          <p:cNvSpPr txBox="1">
            <a:spLocks noChangeArrowheads="1"/>
          </p:cNvSpPr>
          <p:nvPr/>
        </p:nvSpPr>
        <p:spPr bwMode="auto">
          <a:xfrm>
            <a:off x="152400" y="2332038"/>
            <a:ext cx="9296400" cy="774700"/>
          </a:xfrm>
          <a:prstGeom prst="rect">
            <a:avLst/>
          </a:prstGeom>
          <a:gradFill rotWithShape="1">
            <a:gsLst>
              <a:gs pos="0">
                <a:srgbClr val="F4EE74"/>
              </a:gs>
              <a:gs pos="100000">
                <a:srgbClr val="F4EE74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1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</a:t>
            </a:r>
            <a:r>
              <a:rPr lang="en-US" sz="45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a) </a:t>
            </a:r>
            <a:r>
              <a:rPr lang="en-US" b="1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Hẹp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nhà  </a:t>
            </a:r>
            <a:r>
              <a:rPr lang="en-US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...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bụng</a:t>
            </a:r>
            <a:endParaRPr lang="en-US" i="1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pic>
        <p:nvPicPr>
          <p:cNvPr id="12296" name="Picture 8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-30163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152400" y="2319338"/>
            <a:ext cx="9296400" cy="774700"/>
          </a:xfrm>
          <a:prstGeom prst="rect">
            <a:avLst/>
          </a:prstGeom>
          <a:gradFill rotWithShape="1">
            <a:gsLst>
              <a:gs pos="0">
                <a:srgbClr val="F4EE74"/>
              </a:gs>
              <a:gs pos="100000">
                <a:srgbClr val="F4EE74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1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</a:t>
            </a:r>
            <a:r>
              <a:rPr lang="en-US" sz="45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a) </a:t>
            </a:r>
            <a:r>
              <a:rPr lang="en-US" b="1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Hẹp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nhà </a:t>
            </a:r>
            <a:r>
              <a:rPr lang="en-US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rộng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bụng</a:t>
            </a:r>
            <a:endParaRPr lang="en-US" i="1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</p:txBody>
      </p:sp>
      <p:sp>
        <p:nvSpPr>
          <p:cNvPr id="187402" name="Text Box 10"/>
          <p:cNvSpPr txBox="1">
            <a:spLocks noChangeArrowheads="1"/>
          </p:cNvSpPr>
          <p:nvPr/>
        </p:nvSpPr>
        <p:spPr bwMode="auto">
          <a:xfrm>
            <a:off x="152400" y="3398838"/>
            <a:ext cx="9296400" cy="774700"/>
          </a:xfrm>
          <a:prstGeom prst="rect">
            <a:avLst/>
          </a:prstGeom>
          <a:gradFill rotWithShape="1">
            <a:gsLst>
              <a:gs pos="0">
                <a:srgbClr val="F4EE74"/>
              </a:gs>
              <a:gs pos="100000">
                <a:srgbClr val="F4EE74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1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</a:t>
            </a:r>
            <a:r>
              <a:rPr lang="en-US" sz="45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b) </a:t>
            </a:r>
            <a:r>
              <a:rPr lang="en-US" b="1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Xấu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người,  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… 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nết</a:t>
            </a:r>
          </a:p>
        </p:txBody>
      </p:sp>
      <p:sp>
        <p:nvSpPr>
          <p:cNvPr id="187403" name="Text Box 11"/>
          <p:cNvSpPr txBox="1">
            <a:spLocks noChangeArrowheads="1"/>
          </p:cNvSpPr>
          <p:nvPr/>
        </p:nvSpPr>
        <p:spPr bwMode="auto">
          <a:xfrm>
            <a:off x="152400" y="3398838"/>
            <a:ext cx="9296400" cy="774700"/>
          </a:xfrm>
          <a:prstGeom prst="rect">
            <a:avLst/>
          </a:prstGeom>
          <a:gradFill rotWithShape="1">
            <a:gsLst>
              <a:gs pos="0">
                <a:srgbClr val="F4EE74"/>
              </a:gs>
              <a:gs pos="100000">
                <a:srgbClr val="F4EE74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1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</a:t>
            </a:r>
            <a:r>
              <a:rPr lang="en-US" sz="45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b) </a:t>
            </a:r>
            <a:r>
              <a:rPr lang="en-US" b="1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Xấu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người,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đẹp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nết</a:t>
            </a:r>
          </a:p>
        </p:txBody>
      </p:sp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152400" y="4452938"/>
            <a:ext cx="9296400" cy="774700"/>
          </a:xfrm>
          <a:prstGeom prst="rect">
            <a:avLst/>
          </a:prstGeom>
          <a:gradFill rotWithShape="1">
            <a:gsLst>
              <a:gs pos="0">
                <a:srgbClr val="F4EE74"/>
              </a:gs>
              <a:gs pos="100000">
                <a:srgbClr val="F4EE74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1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</a:t>
            </a:r>
            <a:r>
              <a:rPr lang="en-US" sz="45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c) </a:t>
            </a:r>
            <a:r>
              <a:rPr lang="en-US" b="1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Trên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kính, </a:t>
            </a:r>
            <a:r>
              <a:rPr lang="en-US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…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nhường</a:t>
            </a:r>
          </a:p>
        </p:txBody>
      </p:sp>
      <p:sp>
        <p:nvSpPr>
          <p:cNvPr id="187405" name="Text Box 13"/>
          <p:cNvSpPr txBox="1">
            <a:spLocks noChangeArrowheads="1"/>
          </p:cNvSpPr>
          <p:nvPr/>
        </p:nvSpPr>
        <p:spPr bwMode="auto">
          <a:xfrm>
            <a:off x="152400" y="4452938"/>
            <a:ext cx="9296400" cy="774700"/>
          </a:xfrm>
          <a:prstGeom prst="rect">
            <a:avLst/>
          </a:prstGeom>
          <a:gradFill rotWithShape="1">
            <a:gsLst>
              <a:gs pos="0">
                <a:srgbClr val="F4EE74"/>
              </a:gs>
              <a:gs pos="100000">
                <a:srgbClr val="F4EE74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1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 </a:t>
            </a:r>
            <a:r>
              <a:rPr lang="en-US" sz="450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c) </a:t>
            </a:r>
            <a:r>
              <a:rPr lang="en-US" b="1" i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Trên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kính, </a:t>
            </a:r>
            <a:r>
              <a:rPr lang="en-US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dưới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nhường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8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7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7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9" grpId="0" animBg="1"/>
      <p:bldP spid="187401" grpId="0" animBg="1"/>
      <p:bldP spid="187402" grpId="0" animBg="1"/>
      <p:bldP spid="187403" grpId="0" animBg="1"/>
      <p:bldP spid="187404" grpId="0" animBg="1"/>
      <p:bldP spid="18740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ext Box 2"/>
          <p:cNvSpPr txBox="1">
            <a:spLocks noChangeArrowheads="1"/>
          </p:cNvSpPr>
          <p:nvPr/>
        </p:nvSpPr>
        <p:spPr bwMode="auto">
          <a:xfrm>
            <a:off x="1441450" y="187325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9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3315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82550"/>
            <a:ext cx="151765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9444" name="Line 4"/>
          <p:cNvSpPr>
            <a:spLocks noChangeShapeType="1"/>
          </p:cNvSpPr>
          <p:nvPr/>
        </p:nvSpPr>
        <p:spPr bwMode="auto">
          <a:xfrm>
            <a:off x="0" y="1006475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3317" name="Picture 5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-30163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9446" name="WordArt 6"/>
          <p:cNvSpPr>
            <a:spLocks noChangeArrowheads="1" noChangeShapeType="1" noTextEdit="1"/>
          </p:cNvSpPr>
          <p:nvPr/>
        </p:nvSpPr>
        <p:spPr bwMode="auto">
          <a:xfrm>
            <a:off x="2133600" y="1417638"/>
            <a:ext cx="5715000" cy="2438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TRÒ CHƠI TIẾP SỨC</a:t>
            </a:r>
            <a:endParaRPr lang="en-US" sz="3600" b="1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10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189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446" grpId="0" animBg="1"/>
      <p:bldP spid="18944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Text Box 2"/>
          <p:cNvSpPr txBox="1">
            <a:spLocks noChangeArrowheads="1"/>
          </p:cNvSpPr>
          <p:nvPr/>
        </p:nvSpPr>
        <p:spPr bwMode="auto">
          <a:xfrm>
            <a:off x="1441450" y="187325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9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4339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82550"/>
            <a:ext cx="151765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1492" name="Line 4"/>
          <p:cNvSpPr>
            <a:spLocks noChangeShapeType="1"/>
          </p:cNvSpPr>
          <p:nvPr/>
        </p:nvSpPr>
        <p:spPr bwMode="auto">
          <a:xfrm>
            <a:off x="0" y="1006475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1493" name="Text Box 5"/>
          <p:cNvSpPr txBox="1">
            <a:spLocks noChangeArrowheads="1"/>
          </p:cNvSpPr>
          <p:nvPr/>
        </p:nvSpPr>
        <p:spPr bwMode="auto">
          <a:xfrm>
            <a:off x="3505200" y="1874838"/>
            <a:ext cx="12954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/>
            <a:r>
              <a:rPr lang="en-US" sz="3300" b="1">
                <a:solidFill>
                  <a:srgbClr val="FF0000"/>
                </a:solidFill>
                <a:effectLst/>
                <a:latin typeface="Arial" charset="0"/>
              </a:rPr>
              <a:t># ???</a:t>
            </a:r>
          </a:p>
        </p:txBody>
      </p:sp>
      <p:sp>
        <p:nvSpPr>
          <p:cNvPr id="191494" name="Text Box 6"/>
          <p:cNvSpPr txBox="1">
            <a:spLocks noChangeArrowheads="1"/>
          </p:cNvSpPr>
          <p:nvPr/>
        </p:nvSpPr>
        <p:spPr bwMode="auto">
          <a:xfrm>
            <a:off x="0" y="1071563"/>
            <a:ext cx="9601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19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3.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ìm 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ừ 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rái 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n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ghĩa 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v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ới 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m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ỗi 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ừ 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s</a:t>
            </a:r>
            <a:r>
              <a:rPr lang="en-US" sz="29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au:</a:t>
            </a:r>
          </a:p>
        </p:txBody>
      </p:sp>
      <p:pic>
        <p:nvPicPr>
          <p:cNvPr id="14343" name="Picture 7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-30163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1496" name="AutoShape 8"/>
          <p:cNvSpPr>
            <a:spLocks noChangeArrowheads="1"/>
          </p:cNvSpPr>
          <p:nvPr/>
        </p:nvSpPr>
        <p:spPr bwMode="auto">
          <a:xfrm>
            <a:off x="152400" y="1722438"/>
            <a:ext cx="2819400" cy="990600"/>
          </a:xfrm>
          <a:prstGeom prst="cloudCallout">
            <a:avLst>
              <a:gd name="adj1" fmla="val 45667"/>
              <a:gd name="adj2" fmla="val 91185"/>
            </a:avLst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lIns="71630" tIns="35814" rIns="71630" bIns="35814"/>
          <a:lstStyle/>
          <a:p>
            <a:pPr algn="ctr" defTabSz="715963">
              <a:defRPr/>
            </a:pPr>
            <a:r>
              <a:rPr lang="en-US" sz="3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Hoà</a:t>
            </a:r>
            <a:r>
              <a:rPr lang="en-US" sz="3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bình</a:t>
            </a:r>
          </a:p>
        </p:txBody>
      </p:sp>
      <p:sp>
        <p:nvSpPr>
          <p:cNvPr id="191497" name="AutoShape 9"/>
          <p:cNvSpPr>
            <a:spLocks noChangeArrowheads="1"/>
          </p:cNvSpPr>
          <p:nvPr/>
        </p:nvSpPr>
        <p:spPr bwMode="auto">
          <a:xfrm>
            <a:off x="5070475" y="1503363"/>
            <a:ext cx="4295775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Chiến</a:t>
            </a:r>
            <a:r>
              <a:rPr lang="en-US" sz="34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tranh</a:t>
            </a:r>
          </a:p>
        </p:txBody>
      </p:sp>
      <p:sp>
        <p:nvSpPr>
          <p:cNvPr id="191498" name="AutoShape 10"/>
          <p:cNvSpPr>
            <a:spLocks noChangeArrowheads="1"/>
          </p:cNvSpPr>
          <p:nvPr/>
        </p:nvSpPr>
        <p:spPr bwMode="auto">
          <a:xfrm>
            <a:off x="4621213" y="3408363"/>
            <a:ext cx="4124325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Xung</a:t>
            </a:r>
            <a:r>
              <a:rPr lang="en-US" sz="34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đột…</a:t>
            </a:r>
          </a:p>
        </p:txBody>
      </p:sp>
      <p:sp>
        <p:nvSpPr>
          <p:cNvPr id="191499" name="AutoShape 11"/>
          <p:cNvSpPr>
            <a:spLocks noChangeArrowheads="1"/>
          </p:cNvSpPr>
          <p:nvPr/>
        </p:nvSpPr>
        <p:spPr bwMode="auto">
          <a:xfrm>
            <a:off x="0" y="1570038"/>
            <a:ext cx="3352800" cy="1371600"/>
          </a:xfrm>
          <a:prstGeom prst="cloudCallout">
            <a:avLst>
              <a:gd name="adj1" fmla="val 30444"/>
              <a:gd name="adj2" fmla="val 51968"/>
            </a:avLst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lIns="71630" tIns="35814" rIns="71630" bIns="35814"/>
          <a:lstStyle/>
          <a:p>
            <a:pPr algn="ctr" defTabSz="715963">
              <a:defRPr/>
            </a:pPr>
            <a:r>
              <a:rPr lang="en-US" sz="3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Thương</a:t>
            </a:r>
            <a:r>
              <a:rPr lang="en-US" sz="3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yêu</a:t>
            </a:r>
          </a:p>
        </p:txBody>
      </p:sp>
      <p:sp>
        <p:nvSpPr>
          <p:cNvPr id="191500" name="AutoShape 12"/>
          <p:cNvSpPr>
            <a:spLocks noChangeArrowheads="1"/>
          </p:cNvSpPr>
          <p:nvPr/>
        </p:nvSpPr>
        <p:spPr bwMode="auto">
          <a:xfrm>
            <a:off x="5627688" y="1350963"/>
            <a:ext cx="3479800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Căm</a:t>
            </a: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ghét</a:t>
            </a:r>
          </a:p>
        </p:txBody>
      </p:sp>
      <p:sp>
        <p:nvSpPr>
          <p:cNvPr id="191501" name="AutoShape 13"/>
          <p:cNvSpPr>
            <a:spLocks noChangeArrowheads="1"/>
          </p:cNvSpPr>
          <p:nvPr/>
        </p:nvSpPr>
        <p:spPr bwMode="auto">
          <a:xfrm>
            <a:off x="5981700" y="2874963"/>
            <a:ext cx="3479800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Căm</a:t>
            </a: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giận</a:t>
            </a:r>
          </a:p>
        </p:txBody>
      </p:sp>
      <p:sp>
        <p:nvSpPr>
          <p:cNvPr id="191502" name="AutoShape 14"/>
          <p:cNvSpPr>
            <a:spLocks noChangeArrowheads="1"/>
          </p:cNvSpPr>
          <p:nvPr/>
        </p:nvSpPr>
        <p:spPr bwMode="auto">
          <a:xfrm>
            <a:off x="6211888" y="4703763"/>
            <a:ext cx="3179762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Căm</a:t>
            </a: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thù</a:t>
            </a:r>
          </a:p>
        </p:txBody>
      </p:sp>
      <p:sp>
        <p:nvSpPr>
          <p:cNvPr id="191503" name="AutoShape 15"/>
          <p:cNvSpPr>
            <a:spLocks noChangeArrowheads="1"/>
          </p:cNvSpPr>
          <p:nvPr/>
        </p:nvSpPr>
        <p:spPr bwMode="auto">
          <a:xfrm>
            <a:off x="2481263" y="4764088"/>
            <a:ext cx="3695700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Ghét</a:t>
            </a: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bỏ…</a:t>
            </a:r>
          </a:p>
        </p:txBody>
      </p:sp>
      <p:sp>
        <p:nvSpPr>
          <p:cNvPr id="191504" name="AutoShape 16"/>
          <p:cNvSpPr>
            <a:spLocks noChangeArrowheads="1"/>
          </p:cNvSpPr>
          <p:nvPr/>
        </p:nvSpPr>
        <p:spPr bwMode="auto">
          <a:xfrm>
            <a:off x="152400" y="1646238"/>
            <a:ext cx="3352800" cy="1371600"/>
          </a:xfrm>
          <a:prstGeom prst="cloudCallout">
            <a:avLst>
              <a:gd name="adj1" fmla="val 30444"/>
              <a:gd name="adj2" fmla="val 51968"/>
            </a:avLst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lIns="71630" tIns="35814" rIns="71630" bIns="35814"/>
          <a:lstStyle/>
          <a:p>
            <a:pPr algn="ctr" defTabSz="715963">
              <a:defRPr/>
            </a:pPr>
            <a:r>
              <a:rPr lang="en-US" sz="3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Đoàn</a:t>
            </a:r>
            <a:r>
              <a:rPr lang="en-US" sz="3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kết</a:t>
            </a:r>
          </a:p>
        </p:txBody>
      </p:sp>
      <p:sp>
        <p:nvSpPr>
          <p:cNvPr id="191505" name="AutoShape 17"/>
          <p:cNvSpPr>
            <a:spLocks noChangeArrowheads="1"/>
          </p:cNvSpPr>
          <p:nvPr/>
        </p:nvSpPr>
        <p:spPr bwMode="auto">
          <a:xfrm>
            <a:off x="4794250" y="1411288"/>
            <a:ext cx="2749550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Chia</a:t>
            </a:r>
            <a:r>
              <a:rPr lang="en-US" sz="3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rẽ</a:t>
            </a:r>
          </a:p>
        </p:txBody>
      </p:sp>
      <p:sp>
        <p:nvSpPr>
          <p:cNvPr id="191506" name="AutoShape 18"/>
          <p:cNvSpPr>
            <a:spLocks noChangeArrowheads="1"/>
          </p:cNvSpPr>
          <p:nvPr/>
        </p:nvSpPr>
        <p:spPr bwMode="auto">
          <a:xfrm>
            <a:off x="4362450" y="3240088"/>
            <a:ext cx="2792413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Bè</a:t>
            </a:r>
            <a:r>
              <a:rPr lang="en-US" sz="3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phái</a:t>
            </a:r>
          </a:p>
        </p:txBody>
      </p:sp>
      <p:sp>
        <p:nvSpPr>
          <p:cNvPr id="191507" name="AutoShape 19"/>
          <p:cNvSpPr>
            <a:spLocks noChangeArrowheads="1"/>
          </p:cNvSpPr>
          <p:nvPr/>
        </p:nvSpPr>
        <p:spPr bwMode="auto">
          <a:xfrm>
            <a:off x="400050" y="4475163"/>
            <a:ext cx="4638675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Xung</a:t>
            </a:r>
            <a:r>
              <a:rPr lang="en-US" sz="3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khắc…</a:t>
            </a:r>
          </a:p>
        </p:txBody>
      </p:sp>
      <p:sp>
        <p:nvSpPr>
          <p:cNvPr id="191508" name="AutoShape 20"/>
          <p:cNvSpPr>
            <a:spLocks noChangeArrowheads="1"/>
          </p:cNvSpPr>
          <p:nvPr/>
        </p:nvSpPr>
        <p:spPr bwMode="auto">
          <a:xfrm>
            <a:off x="304800" y="1798638"/>
            <a:ext cx="3352800" cy="1371600"/>
          </a:xfrm>
          <a:prstGeom prst="cloudCallout">
            <a:avLst>
              <a:gd name="adj1" fmla="val 30444"/>
              <a:gd name="adj2" fmla="val 51968"/>
            </a:avLst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lIns="71630" tIns="35814" rIns="71630" bIns="35814"/>
          <a:lstStyle/>
          <a:p>
            <a:pPr algn="ctr" defTabSz="715963">
              <a:defRPr/>
            </a:pPr>
            <a:r>
              <a:rPr lang="en-US" sz="3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Giữ</a:t>
            </a:r>
            <a:r>
              <a:rPr lang="en-US" sz="3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gìn</a:t>
            </a:r>
          </a:p>
        </p:txBody>
      </p:sp>
      <p:sp>
        <p:nvSpPr>
          <p:cNvPr id="191509" name="AutoShape 21"/>
          <p:cNvSpPr>
            <a:spLocks noChangeArrowheads="1"/>
          </p:cNvSpPr>
          <p:nvPr/>
        </p:nvSpPr>
        <p:spPr bwMode="auto">
          <a:xfrm>
            <a:off x="6053138" y="1122363"/>
            <a:ext cx="3179762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Phá</a:t>
            </a: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hoại</a:t>
            </a:r>
          </a:p>
        </p:txBody>
      </p:sp>
      <p:sp>
        <p:nvSpPr>
          <p:cNvPr id="191510" name="AutoShape 22"/>
          <p:cNvSpPr>
            <a:spLocks noChangeArrowheads="1"/>
          </p:cNvSpPr>
          <p:nvPr/>
        </p:nvSpPr>
        <p:spPr bwMode="auto">
          <a:xfrm>
            <a:off x="5608638" y="2859088"/>
            <a:ext cx="3778250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Phá</a:t>
            </a: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phách</a:t>
            </a:r>
          </a:p>
        </p:txBody>
      </p:sp>
      <p:sp>
        <p:nvSpPr>
          <p:cNvPr id="191511" name="AutoShape 23"/>
          <p:cNvSpPr>
            <a:spLocks noChangeArrowheads="1"/>
          </p:cNvSpPr>
          <p:nvPr/>
        </p:nvSpPr>
        <p:spPr bwMode="auto">
          <a:xfrm>
            <a:off x="2843213" y="4154488"/>
            <a:ext cx="3048000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Tàn</a:t>
            </a: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phá</a:t>
            </a:r>
          </a:p>
        </p:txBody>
      </p:sp>
      <p:sp>
        <p:nvSpPr>
          <p:cNvPr id="191512" name="AutoShape 24"/>
          <p:cNvSpPr>
            <a:spLocks noChangeArrowheads="1"/>
          </p:cNvSpPr>
          <p:nvPr/>
        </p:nvSpPr>
        <p:spPr bwMode="auto">
          <a:xfrm>
            <a:off x="5724525" y="4779963"/>
            <a:ext cx="4084638" cy="1673225"/>
          </a:xfrm>
          <a:prstGeom prst="irregularSeal1">
            <a:avLst/>
          </a:prstGeom>
          <a:solidFill>
            <a:srgbClr val="00FF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>
            <a:spAutoFit/>
          </a:bodyPr>
          <a:lstStyle/>
          <a:p>
            <a:pPr algn="ctr" defTabSz="715963">
              <a:defRPr/>
            </a:pP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Huỷ</a:t>
            </a: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hoại…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1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1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91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9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91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91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191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191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191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2000"/>
                                        <p:tgtEl>
                                          <p:spTgt spid="191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91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1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91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5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3" dur="500"/>
                                        <p:tgtEl>
                                          <p:spTgt spid="191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500"/>
                                        <p:tgtEl>
                                          <p:spTgt spid="191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91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191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5" presetID="18" presetClass="exit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86" dur="500"/>
                                        <p:tgtEl>
                                          <p:spTgt spid="191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9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9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9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19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19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8" presetClass="exit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9" dur="500"/>
                                        <p:tgtEl>
                                          <p:spTgt spid="191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8" presetClass="exit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123" dur="2000"/>
                                        <p:tgtEl>
                                          <p:spTgt spid="191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9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9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9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4" dur="500"/>
                                        <p:tgtEl>
                                          <p:spTgt spid="19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3" grpId="0"/>
      <p:bldP spid="191496" grpId="0" animBg="1"/>
      <p:bldP spid="191496" grpId="1" animBg="1"/>
      <p:bldP spid="191497" grpId="0" animBg="1"/>
      <p:bldP spid="191497" grpId="1" animBg="1"/>
      <p:bldP spid="191498" grpId="0" animBg="1"/>
      <p:bldP spid="191498" grpId="1" animBg="1"/>
      <p:bldP spid="191499" grpId="0" animBg="1"/>
      <p:bldP spid="191499" grpId="1" animBg="1"/>
      <p:bldP spid="191500" grpId="0" animBg="1"/>
      <p:bldP spid="191500" grpId="1" animBg="1"/>
      <p:bldP spid="191501" grpId="0" animBg="1"/>
      <p:bldP spid="191501" grpId="1" animBg="1"/>
      <p:bldP spid="191502" grpId="0" animBg="1"/>
      <p:bldP spid="191502" grpId="1" animBg="1"/>
      <p:bldP spid="191503" grpId="0" animBg="1"/>
      <p:bldP spid="191503" grpId="1" animBg="1"/>
      <p:bldP spid="191504" grpId="0" animBg="1"/>
      <p:bldP spid="191505" grpId="0" animBg="1"/>
      <p:bldP spid="191505" grpId="1" animBg="1"/>
      <p:bldP spid="191506" grpId="0" animBg="1"/>
      <p:bldP spid="191506" grpId="1" animBg="1"/>
      <p:bldP spid="191507" grpId="0" animBg="1"/>
      <p:bldP spid="191507" grpId="1" animBg="1"/>
      <p:bldP spid="191508" grpId="0" animBg="1"/>
      <p:bldP spid="191509" grpId="0" animBg="1"/>
      <p:bldP spid="191510" grpId="0" animBg="1"/>
      <p:bldP spid="191511" grpId="0" animBg="1"/>
      <p:bldP spid="1915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ext Box 2"/>
          <p:cNvSpPr txBox="1">
            <a:spLocks noChangeArrowheads="1"/>
          </p:cNvSpPr>
          <p:nvPr/>
        </p:nvSpPr>
        <p:spPr bwMode="auto">
          <a:xfrm>
            <a:off x="1441450" y="187325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9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5363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82550"/>
            <a:ext cx="151765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3540" name="Line 4"/>
          <p:cNvSpPr>
            <a:spLocks noChangeShapeType="1"/>
          </p:cNvSpPr>
          <p:nvPr/>
        </p:nvSpPr>
        <p:spPr bwMode="auto">
          <a:xfrm>
            <a:off x="0" y="1006475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641600" y="1957388"/>
            <a:ext cx="48783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/>
            <a:endParaRPr lang="en-US" sz="2500">
              <a:effectLst/>
              <a:latin typeface="Arial" charset="0"/>
            </a:endParaRPr>
          </a:p>
        </p:txBody>
      </p:sp>
      <p:sp>
        <p:nvSpPr>
          <p:cNvPr id="193542" name="Text Box 6"/>
          <p:cNvSpPr txBox="1">
            <a:spLocks noChangeArrowheads="1"/>
          </p:cNvSpPr>
          <p:nvPr/>
        </p:nvSpPr>
        <p:spPr bwMode="auto">
          <a:xfrm>
            <a:off x="0" y="2713038"/>
            <a:ext cx="9601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ặt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ai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âu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ể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hân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iệt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ột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ặp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ừ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ừa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ìm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ược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ở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ài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ập 3.</a:t>
            </a:r>
            <a:endParaRPr lang="en-US" sz="49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15367" name="Picture 7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-30163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3544" name="Text Box 8"/>
          <p:cNvSpPr txBox="1">
            <a:spLocks noChangeArrowheads="1"/>
          </p:cNvSpPr>
          <p:nvPr/>
        </p:nvSpPr>
        <p:spPr bwMode="auto">
          <a:xfrm>
            <a:off x="0" y="2713038"/>
            <a:ext cx="9601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ặt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ai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âu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ể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hân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iệt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ột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ặp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ừ </a:t>
            </a:r>
            <a:r>
              <a:rPr lang="en-US" sz="3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3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3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37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ừa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ìm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ược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ở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ài 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37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ập 3.</a:t>
            </a:r>
            <a:endParaRPr lang="en-US" sz="4900" b="1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3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3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9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2" grpId="0"/>
      <p:bldP spid="1935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ext Box 2"/>
          <p:cNvSpPr txBox="1">
            <a:spLocks noChangeArrowheads="1"/>
          </p:cNvSpPr>
          <p:nvPr/>
        </p:nvSpPr>
        <p:spPr bwMode="auto">
          <a:xfrm>
            <a:off x="1441450" y="187325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9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16387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82550"/>
            <a:ext cx="151765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588" name="Line 4"/>
          <p:cNvSpPr>
            <a:spLocks noChangeShapeType="1"/>
          </p:cNvSpPr>
          <p:nvPr/>
        </p:nvSpPr>
        <p:spPr bwMode="auto">
          <a:xfrm>
            <a:off x="0" y="1006475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2641600" y="1957388"/>
            <a:ext cx="48783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/>
            <a:endParaRPr lang="en-US" sz="2500">
              <a:effectLst/>
              <a:latin typeface="Arial" charset="0"/>
            </a:endParaRPr>
          </a:p>
        </p:txBody>
      </p:sp>
      <p:pic>
        <p:nvPicPr>
          <p:cNvPr id="16390" name="Picture 7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-30163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5592" name="Text Box 8"/>
          <p:cNvSpPr txBox="1">
            <a:spLocks noChangeArrowheads="1"/>
          </p:cNvSpPr>
          <p:nvPr/>
        </p:nvSpPr>
        <p:spPr bwMode="auto">
          <a:xfrm>
            <a:off x="0" y="2227263"/>
            <a:ext cx="9601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Em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hãy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nêu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một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câu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thành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ngữ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,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tục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ngữ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có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chứa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cặp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từ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trái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nghĩa</a:t>
            </a:r>
            <a:r>
              <a:rPr lang="en-US" sz="41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?</a:t>
            </a:r>
            <a:endParaRPr lang="en-US" sz="5500" b="1" dirty="0">
              <a:solidFill>
                <a:srgbClr val="0000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5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441450" y="65088"/>
            <a:ext cx="7200900" cy="81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4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KIỂM</a:t>
            </a:r>
            <a:r>
              <a:rPr lang="en-US" sz="4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4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4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RA </a:t>
            </a:r>
            <a:r>
              <a:rPr lang="en-US" sz="4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r>
              <a:rPr lang="en-US" sz="4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ÀI </a:t>
            </a:r>
            <a:r>
              <a:rPr lang="en-US" sz="48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CŨ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41300" y="1411288"/>
            <a:ext cx="9040813" cy="547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Em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ãy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ọc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oạn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ăn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iêu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ả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àu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ắc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ẹp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ủa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hững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ự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ật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m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y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êu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hích.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rong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oạn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ăn,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hú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ý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ử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ụng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hững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ừ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ồng 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5400" b="1">
                <a:solidFill>
                  <a:srgbClr val="F7439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ghĩa.</a:t>
            </a:r>
          </a:p>
          <a:p>
            <a:pPr defTabSz="715963">
              <a:defRPr/>
            </a:pPr>
            <a:endParaRPr lang="en-US" sz="5400" b="1">
              <a:solidFill>
                <a:srgbClr val="F74394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3076" name="Picture 18" descr="bt_new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88" y="0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0" y="1036638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4400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Line 5"/>
          <p:cNvSpPr>
            <a:spLocks noChangeShapeType="1"/>
          </p:cNvSpPr>
          <p:nvPr/>
        </p:nvSpPr>
        <p:spPr bwMode="auto">
          <a:xfrm>
            <a:off x="0" y="1082675"/>
            <a:ext cx="9601200" cy="0"/>
          </a:xfrm>
          <a:prstGeom prst="line">
            <a:avLst/>
          </a:prstGeom>
          <a:noFill/>
          <a:ln w="57150" cmpd="thickThin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4099" name="Picture 6" descr="PUMPKIN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0"/>
            <a:ext cx="1360488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91" name="WordArt 7"/>
          <p:cNvSpPr>
            <a:spLocks noChangeArrowheads="1" noChangeShapeType="1" noTextEdit="1"/>
          </p:cNvSpPr>
          <p:nvPr/>
        </p:nvSpPr>
        <p:spPr bwMode="auto">
          <a:xfrm>
            <a:off x="1143000" y="2103438"/>
            <a:ext cx="7162800" cy="4419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/>
                <a:cs typeface="Arial"/>
              </a:rPr>
              <a:t>TỪ TRÁI NGHĨA</a:t>
            </a:r>
          </a:p>
          <a:p>
            <a:pPr algn="ctr"/>
            <a:endParaRPr lang="en-US" sz="3600" b="1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441450" y="217488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5123" name="Picture 18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36513"/>
            <a:ext cx="1517650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0" y="1036638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4400"/>
          </a:p>
        </p:txBody>
      </p:sp>
      <p:sp>
        <p:nvSpPr>
          <p:cNvPr id="5125" name="Text Box 26"/>
          <p:cNvSpPr txBox="1">
            <a:spLocks noChangeArrowheads="1"/>
          </p:cNvSpPr>
          <p:nvPr/>
        </p:nvSpPr>
        <p:spPr bwMode="auto">
          <a:xfrm>
            <a:off x="2641600" y="1154113"/>
            <a:ext cx="48783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/>
            <a:endParaRPr lang="en-US" sz="2400">
              <a:effectLst/>
              <a:latin typeface="Arial" charset="0"/>
            </a:endParaRPr>
          </a:p>
        </p:txBody>
      </p:sp>
      <p:sp>
        <p:nvSpPr>
          <p:cNvPr id="24603" name="Text Box 27"/>
          <p:cNvSpPr txBox="1">
            <a:spLocks noChangeArrowheads="1"/>
          </p:cNvSpPr>
          <p:nvPr/>
        </p:nvSpPr>
        <p:spPr bwMode="auto">
          <a:xfrm>
            <a:off x="0" y="1082675"/>
            <a:ext cx="9601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So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ánh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ủa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ác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ừ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ậm :</a:t>
            </a:r>
          </a:p>
        </p:txBody>
      </p:sp>
      <p:sp>
        <p:nvSpPr>
          <p:cNvPr id="24671" name="Text Box 95"/>
          <p:cNvSpPr txBox="1">
            <a:spLocks noChangeArrowheads="1"/>
          </p:cNvSpPr>
          <p:nvPr/>
        </p:nvSpPr>
        <p:spPr bwMode="auto">
          <a:xfrm>
            <a:off x="241300" y="2020888"/>
            <a:ext cx="9040813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hrăng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r>
              <a:rPr lang="vi-VN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ột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gười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ính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ỉ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rong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q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uân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ội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háp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âm</a:t>
            </a:r>
          </a:p>
          <a:p>
            <a:pPr defTabSz="715963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ược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iệt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am.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hận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hức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õ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ính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hất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ủa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uộc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hiến</a:t>
            </a:r>
          </a:p>
          <a:p>
            <a:pPr defTabSz="715963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ranh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âm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ược,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ăm 1949,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ô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hạy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ang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àng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gũ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q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uân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ội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a,</a:t>
            </a:r>
          </a:p>
          <a:p>
            <a:pPr defTabSz="715963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ấy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ên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iệt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ăng.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ăm 1986,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ăng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ùng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on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rai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</a:t>
            </a:r>
          </a:p>
          <a:p>
            <a:pPr defTabSz="715963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hăm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iệt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am,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ề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ại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ơi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ô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ã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ừng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hiến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ấu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ì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hính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</a:t>
            </a: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  <p:pic>
        <p:nvPicPr>
          <p:cNvPr id="5128" name="Picture 96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0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675" name="Rectangle 99"/>
          <p:cNvSpPr>
            <a:spLocks noChangeArrowheads="1"/>
          </p:cNvSpPr>
          <p:nvPr/>
        </p:nvSpPr>
        <p:spPr bwMode="auto">
          <a:xfrm>
            <a:off x="5638800" y="2636838"/>
            <a:ext cx="1306513" cy="381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/>
          <a:lstStyle/>
          <a:p>
            <a:pPr algn="ctr" defTabSz="715963">
              <a:spcBef>
                <a:spcPct val="0"/>
              </a:spcBef>
              <a:defRPr/>
            </a:pPr>
            <a:r>
              <a:rPr lang="en-US" sz="24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phi</a:t>
            </a:r>
            <a:r>
              <a:rPr lang="en-US" sz="24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  <a:endParaRPr lang="en-US" sz="2400" b="1" i="1" dirty="0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4676" name="Rectangle 100"/>
          <p:cNvSpPr>
            <a:spLocks noChangeArrowheads="1"/>
          </p:cNvSpPr>
          <p:nvPr/>
        </p:nvSpPr>
        <p:spPr bwMode="auto">
          <a:xfrm>
            <a:off x="7315200" y="4237038"/>
            <a:ext cx="17526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/>
          <a:lstStyle/>
          <a:p>
            <a:pPr algn="ctr" defTabSz="715963">
              <a:spcBef>
                <a:spcPct val="0"/>
              </a:spcBef>
              <a:defRPr/>
            </a:pPr>
            <a:r>
              <a:rPr lang="en-US" sz="2400" b="1" i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chính</a:t>
            </a:r>
            <a:r>
              <a:rPr lang="en-US" sz="24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400" b="1" i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400" b="1" i="1" dirty="0" err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</a:t>
            </a:r>
            <a:r>
              <a:rPr lang="en-US" sz="2400" b="1" i="1" dirty="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6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46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6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46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46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46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6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175"/>
                            </p:stCondLst>
                            <p:childTnLst>
                              <p:par>
                                <p:cTn id="3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4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3" grpId="0"/>
      <p:bldP spid="24671" grpId="0" build="allAtOnce"/>
      <p:bldP spid="24675" grpId="0" animBg="1"/>
      <p:bldP spid="246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1441450" y="217488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9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6147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36513"/>
            <a:ext cx="1517650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84" name="Line 4"/>
          <p:cNvSpPr>
            <a:spLocks noChangeShapeType="1"/>
          </p:cNvSpPr>
          <p:nvPr/>
        </p:nvSpPr>
        <p:spPr bwMode="auto">
          <a:xfrm>
            <a:off x="0" y="1154113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267200" y="1154113"/>
            <a:ext cx="24384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/>
            <a:endParaRPr lang="en-US" sz="2500">
              <a:effectLst/>
              <a:latin typeface="Arial" charset="0"/>
            </a:endParaRPr>
          </a:p>
        </p:txBody>
      </p:sp>
      <p:sp>
        <p:nvSpPr>
          <p:cNvPr id="174086" name="Text Box 6"/>
          <p:cNvSpPr txBox="1">
            <a:spLocks noChangeArrowheads="1"/>
          </p:cNvSpPr>
          <p:nvPr/>
        </p:nvSpPr>
        <p:spPr bwMode="auto">
          <a:xfrm>
            <a:off x="381000" y="2030413"/>
            <a:ext cx="21336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5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Phi</a:t>
            </a:r>
            <a:r>
              <a:rPr lang="en-US" sz="25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5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5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ghĩa:</a:t>
            </a:r>
            <a:endParaRPr lang="en-US" sz="2500" b="1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pic>
        <p:nvPicPr>
          <p:cNvPr id="6151" name="Picture 7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0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2481263" y="2030413"/>
            <a:ext cx="7038975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Trái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ới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ạo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ý.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uộc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hiến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ranh </a:t>
            </a:r>
            <a:r>
              <a:rPr lang="en-US" sz="25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  <a:r>
              <a:rPr lang="en-US" sz="2500" b="1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 </a:t>
            </a:r>
            <a:r>
              <a:rPr lang="en-US" sz="25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500" b="1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uộc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hiến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ranh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ĩ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ục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ích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x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ấu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x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a,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</a:t>
            </a:r>
            <a:r>
              <a:rPr lang="vi-VN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ược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hững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gười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ĩ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ương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ri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ủ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ộ.</a:t>
            </a:r>
          </a:p>
        </p:txBody>
      </p:sp>
      <p:sp>
        <p:nvSpPr>
          <p:cNvPr id="174089" name="Text Box 9"/>
          <p:cNvSpPr txBox="1">
            <a:spLocks noChangeArrowheads="1"/>
          </p:cNvSpPr>
          <p:nvPr/>
        </p:nvSpPr>
        <p:spPr bwMode="auto">
          <a:xfrm>
            <a:off x="228600" y="4011613"/>
            <a:ext cx="22860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5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Chính</a:t>
            </a:r>
            <a:r>
              <a:rPr lang="en-US" sz="25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5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5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ghĩa:</a:t>
            </a:r>
            <a:endParaRPr lang="en-US" sz="2500" b="1">
              <a:solidFill>
                <a:srgbClr val="FF00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174090" name="Text Box 10"/>
          <p:cNvSpPr txBox="1">
            <a:spLocks noChangeArrowheads="1"/>
          </p:cNvSpPr>
          <p:nvPr/>
        </p:nvSpPr>
        <p:spPr bwMode="auto">
          <a:xfrm>
            <a:off x="2438400" y="4011613"/>
            <a:ext cx="704215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Đúng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ới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ạo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ý.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hiến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ấu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ì </a:t>
            </a:r>
            <a:r>
              <a:rPr lang="en-US" sz="25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hính </a:t>
            </a:r>
            <a:r>
              <a:rPr lang="en-US" sz="25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500" b="1" i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à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hiến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đ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ấu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ì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ẽ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hải,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hống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ại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ái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x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ấu,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hống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l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ại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á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p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ức,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b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ất 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vi-VN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</a:t>
            </a:r>
            <a:r>
              <a:rPr lang="en-US" sz="25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ng.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762000" y="1265238"/>
            <a:ext cx="9906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900" b="1">
                <a:solidFill>
                  <a:srgbClr val="E67AD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900" b="1">
                <a:solidFill>
                  <a:srgbClr val="E67AD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4419600" y="1265238"/>
            <a:ext cx="29718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900" b="1">
                <a:solidFill>
                  <a:srgbClr val="E67AD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</a:t>
            </a:r>
            <a:r>
              <a:rPr lang="en-US" sz="2900" b="1">
                <a:solidFill>
                  <a:srgbClr val="E67AD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900" b="1">
                <a:solidFill>
                  <a:srgbClr val="E67AD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 </a:t>
            </a:r>
            <a:r>
              <a:rPr lang="en-US" sz="2900" b="1">
                <a:solidFill>
                  <a:srgbClr val="E67AD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900" b="1">
                <a:solidFill>
                  <a:srgbClr val="E67AD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ủa </a:t>
            </a:r>
            <a:r>
              <a:rPr lang="en-US" sz="2900" b="1">
                <a:solidFill>
                  <a:srgbClr val="E67AD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</a:p>
        </p:txBody>
      </p:sp>
      <p:sp>
        <p:nvSpPr>
          <p:cNvPr id="174093" name="Line 13"/>
          <p:cNvSpPr>
            <a:spLocks noChangeShapeType="1"/>
          </p:cNvSpPr>
          <p:nvPr/>
        </p:nvSpPr>
        <p:spPr bwMode="auto">
          <a:xfrm>
            <a:off x="2286000" y="1417638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17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4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174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4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174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1" grpId="0"/>
      <p:bldP spid="1740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2"/>
          <p:cNvSpPr txBox="1">
            <a:spLocks noChangeArrowheads="1"/>
          </p:cNvSpPr>
          <p:nvPr/>
        </p:nvSpPr>
        <p:spPr bwMode="auto">
          <a:xfrm>
            <a:off x="1441450" y="217488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8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7171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36513"/>
            <a:ext cx="1517650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8180" name="Line 4"/>
          <p:cNvSpPr>
            <a:spLocks noChangeShapeType="1"/>
          </p:cNvSpPr>
          <p:nvPr/>
        </p:nvSpPr>
        <p:spPr bwMode="auto">
          <a:xfrm>
            <a:off x="0" y="1036638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4400"/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641600" y="1154113"/>
            <a:ext cx="48783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/>
            <a:endParaRPr lang="en-US" sz="2400">
              <a:effectLst/>
              <a:latin typeface="Arial" charset="0"/>
            </a:endParaRPr>
          </a:p>
        </p:txBody>
      </p:sp>
      <p:sp>
        <p:nvSpPr>
          <p:cNvPr id="178182" name="Text Box 6"/>
          <p:cNvSpPr txBox="1">
            <a:spLocks noChangeArrowheads="1"/>
          </p:cNvSpPr>
          <p:nvPr/>
        </p:nvSpPr>
        <p:spPr bwMode="auto">
          <a:xfrm>
            <a:off x="0" y="1082675"/>
            <a:ext cx="960120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ìm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hững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ừ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ghĩa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ới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hau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rong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âu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ục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ghữ 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</a:t>
            </a:r>
            <a:r>
              <a:rPr lang="en-US" sz="2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au :</a:t>
            </a:r>
          </a:p>
        </p:txBody>
      </p:sp>
      <p:sp>
        <p:nvSpPr>
          <p:cNvPr id="178183" name="Text Box 7"/>
          <p:cNvSpPr txBox="1">
            <a:spLocks noChangeArrowheads="1"/>
          </p:cNvSpPr>
          <p:nvPr/>
        </p:nvSpPr>
        <p:spPr bwMode="auto">
          <a:xfrm>
            <a:off x="558800" y="2308225"/>
            <a:ext cx="83566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defTabSz="715963"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              </a:t>
            </a: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C</a:t>
            </a: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hết </a:t>
            </a: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v</a:t>
            </a: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inh </a:t>
            </a: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ơn </a:t>
            </a: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</a:t>
            </a: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ống </a:t>
            </a:r>
            <a:r>
              <a:rPr lang="en-US" sz="4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nhục</a:t>
            </a:r>
            <a:endParaRPr lang="en-US" sz="4800" b="1" i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pic>
        <p:nvPicPr>
          <p:cNvPr id="7176" name="Picture 8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0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8185" name="Rectangle 9"/>
          <p:cNvSpPr>
            <a:spLocks noChangeArrowheads="1"/>
          </p:cNvSpPr>
          <p:nvPr/>
        </p:nvSpPr>
        <p:spPr bwMode="auto">
          <a:xfrm>
            <a:off x="3200400" y="2332038"/>
            <a:ext cx="1363663" cy="7286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/>
          <a:lstStyle/>
          <a:p>
            <a:pPr algn="ctr" defTabSz="715963">
              <a:spcBef>
                <a:spcPct val="0"/>
              </a:spcBef>
              <a:defRPr/>
            </a:pPr>
            <a:r>
              <a:rPr lang="en-US" sz="48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vinh</a:t>
            </a:r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7162800" y="2332038"/>
            <a:ext cx="1371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/>
          <a:lstStyle/>
          <a:p>
            <a:pPr algn="ctr" defTabSz="715963">
              <a:spcBef>
                <a:spcPct val="0"/>
              </a:spcBef>
              <a:defRPr/>
            </a:pPr>
            <a:r>
              <a:rPr lang="en-US" sz="48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nhục</a:t>
            </a:r>
          </a:p>
        </p:txBody>
      </p:sp>
      <p:sp>
        <p:nvSpPr>
          <p:cNvPr id="178187" name="Rectangle 11"/>
          <p:cNvSpPr>
            <a:spLocks noChangeArrowheads="1"/>
          </p:cNvSpPr>
          <p:nvPr/>
        </p:nvSpPr>
        <p:spPr bwMode="auto">
          <a:xfrm>
            <a:off x="1674813" y="2332038"/>
            <a:ext cx="1601787" cy="7286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/>
          <a:lstStyle/>
          <a:p>
            <a:pPr algn="ctr" defTabSz="715963">
              <a:spcBef>
                <a:spcPct val="0"/>
              </a:spcBef>
              <a:defRPr/>
            </a:pPr>
            <a:r>
              <a:rPr lang="en-US" sz="48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Chết</a:t>
            </a:r>
          </a:p>
        </p:txBody>
      </p:sp>
      <p:sp>
        <p:nvSpPr>
          <p:cNvPr id="178188" name="Rectangle 12"/>
          <p:cNvSpPr>
            <a:spLocks noChangeArrowheads="1"/>
          </p:cNvSpPr>
          <p:nvPr/>
        </p:nvSpPr>
        <p:spPr bwMode="auto">
          <a:xfrm>
            <a:off x="5791200" y="2332038"/>
            <a:ext cx="1371600" cy="762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71630" tIns="35814" rIns="71630" bIns="35814" anchor="ctr"/>
          <a:lstStyle/>
          <a:p>
            <a:pPr algn="ctr" defTabSz="715963">
              <a:spcBef>
                <a:spcPct val="0"/>
              </a:spcBef>
              <a:defRPr/>
            </a:pPr>
            <a:r>
              <a:rPr lang="en-US" sz="4800" b="1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sống</a:t>
            </a: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8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81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8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8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8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78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78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5" grpId="0" animBg="1"/>
      <p:bldP spid="178186" grpId="0" animBg="1"/>
      <p:bldP spid="178187" grpId="0" animBg="1"/>
      <p:bldP spid="17818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ext Box 2"/>
          <p:cNvSpPr txBox="1">
            <a:spLocks noChangeArrowheads="1"/>
          </p:cNvSpPr>
          <p:nvPr/>
        </p:nvSpPr>
        <p:spPr bwMode="auto">
          <a:xfrm>
            <a:off x="1441450" y="217488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9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8195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36513"/>
            <a:ext cx="1517650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0228" name="Line 4"/>
          <p:cNvSpPr>
            <a:spLocks noChangeShapeType="1"/>
          </p:cNvSpPr>
          <p:nvPr/>
        </p:nvSpPr>
        <p:spPr bwMode="auto">
          <a:xfrm>
            <a:off x="0" y="1036638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641600" y="1154113"/>
            <a:ext cx="48783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/>
            <a:endParaRPr lang="en-US" sz="2500">
              <a:effectLst/>
              <a:latin typeface="Arial" charset="0"/>
            </a:endParaRPr>
          </a:p>
        </p:txBody>
      </p:sp>
      <p:sp>
        <p:nvSpPr>
          <p:cNvPr id="180230" name="Text Box 6"/>
          <p:cNvSpPr txBox="1">
            <a:spLocks noChangeArrowheads="1"/>
          </p:cNvSpPr>
          <p:nvPr/>
        </p:nvSpPr>
        <p:spPr bwMode="auto">
          <a:xfrm>
            <a:off x="304800" y="1874838"/>
            <a:ext cx="9296400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2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Cách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dùng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các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từ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trái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nghĩa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trong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câu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tục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nghữ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trên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có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tác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dụng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như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thế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nào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trong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việc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thể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hiện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quan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niệm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sống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của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người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Việt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Nam </a:t>
            </a:r>
            <a:r>
              <a:rPr lang="en-US" sz="41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ta</a:t>
            </a:r>
            <a:r>
              <a:rPr lang="en-US" sz="4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? </a:t>
            </a:r>
          </a:p>
        </p:txBody>
      </p:sp>
      <p:pic>
        <p:nvPicPr>
          <p:cNvPr id="8199" name="Picture 7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0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ext Box 2"/>
          <p:cNvSpPr txBox="1">
            <a:spLocks noChangeArrowheads="1"/>
          </p:cNvSpPr>
          <p:nvPr/>
        </p:nvSpPr>
        <p:spPr bwMode="auto">
          <a:xfrm>
            <a:off x="1441450" y="217488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9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9219" name="Picture 3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1300" y="36513"/>
            <a:ext cx="1517650" cy="87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2276" name="Line 4"/>
          <p:cNvSpPr>
            <a:spLocks noChangeShapeType="1"/>
          </p:cNvSpPr>
          <p:nvPr/>
        </p:nvSpPr>
        <p:spPr bwMode="auto">
          <a:xfrm>
            <a:off x="0" y="1036638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641600" y="1154113"/>
            <a:ext cx="4878388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630" tIns="35814" rIns="71630" bIns="35814">
            <a:spAutoFit/>
          </a:bodyPr>
          <a:lstStyle/>
          <a:p>
            <a:pPr algn="l" defTabSz="715963"/>
            <a:endParaRPr lang="en-US" sz="2500">
              <a:effectLst/>
              <a:latin typeface="Arial" charset="0"/>
            </a:endParaRPr>
          </a:p>
        </p:txBody>
      </p:sp>
      <p:sp>
        <p:nvSpPr>
          <p:cNvPr id="182278" name="Text Box 6"/>
          <p:cNvSpPr txBox="1">
            <a:spLocks noChangeArrowheads="1"/>
          </p:cNvSpPr>
          <p:nvPr/>
        </p:nvSpPr>
        <p:spPr bwMode="auto">
          <a:xfrm>
            <a:off x="0" y="1225550"/>
            <a:ext cx="96012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G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hi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hớ:</a:t>
            </a:r>
          </a:p>
        </p:txBody>
      </p:sp>
      <p:pic>
        <p:nvPicPr>
          <p:cNvPr id="9223" name="Picture 7" descr="bt_new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088" y="0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2280" name="Text Box 8"/>
          <p:cNvSpPr txBox="1">
            <a:spLocks noChangeArrowheads="1"/>
          </p:cNvSpPr>
          <p:nvPr/>
        </p:nvSpPr>
        <p:spPr bwMode="auto">
          <a:xfrm>
            <a:off x="719138" y="1798638"/>
            <a:ext cx="8640762" cy="35163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l" defTabSz="715963">
              <a:defRPr/>
            </a:pPr>
            <a:r>
              <a:rPr lang="en-US" sz="31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1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1.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Từ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trái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nghĩa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là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những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từ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cĩ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nghĩa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trái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ngược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nhau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.</a:t>
            </a:r>
          </a:p>
          <a:p>
            <a:pPr algn="l" defTabSz="715963">
              <a:defRPr/>
            </a:pPr>
            <a:r>
              <a:rPr lang="en-US" sz="43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</a:t>
            </a:r>
            <a:r>
              <a:rPr lang="en-US" sz="29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M: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cao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–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thấp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trái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–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phải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,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ngày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–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dêm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</a:p>
          <a:p>
            <a:pPr algn="l" defTabSz="715963">
              <a:defRPr/>
            </a:pP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2.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Việc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đặt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các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từ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trái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nghĩa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bên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cạnh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nhau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c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ó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tác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dụng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làm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nổi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bật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những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sự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vật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sự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việc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hoạt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động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trạng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thái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,…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đối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lập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900" b="1" dirty="0" err="1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nhau</a:t>
            </a:r>
            <a:r>
              <a:rPr lang="en-US" sz="29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. </a:t>
            </a: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2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22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82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82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8" grpId="0"/>
      <p:bldP spid="18228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ext Box 2"/>
          <p:cNvSpPr txBox="1">
            <a:spLocks noChangeArrowheads="1"/>
          </p:cNvSpPr>
          <p:nvPr/>
        </p:nvSpPr>
        <p:spPr bwMode="auto">
          <a:xfrm>
            <a:off x="1441450" y="217488"/>
            <a:ext cx="72009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1630" tIns="35814" rIns="71630" bIns="35814">
            <a:spAutoFit/>
          </a:bodyPr>
          <a:lstStyle/>
          <a:p>
            <a:pPr algn="ctr" defTabSz="715963">
              <a:defRPr/>
            </a:pP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TỪ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RÁI </a:t>
            </a:r>
            <a:r>
              <a:rPr lang="en-US" sz="29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NGHĨA</a:t>
            </a:r>
          </a:p>
          <a:p>
            <a:pPr algn="ctr" defTabSz="715963">
              <a:defRPr/>
            </a:pPr>
            <a:endParaRPr lang="en-US" sz="29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323" name="Line 3"/>
          <p:cNvSpPr>
            <a:spLocks noChangeShapeType="1"/>
          </p:cNvSpPr>
          <p:nvPr/>
        </p:nvSpPr>
        <p:spPr bwMode="auto">
          <a:xfrm>
            <a:off x="0" y="1036638"/>
            <a:ext cx="9601200" cy="0"/>
          </a:xfrm>
          <a:prstGeom prst="line">
            <a:avLst/>
          </a:prstGeom>
          <a:noFill/>
          <a:ln w="57150" cmpd="thinThick">
            <a:solidFill>
              <a:srgbClr val="FF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0244" name="Picture 4" descr="bt_new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9088" y="0"/>
            <a:ext cx="128111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25" name="Rectangle 5"/>
          <p:cNvSpPr>
            <a:spLocks noRot="1" noChangeArrowheads="1"/>
          </p:cNvSpPr>
          <p:nvPr/>
        </p:nvSpPr>
        <p:spPr bwMode="auto">
          <a:xfrm>
            <a:off x="0" y="1189038"/>
            <a:ext cx="9601200" cy="5303837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00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lIns="71630" tIns="35814" rIns="71630" bIns="35814" anchor="ctr"/>
          <a:lstStyle/>
          <a:p>
            <a:pPr algn="ctr" defTabSz="715963">
              <a:spcBef>
                <a:spcPct val="0"/>
              </a:spcBef>
            </a:pPr>
            <a:r>
              <a:rPr lang="en-US" sz="7400" b="1">
                <a:solidFill>
                  <a:srgbClr val="000099"/>
                </a:solidFill>
                <a:effectLst/>
                <a:latin typeface="Arial" charset="0"/>
              </a:rPr>
              <a:t>LUYỆN TẬP</a:t>
            </a:r>
            <a:endParaRPr lang="en-US" sz="6200" b="1">
              <a:solidFill>
                <a:srgbClr val="000099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18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2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4EE74"/>
            </a:gs>
            <a:gs pos="100000">
              <a:srgbClr val="F4EE74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71630" tIns="35814" rIns="71630" bIns="35814" numCol="1" anchor="t" anchorCtr="0" compatLnSpc="1">
        <a:prstTxWarp prst="textNoShape">
          <a:avLst/>
        </a:prstTxWarp>
        <a:spAutoFit/>
      </a:bodyPr>
      <a:lstStyle>
        <a:defPPr marL="0" marR="0" indent="0" algn="just" defTabSz="7159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4600" b="0" i="0" u="none" strike="noStrike" cap="none" normalizeH="0" baseline="0" smtClean="0">
            <a:ln>
              <a:noFill/>
            </a:ln>
            <a:solidFill>
              <a:srgbClr val="0000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F4EE74"/>
            </a:gs>
            <a:gs pos="100000">
              <a:srgbClr val="F4EE74">
                <a:gamma/>
                <a:shade val="46275"/>
                <a:invGamma/>
              </a:srgb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71630" tIns="35814" rIns="71630" bIns="35814" numCol="1" anchor="t" anchorCtr="0" compatLnSpc="1">
        <a:prstTxWarp prst="textNoShape">
          <a:avLst/>
        </a:prstTxWarp>
        <a:spAutoFit/>
      </a:bodyPr>
      <a:lstStyle>
        <a:defPPr marL="0" marR="0" indent="0" algn="just" defTabSz="71596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4600" b="0" i="0" u="none" strike="noStrike" cap="none" normalizeH="0" baseline="0" smtClean="0">
            <a:ln>
              <a:noFill/>
            </a:ln>
            <a:solidFill>
              <a:srgbClr val="0000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VNI-Times" pitchFamily="2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2176</TotalTime>
  <Words>814</Words>
  <Application>Microsoft Office PowerPoint</Application>
  <PresentationFormat>Custom</PresentationFormat>
  <Paragraphs>107</Paragraphs>
  <Slides>15</Slides>
  <Notes>11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VNI-Times</vt:lpstr>
      <vt:lpstr>Arial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 KHAI</dc:creator>
  <cp:lastModifiedBy>CSTeam</cp:lastModifiedBy>
  <cp:revision>144</cp:revision>
  <dcterms:created xsi:type="dcterms:W3CDTF">2006-11-27T07:33:53Z</dcterms:created>
  <dcterms:modified xsi:type="dcterms:W3CDTF">2016-06-30T02:54:28Z</dcterms:modified>
</cp:coreProperties>
</file>