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  <p:sldMasterId id="2147483653" r:id="rId3"/>
  </p:sldMasterIdLst>
  <p:sldIdLst>
    <p:sldId id="261" r:id="rId4"/>
    <p:sldId id="263" r:id="rId5"/>
    <p:sldId id="262" r:id="rId6"/>
    <p:sldId id="257" r:id="rId7"/>
    <p:sldId id="258" r:id="rId8"/>
    <p:sldId id="259" r:id="rId9"/>
    <p:sldId id="260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336600"/>
    <a:srgbClr val="FFFF00"/>
    <a:srgbClr val="FF6600"/>
    <a:srgbClr val="CC6600"/>
    <a:srgbClr val="339966"/>
    <a:srgbClr val="0066CC"/>
    <a:srgbClr val="9933FF"/>
    <a:srgbClr val="99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gs" Target="tags/tag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566A2-B3DA-48BB-A1B0-7536A8FA8C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F87B1-11BC-4B41-A9C1-02169DF5C9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CF6DA-027C-49B9-8FBC-46A35D1E75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34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5AA80-61F6-41C2-83EC-ACDF4521C3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F48B07-32AC-4FD6-AAE6-9C96671684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5EFFA-A3C5-43FA-90C9-B46699E7CC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D717D-90F6-44B7-8787-18D1A5AFB7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5CAD2-3B6A-4670-BE44-A8FA5677F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3CADB-AEC0-490F-A5E3-9007F5CC3C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114E7-BDA0-49A5-AC75-DEEDCC48B1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BAC56-B194-4083-9575-2FF7050C04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ACF59E-AD0F-436D-B522-619889E401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A11E0-8F89-4F83-9ABF-224AEC740D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7E8BB-A1D3-495C-946C-A042C5EBD7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56F68-E0AE-4C9F-9EEA-CBAEEBD280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48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0E690-DB8E-450F-854E-40FD462BFB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F224C2-4E98-4719-835C-7FF67C3CAF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A0854-B0A7-4CF9-8EE4-1A591C0BCA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2A1701-1FEC-4063-B3A7-74FB1DBB89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AE7D8-A349-4878-BB37-FD9E74FDF6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BAF88-4D48-4509-A2BF-4F1DF3C602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14D60-7C7B-4EC6-B27A-E7644A0A4C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BDA45F-2CF3-4971-8B3F-713C0F0899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16E16-A946-4F44-81BD-0E002CB6E1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F7FA7-8E1A-4A1A-A810-7B34949B28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C17729-5103-4397-96B9-4D60D66370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7738B-0685-4A72-BEBA-683911F10C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04B7C7-3A4C-464B-8C9D-89976A52E8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92EA4-8656-4E0D-A02A-740DCE051C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3EAFB-69EC-47E9-82C4-53251A2E6B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A9EBB-E68B-4FB4-AD67-01C511B951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F2265-72F7-465D-BCB1-7532C6EB3B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94C17-8828-4077-A7A8-DD7BD00191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E421D87D-B7C8-43F6-9449-86D084CBEA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2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2056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7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8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18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19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20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21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22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32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2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2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34C9176F-D83A-4B37-8361-4BF5E47D59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3326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27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3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3080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1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2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62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63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64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65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66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946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C884C8F4-61FB-453D-9924-72E1165628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9470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471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4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2.wav"/><Relationship Id="rId7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295400" y="1538288"/>
            <a:ext cx="53340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50000"/>
              </a:spcBef>
              <a:defRPr/>
            </a:pPr>
            <a:r>
              <a:rPr lang="en-US" sz="2800" b="1" u="sng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Kiểm tra bài cũ: </a:t>
            </a:r>
          </a:p>
        </p:txBody>
      </p:sp>
      <p:sp>
        <p:nvSpPr>
          <p:cNvPr id="7171" name="Rectangle 9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228600" y="3733800"/>
            <a:ext cx="86868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     Từ đồng nghĩa là những từ có nghĩa  giống nhau hoặc gần giống nhau.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       Ví dụ: siêng năng, chăm chỉ, cần cù, …</a:t>
            </a:r>
          </a:p>
        </p:txBody>
      </p:sp>
      <p:sp>
        <p:nvSpPr>
          <p:cNvPr id="30731" name="AutoShape 11"/>
          <p:cNvSpPr>
            <a:spLocks noChangeArrowheads="1"/>
          </p:cNvSpPr>
          <p:nvPr/>
        </p:nvSpPr>
        <p:spPr bwMode="auto">
          <a:xfrm>
            <a:off x="533400" y="2438400"/>
            <a:ext cx="8153400" cy="914400"/>
          </a:xfrm>
          <a:prstGeom prst="octagon">
            <a:avLst>
              <a:gd name="adj" fmla="val 29287"/>
            </a:avLst>
          </a:prstGeom>
          <a:solidFill>
            <a:srgbClr val="0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Câu 1:  Thế nào là từ đồng nghĩa ? Cho ví dụ.</a:t>
            </a:r>
          </a:p>
        </p:txBody>
      </p:sp>
      <p:sp>
        <p:nvSpPr>
          <p:cNvPr id="7174" name="Text Box 12"/>
          <p:cNvSpPr txBox="1">
            <a:spLocks noChangeArrowheads="1"/>
          </p:cNvSpPr>
          <p:nvPr/>
        </p:nvSpPr>
        <p:spPr bwMode="auto">
          <a:xfrm>
            <a:off x="609600" y="152400"/>
            <a:ext cx="762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/>
              <a:t>Môn: Luyện từ và câu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0" grpId="0"/>
      <p:bldP spid="3073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2209800"/>
            <a:ext cx="91440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 hai loại từ đồng nghĩa :</a:t>
            </a:r>
          </a:p>
          <a:p>
            <a:pPr marL="609600" indent="-609600"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1. Từ đồng nghĩa hoàn toàn, có thể thay thế cho nhau trong lời nói. </a:t>
            </a:r>
          </a:p>
          <a:p>
            <a:pPr marL="609600" indent="-609600"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VD: hổ, cọp, hùm, …</a:t>
            </a:r>
          </a:p>
          <a:p>
            <a:pPr marL="609600" indent="-609600"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2. Từ đồng nghĩa không hoàn toàn. Khi dùng những từ này, ta phải cân nhắc lựa chọn cho đúng. </a:t>
            </a:r>
          </a:p>
          <a:p>
            <a:pPr marL="609600" indent="-609600"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VD: - Ăn, xơi, chén, …(biểu thị thái độ, tình cảm khác nhau đối với người đối thoại hoặc điều được nói đến).</a:t>
            </a:r>
          </a:p>
          <a:p>
            <a:pPr marL="609600" indent="-609600"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- Mang, khiêng, vác, …(biểu thị những cách thức hành động khác nhau ).</a:t>
            </a:r>
          </a:p>
        </p:txBody>
      </p:sp>
      <p:sp>
        <p:nvSpPr>
          <p:cNvPr id="8195" name="Oval 4"/>
          <p:cNvSpPr>
            <a:spLocks noChangeArrowheads="1"/>
          </p:cNvSpPr>
          <p:nvPr/>
        </p:nvSpPr>
        <p:spPr bwMode="auto">
          <a:xfrm>
            <a:off x="381000" y="1143000"/>
            <a:ext cx="77724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/>
              <a:t>Câu 2: Có mấy loại từ đồng nghĩa ?</a:t>
            </a:r>
            <a:r>
              <a:rPr lang="en-US" sz="2800"/>
              <a:t> </a:t>
            </a: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609600" y="76200"/>
            <a:ext cx="762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/>
              <a:t>Môn: Luyện từ và</a:t>
            </a:r>
            <a:r>
              <a:rPr lang="en-US" sz="2400"/>
              <a:t> câu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z="4000" smtClean="0">
              <a:latin typeface="Arial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z="2800" smtClean="0">
              <a:latin typeface="Arial"/>
            </a:endParaRPr>
          </a:p>
        </p:txBody>
      </p:sp>
      <p:pic>
        <p:nvPicPr>
          <p:cNvPr id="9220" name="Picture 4" descr="misc11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9144000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9" name="AutoShape 5"/>
          <p:cNvSpPr>
            <a:spLocks noChangeArrowheads="1"/>
          </p:cNvSpPr>
          <p:nvPr/>
        </p:nvSpPr>
        <p:spPr bwMode="auto">
          <a:xfrm>
            <a:off x="762000" y="1633538"/>
            <a:ext cx="8305800" cy="728662"/>
          </a:xfrm>
          <a:prstGeom prst="flowChartTerminator">
            <a:avLst/>
          </a:prstGeom>
          <a:gradFill rotWithShape="1">
            <a:gsLst>
              <a:gs pos="0">
                <a:srgbClr val="003399"/>
              </a:gs>
              <a:gs pos="50000">
                <a:srgbClr val="0099FF"/>
              </a:gs>
              <a:gs pos="100000">
                <a:srgbClr val="003399"/>
              </a:gs>
            </a:gsLst>
            <a:lin ang="5400000" scaled="1"/>
          </a:gradFill>
          <a:ln w="12700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Chọn </a:t>
            </a:r>
            <a:r>
              <a:rPr lang="en-US" sz="2400" b="1">
                <a:solidFill>
                  <a:srgbClr val="FF3300"/>
                </a:solidFill>
              </a:rPr>
              <a:t>A</a:t>
            </a:r>
            <a:r>
              <a:rPr lang="en-US" sz="2400" b="1">
                <a:solidFill>
                  <a:srgbClr val="FFFF00"/>
                </a:solidFill>
              </a:rPr>
              <a:t>, hoặc </a:t>
            </a:r>
            <a:r>
              <a:rPr lang="en-US" sz="2400" b="1">
                <a:solidFill>
                  <a:srgbClr val="FF3300"/>
                </a:solidFill>
              </a:rPr>
              <a:t>B</a:t>
            </a:r>
            <a:r>
              <a:rPr lang="en-US" sz="2400" b="1">
                <a:solidFill>
                  <a:srgbClr val="FFFF00"/>
                </a:solidFill>
              </a:rPr>
              <a:t>, hoặc </a:t>
            </a:r>
            <a:r>
              <a:rPr lang="en-US" sz="2400" b="1">
                <a:solidFill>
                  <a:srgbClr val="FF3300"/>
                </a:solidFill>
              </a:rPr>
              <a:t>C</a:t>
            </a:r>
            <a:r>
              <a:rPr lang="en-US" sz="2400" b="1">
                <a:solidFill>
                  <a:srgbClr val="FFFF00"/>
                </a:solidFill>
              </a:rPr>
              <a:t>, hoặc </a:t>
            </a:r>
            <a:r>
              <a:rPr lang="en-US" sz="2400" b="1">
                <a:solidFill>
                  <a:srgbClr val="FF3300"/>
                </a:solidFill>
              </a:rPr>
              <a:t>D</a:t>
            </a:r>
          </a:p>
        </p:txBody>
      </p:sp>
      <p:sp>
        <p:nvSpPr>
          <p:cNvPr id="31750" name="AutoShape 6"/>
          <p:cNvSpPr>
            <a:spLocks noChangeArrowheads="1"/>
          </p:cNvSpPr>
          <p:nvPr/>
        </p:nvSpPr>
        <p:spPr bwMode="auto">
          <a:xfrm>
            <a:off x="1568450" y="2487613"/>
            <a:ext cx="7575550" cy="155098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Dòng nào dưới đây là </a:t>
            </a:r>
          </a:p>
          <a:p>
            <a:pPr algn="ctr"/>
            <a:r>
              <a:rPr lang="en-US" sz="2400" b="1"/>
              <a:t>những từ đồng nghĩa?</a:t>
            </a:r>
          </a:p>
        </p:txBody>
      </p:sp>
      <p:sp>
        <p:nvSpPr>
          <p:cNvPr id="31751" name="Oval 7"/>
          <p:cNvSpPr>
            <a:spLocks noChangeArrowheads="1"/>
          </p:cNvSpPr>
          <p:nvPr/>
        </p:nvSpPr>
        <p:spPr bwMode="auto">
          <a:xfrm>
            <a:off x="-152400" y="1752600"/>
            <a:ext cx="1600200" cy="1371600"/>
          </a:xfrm>
          <a:prstGeom prst="ellipse">
            <a:avLst/>
          </a:prstGeom>
          <a:solidFill>
            <a:srgbClr val="FFFF00"/>
          </a:solidFill>
          <a:ln w="12700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0066"/>
                </a:solidFill>
              </a:rPr>
              <a:t>Câu 3</a:t>
            </a:r>
            <a:r>
              <a:rPr lang="en-US" sz="2400" b="1"/>
              <a:t> </a:t>
            </a:r>
          </a:p>
        </p:txBody>
      </p:sp>
      <p:sp>
        <p:nvSpPr>
          <p:cNvPr id="31752" name="AutoShape 8"/>
          <p:cNvSpPr>
            <a:spLocks noChangeArrowheads="1"/>
          </p:cNvSpPr>
          <p:nvPr/>
        </p:nvSpPr>
        <p:spPr bwMode="auto">
          <a:xfrm>
            <a:off x="1524000" y="4144963"/>
            <a:ext cx="4038600" cy="503237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19050">
            <a:solidFill>
              <a:srgbClr val="CCFF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solidFill>
                  <a:schemeClr val="bg1"/>
                </a:solidFill>
              </a:rPr>
              <a:t>A. Hồng, đỏ, thẫm.</a:t>
            </a:r>
          </a:p>
        </p:txBody>
      </p:sp>
      <p:sp>
        <p:nvSpPr>
          <p:cNvPr id="31753" name="AutoShape 9"/>
          <p:cNvSpPr>
            <a:spLocks noChangeArrowheads="1"/>
          </p:cNvSpPr>
          <p:nvPr/>
        </p:nvSpPr>
        <p:spPr bwMode="auto">
          <a:xfrm>
            <a:off x="1524000" y="4752975"/>
            <a:ext cx="7315200" cy="504825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19050">
            <a:solidFill>
              <a:srgbClr val="CCFF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solidFill>
                  <a:schemeClr val="bg1"/>
                </a:solidFill>
              </a:rPr>
              <a:t>B. Đen đúa, xanh đen, xanh hồ thủy.</a:t>
            </a:r>
          </a:p>
        </p:txBody>
      </p:sp>
      <p:sp>
        <p:nvSpPr>
          <p:cNvPr id="31754" name="AutoShape 10"/>
          <p:cNvSpPr>
            <a:spLocks noChangeArrowheads="1"/>
          </p:cNvSpPr>
          <p:nvPr/>
        </p:nvSpPr>
        <p:spPr bwMode="auto">
          <a:xfrm>
            <a:off x="1524000" y="5362575"/>
            <a:ext cx="4953000" cy="504825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19050">
            <a:solidFill>
              <a:srgbClr val="CCFF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solidFill>
                  <a:schemeClr val="bg1"/>
                </a:solidFill>
              </a:rPr>
              <a:t>C. Mang, vác, đi, đứng.</a:t>
            </a:r>
          </a:p>
        </p:txBody>
      </p:sp>
      <p:sp>
        <p:nvSpPr>
          <p:cNvPr id="31755" name="AutoShape 11"/>
          <p:cNvSpPr>
            <a:spLocks noChangeArrowheads="1"/>
          </p:cNvSpPr>
          <p:nvPr/>
        </p:nvSpPr>
        <p:spPr bwMode="auto">
          <a:xfrm>
            <a:off x="1524000" y="6027738"/>
            <a:ext cx="5638800" cy="449262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19050">
            <a:solidFill>
              <a:srgbClr val="CCFF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solidFill>
                  <a:schemeClr val="bg1"/>
                </a:solidFill>
              </a:rPr>
              <a:t>D. Biếu, tặng, cho, bán.</a:t>
            </a:r>
            <a:r>
              <a:rPr lang="en-US" sz="2400">
                <a:solidFill>
                  <a:schemeClr val="bg1"/>
                </a:solidFill>
              </a:rPr>
              <a:t>                </a:t>
            </a:r>
          </a:p>
        </p:txBody>
      </p:sp>
      <p:pic>
        <p:nvPicPr>
          <p:cNvPr id="9228" name="Picture 12" descr="Hinh dong Phao hoa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5400000">
            <a:off x="-1436687" y="-1382713"/>
            <a:ext cx="177165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9" name="Picture 13" descr="hinhnen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-36513" y="6380163"/>
            <a:ext cx="918051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60" name="Oval 16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0</a:t>
            </a:r>
          </a:p>
        </p:txBody>
      </p:sp>
      <p:sp>
        <p:nvSpPr>
          <p:cNvPr id="31761" name="Oval 17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1</a:t>
            </a:r>
          </a:p>
        </p:txBody>
      </p:sp>
      <p:sp>
        <p:nvSpPr>
          <p:cNvPr id="31762" name="Oval 18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2</a:t>
            </a:r>
          </a:p>
        </p:txBody>
      </p:sp>
      <p:sp>
        <p:nvSpPr>
          <p:cNvPr id="31763" name="Oval 19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3</a:t>
            </a:r>
          </a:p>
        </p:txBody>
      </p:sp>
      <p:sp>
        <p:nvSpPr>
          <p:cNvPr id="31764" name="Oval 20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4</a:t>
            </a:r>
          </a:p>
        </p:txBody>
      </p:sp>
      <p:sp>
        <p:nvSpPr>
          <p:cNvPr id="31765" name="Oval 21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5</a:t>
            </a:r>
          </a:p>
        </p:txBody>
      </p:sp>
      <p:sp>
        <p:nvSpPr>
          <p:cNvPr id="31766" name="Oval 22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6</a:t>
            </a:r>
          </a:p>
        </p:txBody>
      </p:sp>
      <p:sp>
        <p:nvSpPr>
          <p:cNvPr id="31767" name="Oval 23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7</a:t>
            </a:r>
          </a:p>
        </p:txBody>
      </p:sp>
      <p:sp>
        <p:nvSpPr>
          <p:cNvPr id="31768" name="Oval 24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8</a:t>
            </a:r>
          </a:p>
        </p:txBody>
      </p:sp>
      <p:sp>
        <p:nvSpPr>
          <p:cNvPr id="31769" name="Oval 25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9</a:t>
            </a:r>
          </a:p>
        </p:txBody>
      </p:sp>
      <p:sp>
        <p:nvSpPr>
          <p:cNvPr id="31770" name="Oval 26"/>
          <p:cNvSpPr>
            <a:spLocks noChangeArrowheads="1"/>
          </p:cNvSpPr>
          <p:nvPr/>
        </p:nvSpPr>
        <p:spPr bwMode="auto">
          <a:xfrm>
            <a:off x="533400" y="609600"/>
            <a:ext cx="838200" cy="6096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latin typeface="Arial"/>
              </a:rPr>
              <a:t>10</a:t>
            </a:r>
          </a:p>
        </p:txBody>
      </p:sp>
      <p:sp>
        <p:nvSpPr>
          <p:cNvPr id="9241" name="Text Box 27"/>
          <p:cNvSpPr txBox="1">
            <a:spLocks noChangeArrowheads="1"/>
          </p:cNvSpPr>
          <p:nvPr/>
        </p:nvSpPr>
        <p:spPr bwMode="auto">
          <a:xfrm>
            <a:off x="1295400" y="0"/>
            <a:ext cx="7620000" cy="862013"/>
          </a:xfrm>
          <a:prstGeom prst="rect">
            <a:avLst/>
          </a:prstGeom>
          <a:solidFill>
            <a:srgbClr val="808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Môn: Luyện từ và câu</a:t>
            </a:r>
          </a:p>
          <a:p>
            <a:pPr algn="ctr">
              <a:spcBef>
                <a:spcPct val="50000"/>
              </a:spcBef>
            </a:pPr>
            <a:r>
              <a:rPr lang="en-US" sz="2000"/>
              <a:t>Bài: Mở rộng vốn từ: Tổ quốc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174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9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" presetClass="entr" presetSubtype="2" accel="50000" decel="5000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6" presetID="2" presetClass="entr" presetSubtype="2" accel="50000" decel="50000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36" presetID="2" presetClass="entr" presetSubtype="2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31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5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8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4" dur="500"/>
                                        <p:tgtEl>
                                          <p:spTgt spid="31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9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9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0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03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0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1" dur="20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2" dur="20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20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allAtOnce" animBg="1"/>
      <p:bldP spid="31750" grpId="0" animBg="1"/>
      <p:bldP spid="31751" grpId="0" animBg="1"/>
      <p:bldP spid="31752" grpId="0" animBg="1"/>
      <p:bldP spid="31753" grpId="0" animBg="1"/>
      <p:bldP spid="31754" grpId="0" animBg="1"/>
      <p:bldP spid="31755" grpId="0" animBg="1"/>
      <p:bldP spid="31760" grpId="0" animBg="1"/>
      <p:bldP spid="31760" grpId="1" animBg="1"/>
      <p:bldP spid="31761" grpId="0" animBg="1"/>
      <p:bldP spid="31762" grpId="0" animBg="1"/>
      <p:bldP spid="31763" grpId="0" animBg="1"/>
      <p:bldP spid="31763" grpId="1" animBg="1"/>
      <p:bldP spid="31764" grpId="0" animBg="1"/>
      <p:bldP spid="31764" grpId="1" animBg="1"/>
      <p:bldP spid="31765" grpId="0" animBg="1"/>
      <p:bldP spid="31765" grpId="1" animBg="1"/>
      <p:bldP spid="31766" grpId="0" animBg="1"/>
      <p:bldP spid="31766" grpId="1" animBg="1"/>
      <p:bldP spid="31767" grpId="0" animBg="1"/>
      <p:bldP spid="31767" grpId="1" animBg="1"/>
      <p:bldP spid="31768" grpId="0" animBg="1"/>
      <p:bldP spid="31768" grpId="1" animBg="1"/>
      <p:bldP spid="31769" grpId="0" animBg="1"/>
      <p:bldP spid="31769" grpId="1" animBg="1"/>
      <p:bldP spid="31770" grpId="0" animBg="1"/>
      <p:bldP spid="3177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52400" y="2286000"/>
            <a:ext cx="8686800" cy="830263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1. Tìm trong bài </a:t>
            </a:r>
            <a:r>
              <a:rPr lang="en-US" sz="2400" b="1"/>
              <a:t>Thư gửi các học sinh</a:t>
            </a:r>
            <a:r>
              <a:rPr lang="en-US" sz="2400"/>
              <a:t> hoặc </a:t>
            </a:r>
            <a:r>
              <a:rPr lang="en-US" sz="2400" b="1"/>
              <a:t>Việt Nam thân yêu</a:t>
            </a:r>
            <a:r>
              <a:rPr lang="en-US" sz="2400"/>
              <a:t> những từ đồng nghĩa với từ </a:t>
            </a:r>
            <a:r>
              <a:rPr lang="en-US" sz="2400" b="1"/>
              <a:t>Tổ quốc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609600" y="457200"/>
            <a:ext cx="7620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Môn: Luyện từ và câu</a:t>
            </a:r>
          </a:p>
          <a:p>
            <a:pPr algn="ctr">
              <a:spcBef>
                <a:spcPct val="50000"/>
              </a:spcBef>
            </a:pPr>
            <a:r>
              <a:rPr lang="en-US" sz="2400"/>
              <a:t>Bài: Mở rộng vốn từ: Tổ quốc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81000" y="3505200"/>
            <a:ext cx="8458200" cy="830263"/>
          </a:xfrm>
          <a:prstGeom prst="rect">
            <a:avLst/>
          </a:prstGeom>
          <a:solidFill>
            <a:srgbClr val="9933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Bài </a:t>
            </a:r>
            <a:r>
              <a:rPr lang="en-US" sz="2400" b="1"/>
              <a:t>Thư gửi các học sinh</a:t>
            </a:r>
            <a:r>
              <a:rPr lang="en-US" sz="2400"/>
              <a:t> những từ đồng nghĩa với từ </a:t>
            </a:r>
            <a:r>
              <a:rPr lang="en-US" sz="2400" b="1"/>
              <a:t>Tổ quốc</a:t>
            </a:r>
            <a:r>
              <a:rPr lang="en-US" sz="2400"/>
              <a:t> là: nước nhà, non sông.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381000" y="4572000"/>
            <a:ext cx="8229600" cy="830263"/>
          </a:xfrm>
          <a:prstGeom prst="rect">
            <a:avLst/>
          </a:prstGeom>
          <a:solidFill>
            <a:srgbClr val="0066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Bài </a:t>
            </a:r>
            <a:r>
              <a:rPr lang="en-US" sz="2400" b="1"/>
              <a:t>Việt Nam thân yêu</a:t>
            </a:r>
            <a:r>
              <a:rPr lang="en-US" sz="2400"/>
              <a:t> những từ đồng nghĩa với từ </a:t>
            </a:r>
            <a:r>
              <a:rPr lang="en-US" sz="2400" b="1"/>
              <a:t>Tổ quốc</a:t>
            </a:r>
            <a:r>
              <a:rPr lang="en-US" sz="2400"/>
              <a:t> là: đất nước, quê hương.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nimBg="1"/>
      <p:bldP spid="3078" grpId="0" animBg="1"/>
      <p:bldP spid="308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52400" y="2590800"/>
            <a:ext cx="8610600" cy="457200"/>
          </a:xfrm>
          <a:prstGeom prst="rect">
            <a:avLst/>
          </a:prstGeom>
          <a:solidFill>
            <a:srgbClr val="3399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2. Tìm thêm những từ đồng nghĩa với từ </a:t>
            </a:r>
            <a:r>
              <a:rPr lang="en-US" sz="2400" b="1"/>
              <a:t>Tổ quốc</a:t>
            </a:r>
          </a:p>
        </p:txBody>
      </p:sp>
      <p:sp>
        <p:nvSpPr>
          <p:cNvPr id="4101" name="Oval 5"/>
          <p:cNvSpPr>
            <a:spLocks noChangeArrowheads="1"/>
          </p:cNvSpPr>
          <p:nvPr/>
        </p:nvSpPr>
        <p:spPr bwMode="auto">
          <a:xfrm>
            <a:off x="381000" y="3505200"/>
            <a:ext cx="8382000" cy="24384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Những từ đồng nghĩa với từ Tổ quốc: đất nước, quốc gia, </a:t>
            </a:r>
          </a:p>
          <a:p>
            <a:pPr algn="ctr"/>
            <a:r>
              <a:rPr lang="en-US" sz="2400"/>
              <a:t>non sông, giang sơn, quê hương, quê cha đất tổ,….</a:t>
            </a:r>
          </a:p>
        </p:txBody>
      </p:sp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609600" y="457200"/>
            <a:ext cx="7620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Môn: Luyện từ và câu</a:t>
            </a:r>
          </a:p>
          <a:p>
            <a:pPr algn="ctr">
              <a:spcBef>
                <a:spcPct val="50000"/>
              </a:spcBef>
            </a:pPr>
            <a:r>
              <a:rPr lang="en-US" sz="2400"/>
              <a:t>Bài: Mở rộng vốn từ: Tổ quốc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  <p:bldP spid="410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57200" y="2057400"/>
            <a:ext cx="8229600" cy="708025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3. Trong từ </a:t>
            </a:r>
            <a:r>
              <a:rPr lang="en-US" sz="2000" b="1"/>
              <a:t>Tổ quốc</a:t>
            </a:r>
            <a:r>
              <a:rPr lang="en-US" sz="2000"/>
              <a:t>, tiếng </a:t>
            </a:r>
            <a:r>
              <a:rPr lang="en-US" sz="2000" b="1"/>
              <a:t>quốc</a:t>
            </a:r>
            <a:r>
              <a:rPr lang="en-US" sz="2000"/>
              <a:t> có nghĩa là nước. Em hãy tìm thêm những từ chứa tiếng </a:t>
            </a:r>
            <a:r>
              <a:rPr lang="en-US" sz="2000" b="1"/>
              <a:t>quốc</a:t>
            </a: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609600" y="0"/>
            <a:ext cx="77724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Môn: Luyện từ và câu</a:t>
            </a:r>
          </a:p>
          <a:p>
            <a:pPr algn="ctr">
              <a:spcBef>
                <a:spcPct val="50000"/>
              </a:spcBef>
            </a:pPr>
            <a:r>
              <a:rPr lang="en-US" sz="2000"/>
              <a:t>Bài: Mở rộng vốn từ: Tổ quốc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4191000" y="4419600"/>
            <a:ext cx="11953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Vệ quốc,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52400" y="38862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Ái quốc,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295400" y="327660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gia,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3962400" y="3886200"/>
            <a:ext cx="160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hiệu,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1295400" y="3886200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huy,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5410200" y="388620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khánh,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3733800" y="3276600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dân,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2667000" y="388620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hội,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7010400" y="38862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kì,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5410200" y="4419600"/>
            <a:ext cx="2209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doanh,…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6400800" y="3276600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ngữ,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7772400" y="3276600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hoa,</a:t>
            </a: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228600" y="441960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sắc,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1524000" y="4419600"/>
            <a:ext cx="160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sách,</a:t>
            </a:r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2971800" y="44196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sử,</a:t>
            </a:r>
          </a:p>
        </p:txBody>
      </p:sp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5029200" y="3276600"/>
            <a:ext cx="160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tang,</a:t>
            </a:r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2514600" y="32766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tế,</a:t>
            </a: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2209800" y="4953000"/>
            <a:ext cx="4953000" cy="40005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Bài hát chính thức của một nước</a:t>
            </a:r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2743200" y="4953000"/>
            <a:ext cx="1524000" cy="40005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Nước nhà</a:t>
            </a:r>
          </a:p>
        </p:txBody>
      </p:sp>
      <p:sp>
        <p:nvSpPr>
          <p:cNvPr id="5148" name="Text Box 28"/>
          <p:cNvSpPr txBox="1">
            <a:spLocks noChangeArrowheads="1"/>
          </p:cNvSpPr>
          <p:nvPr/>
        </p:nvSpPr>
        <p:spPr bwMode="auto">
          <a:xfrm>
            <a:off x="2133600" y="5334000"/>
            <a:ext cx="5410200" cy="4000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Mối quan hệ giữa các nước trên thế giới</a:t>
            </a:r>
          </a:p>
        </p:txBody>
      </p:sp>
      <p:sp>
        <p:nvSpPr>
          <p:cNvPr id="5149" name="Text Box 29"/>
          <p:cNvSpPr txBox="1">
            <a:spLocks noChangeArrowheads="1"/>
          </p:cNvSpPr>
          <p:nvPr/>
        </p:nvSpPr>
        <p:spPr bwMode="auto">
          <a:xfrm>
            <a:off x="152400" y="32766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Quốc ca,</a:t>
            </a:r>
          </a:p>
        </p:txBody>
      </p:sp>
      <p:sp>
        <p:nvSpPr>
          <p:cNvPr id="5150" name="Text Box 30"/>
          <p:cNvSpPr txBox="1">
            <a:spLocks noChangeArrowheads="1"/>
          </p:cNvSpPr>
          <p:nvPr/>
        </p:nvSpPr>
        <p:spPr bwMode="auto">
          <a:xfrm>
            <a:off x="3124200" y="5715000"/>
            <a:ext cx="304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Nhân dân trong nước</a:t>
            </a:r>
          </a:p>
        </p:txBody>
      </p:sp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2590800" y="5867400"/>
            <a:ext cx="426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Tang chung của cả nước</a:t>
            </a:r>
          </a:p>
        </p:txBody>
      </p:sp>
      <p:sp>
        <p:nvSpPr>
          <p:cNvPr id="5152" name="Text Box 32"/>
          <p:cNvSpPr txBox="1">
            <a:spLocks noChangeArrowheads="1"/>
          </p:cNvSpPr>
          <p:nvPr/>
        </p:nvSpPr>
        <p:spPr bwMode="auto">
          <a:xfrm>
            <a:off x="2590800" y="4876800"/>
            <a:ext cx="3886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Tiếng nói chung của cả nước</a:t>
            </a:r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2819400" y="5257800"/>
            <a:ext cx="419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Hoa tượng trưng của một nước</a:t>
            </a:r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3657600" y="54864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Yêu nước</a:t>
            </a:r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1524000" y="5334000"/>
            <a:ext cx="480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Huy hiệu tượng trưng cho một nước</a:t>
            </a: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2743200" y="4876800"/>
            <a:ext cx="449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Cơ quan dân cử có quyền lực cao nhất của một nước</a:t>
            </a:r>
          </a:p>
        </p:txBody>
      </p:sp>
      <p:sp>
        <p:nvSpPr>
          <p:cNvPr id="5157" name="Text Box 37"/>
          <p:cNvSpPr txBox="1">
            <a:spLocks noChangeArrowheads="1"/>
          </p:cNvSpPr>
          <p:nvPr/>
        </p:nvSpPr>
        <p:spPr bwMode="auto">
          <a:xfrm>
            <a:off x="2057400" y="6019800"/>
            <a:ext cx="457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Tên gọi chính thức của một nước</a:t>
            </a:r>
          </a:p>
        </p:txBody>
      </p:sp>
      <p:sp>
        <p:nvSpPr>
          <p:cNvPr id="5158" name="Text Box 38"/>
          <p:cNvSpPr txBox="1">
            <a:spLocks noChangeArrowheads="1"/>
          </p:cNvSpPr>
          <p:nvPr/>
        </p:nvSpPr>
        <p:spPr bwMode="auto">
          <a:xfrm>
            <a:off x="3200400" y="4953000"/>
            <a:ext cx="449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Ngày kỉ niệm thành lập nước</a:t>
            </a:r>
          </a:p>
        </p:txBody>
      </p:sp>
      <p:sp>
        <p:nvSpPr>
          <p:cNvPr id="5159" name="Text Box 39"/>
          <p:cNvSpPr txBox="1">
            <a:spLocks noChangeArrowheads="1"/>
          </p:cNvSpPr>
          <p:nvPr/>
        </p:nvSpPr>
        <p:spPr bwMode="auto">
          <a:xfrm>
            <a:off x="2819400" y="4876800"/>
            <a:ext cx="3352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Cờ tượng trưng cho một nước</a:t>
            </a:r>
          </a:p>
        </p:txBody>
      </p:sp>
      <p:sp>
        <p:nvSpPr>
          <p:cNvPr id="5160" name="Text Box 40"/>
          <p:cNvSpPr txBox="1">
            <a:spLocks noChangeArrowheads="1"/>
          </p:cNvSpPr>
          <p:nvPr/>
        </p:nvSpPr>
        <p:spPr bwMode="auto">
          <a:xfrm>
            <a:off x="1524000" y="5029200"/>
            <a:ext cx="426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Sắc đẹp nổi tiếng của một nước</a:t>
            </a:r>
          </a:p>
        </p:txBody>
      </p:sp>
      <p:sp>
        <p:nvSpPr>
          <p:cNvPr id="5161" name="Text Box 41"/>
          <p:cNvSpPr txBox="1">
            <a:spLocks noChangeArrowheads="1"/>
          </p:cNvSpPr>
          <p:nvPr/>
        </p:nvSpPr>
        <p:spPr bwMode="auto">
          <a:xfrm>
            <a:off x="2514600" y="4953000"/>
            <a:ext cx="487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Chính sách quan trọng của một nước</a:t>
            </a:r>
          </a:p>
        </p:txBody>
      </p:sp>
      <p:sp>
        <p:nvSpPr>
          <p:cNvPr id="5162" name="Text Box 42"/>
          <p:cNvSpPr txBox="1">
            <a:spLocks noChangeArrowheads="1"/>
          </p:cNvSpPr>
          <p:nvPr/>
        </p:nvSpPr>
        <p:spPr bwMode="auto">
          <a:xfrm>
            <a:off x="2286000" y="5638800"/>
            <a:ext cx="358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Lịch sử nước nhà</a:t>
            </a:r>
          </a:p>
        </p:txBody>
      </p:sp>
      <p:sp>
        <p:nvSpPr>
          <p:cNvPr id="5163" name="Text Box 43"/>
          <p:cNvSpPr txBox="1">
            <a:spLocks noChangeArrowheads="1"/>
          </p:cNvSpPr>
          <p:nvPr/>
        </p:nvSpPr>
        <p:spPr bwMode="auto">
          <a:xfrm>
            <a:off x="3276600" y="49530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Bảo vệ tổ quốc</a:t>
            </a:r>
          </a:p>
        </p:txBody>
      </p:sp>
      <p:sp>
        <p:nvSpPr>
          <p:cNvPr id="5164" name="Text Box 44"/>
          <p:cNvSpPr txBox="1">
            <a:spLocks noChangeArrowheads="1"/>
          </p:cNvSpPr>
          <p:nvPr/>
        </p:nvSpPr>
        <p:spPr bwMode="auto">
          <a:xfrm>
            <a:off x="3505200" y="5257800"/>
            <a:ext cx="312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Do nhà nước kinh doanh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4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10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0" dur="5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4" dur="5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0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3" dur="5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7" dur="5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3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6" dur="5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6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00" dur="5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6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13" dur="10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9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2" dur="10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6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26" dur="10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2" dur="1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5" dur="10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9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0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3" dur="5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7" dur="500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4" dur="5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71" dur="5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900" decel="1000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900" decel="100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0" dur="500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6" dur="5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9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6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03" dur="5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9" dur="10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2" dur="10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6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16" dur="5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2" dur="5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5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9" dur="5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10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900" decel="1000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900" decel="100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 nodeType="clickPar">
                      <p:stCondLst>
                        <p:cond delay="indefinite"/>
                      </p:stCondLst>
                      <p:childTnLst>
                        <p:par>
                          <p:cTn id="2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7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48" dur="5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9" dur="500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500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 nodeType="clickPar">
                      <p:stCondLst>
                        <p:cond delay="indefinite"/>
                      </p:stCondLst>
                      <p:childTnLst>
                        <p:par>
                          <p:cTn id="2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500" fill="hold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 nodeType="clickPar">
                      <p:stCondLst>
                        <p:cond delay="indefinite"/>
                      </p:stCondLst>
                      <p:childTnLst>
                        <p:par>
                          <p:cTn id="2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4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65" dur="5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  <p:bldP spid="5126" grpId="0"/>
      <p:bldP spid="5127" grpId="0"/>
      <p:bldP spid="5128" grpId="0"/>
      <p:bldP spid="5130" grpId="0"/>
      <p:bldP spid="5131" grpId="0"/>
      <p:bldP spid="5132" grpId="0"/>
      <p:bldP spid="5133" grpId="0"/>
      <p:bldP spid="5134" grpId="0"/>
      <p:bldP spid="5135" grpId="0"/>
      <p:bldP spid="5136" grpId="0"/>
      <p:bldP spid="5137" grpId="0"/>
      <p:bldP spid="5138" grpId="0"/>
      <p:bldP spid="5139" grpId="0"/>
      <p:bldP spid="5140" grpId="0"/>
      <p:bldP spid="5141" grpId="0"/>
      <p:bldP spid="5142" grpId="0"/>
      <p:bldP spid="5143" grpId="0"/>
      <p:bldP spid="5144" grpId="0" animBg="1"/>
      <p:bldP spid="5144" grpId="1" animBg="1"/>
      <p:bldP spid="5144" grpId="2" animBg="1"/>
      <p:bldP spid="5146" grpId="0" animBg="1"/>
      <p:bldP spid="5146" grpId="1" animBg="1"/>
      <p:bldP spid="5148" grpId="0" animBg="1"/>
      <p:bldP spid="5148" grpId="1" animBg="1"/>
      <p:bldP spid="5149" grpId="0"/>
      <p:bldP spid="5150" grpId="0"/>
      <p:bldP spid="5150" grpId="1"/>
      <p:bldP spid="5151" grpId="0"/>
      <p:bldP spid="5151" grpId="1"/>
      <p:bldP spid="5152" grpId="0"/>
      <p:bldP spid="5152" grpId="1"/>
      <p:bldP spid="5153" grpId="0"/>
      <p:bldP spid="5153" grpId="1"/>
      <p:bldP spid="5154" grpId="0"/>
      <p:bldP spid="5154" grpId="1"/>
      <p:bldP spid="5155" grpId="0"/>
      <p:bldP spid="5155" grpId="1"/>
      <p:bldP spid="5156" grpId="0"/>
      <p:bldP spid="5156" grpId="1"/>
      <p:bldP spid="5157" grpId="0"/>
      <p:bldP spid="5157" grpId="1"/>
      <p:bldP spid="5158" grpId="0"/>
      <p:bldP spid="5158" grpId="1"/>
      <p:bldP spid="5159" grpId="0"/>
      <p:bldP spid="5159" grpId="1"/>
      <p:bldP spid="5160" grpId="0"/>
      <p:bldP spid="5160" grpId="1"/>
      <p:bldP spid="5161" grpId="0"/>
      <p:bldP spid="5161" grpId="1"/>
      <p:bldP spid="5162" grpId="0"/>
      <p:bldP spid="5162" grpId="1"/>
      <p:bldP spid="5163" grpId="0"/>
      <p:bldP spid="5163" grpId="1"/>
      <p:bldP spid="5164" grpId="0"/>
      <p:bldP spid="516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533400" y="1752600"/>
            <a:ext cx="7696200" cy="40005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4. Đặt câu với một trong những từ ngữ dưới đây: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685800" y="2362200"/>
            <a:ext cx="6477000" cy="40005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a) Quê hương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762000" y="4343400"/>
            <a:ext cx="6477000" cy="40005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c) Quê cha đất tổ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762000" y="3276600"/>
            <a:ext cx="6477000" cy="40005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b) Quê mẹ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762000" y="5334000"/>
            <a:ext cx="6477000" cy="40005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d) Nơi chôn rau cắt rốn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762000" y="2819400"/>
            <a:ext cx="739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- </a:t>
            </a:r>
            <a:r>
              <a:rPr lang="en-US" sz="2000" b="1"/>
              <a:t>Quê hương</a:t>
            </a:r>
            <a:r>
              <a:rPr lang="en-US" sz="2000"/>
              <a:t> tôi có con sông hiền hòa im dịu.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685800" y="3810000"/>
            <a:ext cx="739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- </a:t>
            </a:r>
            <a:r>
              <a:rPr lang="en-US" sz="2000" b="1"/>
              <a:t>Quê mẹ</a:t>
            </a:r>
            <a:r>
              <a:rPr lang="en-US" sz="2000"/>
              <a:t> của tôi là vùng đồng bằng Nam Bộ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762000" y="4876800"/>
            <a:ext cx="739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- Vùng đất đền Hùng là </a:t>
            </a:r>
            <a:r>
              <a:rPr lang="en-US" sz="2000" b="1"/>
              <a:t>quê cha đất tổ</a:t>
            </a:r>
            <a:r>
              <a:rPr lang="en-US" sz="2000"/>
              <a:t> của chúng ta.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990600" y="5807075"/>
            <a:ext cx="7391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- Dù đi đâu xa, tôi vẫn luôn nhớ về </a:t>
            </a:r>
            <a:r>
              <a:rPr lang="en-US" sz="2000" b="1"/>
              <a:t>nơi chôn rau cắt rốn</a:t>
            </a:r>
            <a:r>
              <a:rPr lang="en-US" sz="2000"/>
              <a:t> của mình.</a:t>
            </a:r>
          </a:p>
        </p:txBody>
      </p:sp>
      <p:sp>
        <p:nvSpPr>
          <p:cNvPr id="13323" name="Text Box 13"/>
          <p:cNvSpPr txBox="1">
            <a:spLocks noChangeArrowheads="1"/>
          </p:cNvSpPr>
          <p:nvPr/>
        </p:nvSpPr>
        <p:spPr bwMode="auto">
          <a:xfrm>
            <a:off x="609600" y="0"/>
            <a:ext cx="77724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Môn: Luyện từ và câu</a:t>
            </a:r>
          </a:p>
          <a:p>
            <a:pPr algn="ctr">
              <a:spcBef>
                <a:spcPct val="50000"/>
              </a:spcBef>
            </a:pPr>
            <a:r>
              <a:rPr lang="en-US" sz="2000"/>
              <a:t>Bài: Mở rộng vốn từ: Tổ quốc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10245" grpId="0" animBg="1"/>
      <p:bldP spid="10246" grpId="0" animBg="1"/>
      <p:bldP spid="10247" grpId="0" animBg="1"/>
      <p:bldP spid="10248" grpId="0" animBg="1"/>
      <p:bldP spid="10249" grpId="0"/>
      <p:bldP spid="10250" grpId="0"/>
      <p:bldP spid="10251" grpId="0"/>
      <p:bldP spid="1025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32&quot;&gt;&lt;property id=&quot;20148&quot; value=&quot;5&quot;/&gt;&lt;property id=&quot;20300&quot; value=&quot;Slide 5&quot;/&gt;&lt;property id=&quot;20307&quot; value=&quot;257&quot;/&gt;&lt;/object&gt;&lt;object type=&quot;3&quot; unique_id=&quot;10097&quot;&gt;&lt;property id=&quot;20148&quot; value=&quot;5&quot;/&gt;&lt;property id=&quot;20300&quot; value=&quot;Slide 6&quot;/&gt;&lt;property id=&quot;20307&quot; value=&quot;258&quot;/&gt;&lt;/object&gt;&lt;object type=&quot;3&quot; unique_id=&quot;10098&quot;&gt;&lt;property id=&quot;20148&quot; value=&quot;5&quot;/&gt;&lt;property id=&quot;20300&quot; value=&quot;Slide 7&quot;/&gt;&lt;property id=&quot;20307&quot; value=&quot;259&quot;/&gt;&lt;/object&gt;&lt;object type=&quot;3&quot; unique_id=&quot;10159&quot;&gt;&lt;property id=&quot;20148&quot; value=&quot;5&quot;/&gt;&lt;property id=&quot;20300&quot; value=&quot;Slide 8&quot;/&gt;&lt;property id=&quot;20307&quot; value=&quot;260&quot;/&gt;&lt;/object&gt;&lt;object type=&quot;3&quot; unique_id=&quot;10174&quot;&gt;&lt;property id=&quot;20148&quot; value=&quot;5&quot;/&gt;&lt;property id=&quot;20300&quot; value=&quot;Slide 2&quot;/&gt;&lt;property id=&quot;20307&quot; value=&quot;261&quot;/&gt;&lt;/object&gt;&lt;object type=&quot;3&quot; unique_id=&quot;10175&quot;&gt;&lt;property id=&quot;20148&quot; value=&quot;5&quot;/&gt;&lt;property id=&quot;20300&quot; value=&quot;Slide 4&quot;/&gt;&lt;property id=&quot;20307&quot; value=&quot;262&quot;/&gt;&lt;/object&gt;&lt;object type=&quot;3&quot; unique_id=&quot;10212&quot;&gt;&lt;property id=&quot;20148&quot; value=&quot;5&quot;/&gt;&lt;property id=&quot;20300&quot; value=&quot;Slide 3&quot;/&gt;&lt;property id=&quot;20307&quot; value=&quot;263&quot;/&gt;&lt;/object&gt;&lt;object type=&quot;3&quot; unique_id=&quot;10222&quot;&gt;&lt;property id=&quot;20148&quot; value=&quot;5&quot;/&gt;&lt;property id=&quot;20300&quot; value=&quot;Slide 1&quot;/&gt;&lt;property id=&quot;20307&quot; value=&quot;26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Glass Layers">
  <a:themeElements>
    <a:clrScheme name="1_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1_Glass Layers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677</Words>
  <Application>Microsoft Office PowerPoint</Application>
  <PresentationFormat>On-screen Show (4:3)</PresentationFormat>
  <Paragraphs>94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Tahoma</vt:lpstr>
      <vt:lpstr>Wingdings</vt:lpstr>
      <vt:lpstr>Calibri</vt:lpstr>
      <vt:lpstr>Arial Black</vt:lpstr>
      <vt:lpstr>Ocean</vt:lpstr>
      <vt:lpstr>Glass Layers</vt:lpstr>
      <vt:lpstr>1_Glass Layers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39</cp:revision>
  <dcterms:created xsi:type="dcterms:W3CDTF">2011-08-27T06:43:13Z</dcterms:created>
  <dcterms:modified xsi:type="dcterms:W3CDTF">2016-06-30T02:51:13Z</dcterms:modified>
</cp:coreProperties>
</file>