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5" r:id="rId4"/>
    <p:sldId id="270" r:id="rId5"/>
    <p:sldId id="258" r:id="rId6"/>
    <p:sldId id="271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006666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454567"/>
    <a:srgbClr val="FF0000"/>
    <a:srgbClr val="00FF00"/>
    <a:srgbClr val="00FFFF"/>
    <a:srgbClr val="0033CC"/>
    <a:srgbClr val="CC00CC"/>
    <a:srgbClr val="FF00FF"/>
    <a:srgbClr val="0066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76" autoAdjust="0"/>
    <p:restoredTop sz="91800" autoAdjust="0"/>
  </p:normalViewPr>
  <p:slideViewPr>
    <p:cSldViewPr>
      <p:cViewPr varScale="1">
        <p:scale>
          <a:sx n="40" d="100"/>
          <a:sy n="40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4B30-70D6-4D3A-819F-12AAC9E9F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C630A-85A9-4B3E-B116-1A38488D8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3260D-69FA-4864-B887-7F5179F97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C25CE-62ED-4DF0-83E7-1835DC33BA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373F0-EFB1-4CD4-ACED-8D71216A4F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B8ECD-71F8-4E26-B2FE-2815A3BB4D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A574-8FC5-43C8-808F-9CC613FAB0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E503A-CD97-424E-97A1-3B38AB0BA8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62358-6760-4C83-B356-19E6909342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21773-4160-4E6C-AB93-9C16E9D6E7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5FDA6-2397-4162-8D77-3747913CE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1CA85-AF47-4424-9786-DBCC0AB364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rgbClr val="FFFF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B5E9CAB-7CE1-4C8D-9445-F24C4BC969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BIRD_1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533400"/>
            <a:ext cx="8096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BIRD_1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685800"/>
            <a:ext cx="8096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BIRD_1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81000"/>
            <a:ext cx="8096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BIRD_1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914400"/>
            <a:ext cx="8096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0" descr="4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038600"/>
            <a:ext cx="38862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09600" y="6858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en-US" sz="3200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33400" y="17526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en-US" i="1">
                <a:solidFill>
                  <a:srgbClr val="FF00FF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457200" y="3429000"/>
            <a:ext cx="8305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   Dựa vào ý khổ th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ơ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 2 trong bài th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ơ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 Hạt gạo làng ta của Trần Đ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ă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ng Khoa, viết một 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oạn v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ă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n ngắn tả ng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ời mẹ cấy lúa giữa tr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a tháng 6 nóng bức. Chỉ ra một 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ộng từ, một tính từ và một quan hệ từ em 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ã dùng trong 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oạn v</a:t>
            </a:r>
            <a:r>
              <a:rPr lang="vi-VN" altLang="en-US" i="1">
                <a:solidFill>
                  <a:srgbClr val="454567"/>
                </a:solidFill>
                <a:latin typeface="Arial" charset="0"/>
              </a:rPr>
              <a:t>ă</a:t>
            </a:r>
            <a:r>
              <a:rPr lang="en-US" altLang="en-US" i="1">
                <a:solidFill>
                  <a:srgbClr val="454567"/>
                </a:solidFill>
                <a:latin typeface="Arial" charset="0"/>
              </a:rPr>
              <a:t>n ấy.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609600" y="2438400"/>
            <a:ext cx="373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i="1" u="sng">
                <a:solidFill>
                  <a:srgbClr val="FF00FF"/>
                </a:solidFill>
                <a:latin typeface="Arial" charset="0"/>
              </a:rPr>
              <a:t>Bài 2 (143)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/>
      <p:bldP spid="2062" grpId="0"/>
      <p:bldP spid="20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245268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 </a:t>
            </a:r>
            <a:r>
              <a:rPr lang="en-US" altLang="en-US" sz="2400" u="sng">
                <a:latin typeface="Arial" charset="0"/>
              </a:rPr>
              <a:t>Bài 1 (146)</a:t>
            </a:r>
            <a:r>
              <a:rPr lang="en-US" altLang="en-US" sz="2400">
                <a:latin typeface="Arial" charset="0"/>
              </a:rPr>
              <a:t> Chọn ý thích hợp nhất </a:t>
            </a:r>
            <a:r>
              <a:rPr lang="vi-VN" altLang="en-US" sz="2400">
                <a:latin typeface="Arial" charset="0"/>
              </a:rPr>
              <a:t>đ</a:t>
            </a:r>
            <a:r>
              <a:rPr lang="en-US" altLang="en-US" sz="2400">
                <a:latin typeface="Arial" charset="0"/>
              </a:rPr>
              <a:t>ể giải nghĩa từ </a:t>
            </a:r>
            <a:r>
              <a:rPr lang="en-US" altLang="en-US" sz="2400" i="1">
                <a:solidFill>
                  <a:srgbClr val="0033CC"/>
                </a:solidFill>
                <a:latin typeface="Arial" charset="0"/>
              </a:rPr>
              <a:t>hạnh phúc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3124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Cảm giác dễ chịu vì </a:t>
            </a:r>
            <a:r>
              <a:rPr lang="vi-VN" altLang="en-US" sz="2400" b="0">
                <a:solidFill>
                  <a:srgbClr val="454567"/>
                </a:solidFill>
                <a:latin typeface="Arial" charset="0"/>
              </a:rPr>
              <a:t>đư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ợc </a:t>
            </a:r>
            <a:r>
              <a:rPr lang="vi-VN" altLang="en-US" sz="2400" b="0">
                <a:solidFill>
                  <a:srgbClr val="454567"/>
                </a:solidFill>
                <a:latin typeface="Arial" charset="0"/>
              </a:rPr>
              <a:t>ă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n ngon, ngủ yên.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3733800"/>
            <a:ext cx="7315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b</a:t>
            </a:r>
            <a:r>
              <a:rPr lang="en-US" altLang="en-US" sz="2400" b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Trạng thái sung s</a:t>
            </a:r>
            <a:r>
              <a:rPr lang="vi-VN" altLang="en-US" sz="2400" b="0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ớng vì cảm thấy hoàn toàn </a:t>
            </a:r>
            <a:r>
              <a:rPr lang="vi-VN" altLang="en-US" sz="2400" b="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ạt </a:t>
            </a:r>
            <a:r>
              <a:rPr lang="vi-VN" altLang="en-US" sz="2400" b="0">
                <a:solidFill>
                  <a:srgbClr val="454567"/>
                </a:solidFill>
                <a:latin typeface="Arial" charset="0"/>
              </a:rPr>
              <a:t>đư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ợc ý nguyện.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33400" y="47244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c.</a:t>
            </a:r>
            <a:r>
              <a:rPr lang="en-US" altLang="en-US" sz="2400" b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altLang="en-US" sz="2400" b="0">
                <a:solidFill>
                  <a:srgbClr val="454567"/>
                </a:solidFill>
                <a:latin typeface="Arial" charset="0"/>
              </a:rPr>
              <a:t>Hồ hởi, háo hức sẵn sàng làm mọi việc.</a:t>
            </a:r>
          </a:p>
        </p:txBody>
      </p:sp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2438400" y="9906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4103" name="Text Box 11"/>
          <p:cNvSpPr txBox="1">
            <a:spLocks noChangeArrowheads="1"/>
          </p:cNvSpPr>
          <p:nvPr/>
        </p:nvSpPr>
        <p:spPr bwMode="auto">
          <a:xfrm>
            <a:off x="2117725" y="1638300"/>
            <a:ext cx="5883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54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1516063" y="1570038"/>
            <a:ext cx="708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FF"/>
                </a:solidFill>
                <a:latin typeface="Arial" charset="0"/>
              </a:rPr>
              <a:t>Mở rộng vốn từ: Hạnh phúc</a:t>
            </a: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533400" y="3886200"/>
            <a:ext cx="381000" cy="304800"/>
          </a:xfrm>
          <a:prstGeom prst="ellips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0" grpId="1"/>
      <p:bldP spid="11271" grpId="0"/>
      <p:bldP spid="112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92150" y="814388"/>
            <a:ext cx="8001000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US" altLang="en-US" sz="3200">
                <a:solidFill>
                  <a:srgbClr val="0033CC"/>
                </a:solidFill>
                <a:latin typeface="Arial" charset="0"/>
              </a:rPr>
              <a:t>Luyện từ và câu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US" altLang="en-US" sz="3200">
                <a:solidFill>
                  <a:srgbClr val="FF00FF"/>
                </a:solidFill>
                <a:latin typeface="Arial" charset="0"/>
              </a:rPr>
              <a:t>Mở rộng vốn từ: Hạnh phúc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09600" y="20574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454567"/>
                </a:solidFill>
                <a:latin typeface="Arial" charset="0"/>
              </a:rPr>
              <a:t>Bài 2 (147)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 Tìm những từ 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ồng nghĩa và trái nghĩa với từ  </a:t>
            </a: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hạnh phúc</a:t>
            </a:r>
          </a:p>
        </p:txBody>
      </p:sp>
      <p:graphicFrame>
        <p:nvGraphicFramePr>
          <p:cNvPr id="19482" name="Group 26"/>
          <p:cNvGraphicFramePr>
            <a:graphicFrameLocks noGrp="1"/>
          </p:cNvGraphicFramePr>
          <p:nvPr>
            <p:ph/>
          </p:nvPr>
        </p:nvGraphicFramePr>
        <p:xfrm>
          <a:off x="533400" y="3352800"/>
          <a:ext cx="8153400" cy="3200400"/>
        </p:xfrm>
        <a:graphic>
          <a:graphicData uri="http://schemas.openxmlformats.org/drawingml/2006/table">
            <a:tbl>
              <a:tblPr/>
              <a:tblGrid>
                <a:gridCol w="1066800"/>
                <a:gridCol w="3657600"/>
                <a:gridCol w="34290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1905000" y="4267200"/>
            <a:ext cx="2362200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sung s</a:t>
            </a:r>
            <a:r>
              <a:rPr lang="vi-VN" altLang="en-US" sz="2400" b="0">
                <a:latin typeface="Arial" charset="0"/>
              </a:rPr>
              <a:t>ư</a:t>
            </a:r>
            <a:r>
              <a:rPr lang="en-US" altLang="en-US" sz="2400" b="0">
                <a:latin typeface="Arial" charset="0"/>
              </a:rPr>
              <a:t>ớng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may mắn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vi-VN" altLang="en-US" sz="2400" b="0">
                <a:latin typeface="Arial" charset="0"/>
              </a:rPr>
              <a:t>đ</a:t>
            </a:r>
            <a:r>
              <a:rPr lang="en-US" altLang="en-US" sz="2400" b="0">
                <a:latin typeface="Arial" charset="0"/>
              </a:rPr>
              <a:t>ầm ấm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mãn nguyện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…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638800" y="4267200"/>
            <a:ext cx="2286000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cực khổ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khốn khổ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bất hạnh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c</a:t>
            </a:r>
            <a:r>
              <a:rPr lang="vi-VN" altLang="en-US" sz="2400" b="0">
                <a:latin typeface="Arial" charset="0"/>
              </a:rPr>
              <a:t>ơ</a:t>
            </a:r>
            <a:r>
              <a:rPr lang="en-US" altLang="en-US" sz="2400" b="0">
                <a:latin typeface="Arial" charset="0"/>
              </a:rPr>
              <a:t> cực</a:t>
            </a:r>
          </a:p>
          <a:p>
            <a:pPr algn="just" eaLnBrk="1" hangingPunct="1"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altLang="en-US" sz="2400" b="0">
                <a:latin typeface="Arial" charset="0"/>
              </a:rPr>
              <a:t>…</a:t>
            </a:r>
          </a:p>
        </p:txBody>
      </p:sp>
      <p:sp>
        <p:nvSpPr>
          <p:cNvPr id="5140" name="Rectangle 28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1981200" y="3505200"/>
            <a:ext cx="2700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altLang="en-US">
                <a:solidFill>
                  <a:srgbClr val="454567"/>
                </a:solidFill>
                <a:latin typeface="Arial" charset="0"/>
              </a:rPr>
              <a:t>Từ </a:t>
            </a:r>
            <a:r>
              <a:rPr lang="vi-VN" altLang="en-US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>
                <a:solidFill>
                  <a:srgbClr val="454567"/>
                </a:solidFill>
                <a:latin typeface="Arial" charset="0"/>
              </a:rPr>
              <a:t>ồng nghĩa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5715000" y="34290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454567"/>
                </a:solidFill>
                <a:latin typeface="Arial" charset="0"/>
              </a:rPr>
              <a:t>Từ trái nghĩa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609600" y="4572000"/>
            <a:ext cx="9556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0">
                <a:latin typeface="Arial" charset="0"/>
              </a:rPr>
              <a:t>hạnh </a:t>
            </a:r>
          </a:p>
          <a:p>
            <a:pPr eaLnBrk="1" hangingPunct="1"/>
            <a:r>
              <a:rPr lang="en-US" altLang="en-US" sz="2400" b="0">
                <a:latin typeface="Arial" charset="0"/>
              </a:rPr>
              <a:t>phúc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762000" y="3352800"/>
            <a:ext cx="663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454567"/>
                </a:solidFill>
                <a:latin typeface="Arial" charset="0"/>
              </a:rPr>
              <a:t>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81" grpId="0"/>
      <p:bldP spid="19483" grpId="0"/>
      <p:bldP spid="19486" grpId="0"/>
      <p:bldP spid="19487" grpId="0"/>
      <p:bldP spid="19488" grpId="0"/>
      <p:bldP spid="194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1000" y="1676400"/>
            <a:ext cx="8382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en-US" sz="2400" u="sng">
                <a:solidFill>
                  <a:schemeClr val="accent2"/>
                </a:solidFill>
                <a:latin typeface="Arial" charset="0"/>
              </a:rPr>
              <a:t>Bài 3 (147</a:t>
            </a:r>
            <a:r>
              <a:rPr lang="en-US" altLang="en-US" sz="2400" b="0">
                <a:solidFill>
                  <a:schemeClr val="accent2"/>
                </a:solidFill>
                <a:latin typeface="Arial" charset="0"/>
              </a:rPr>
              <a:t>) </a:t>
            </a:r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Trong từ </a:t>
            </a:r>
            <a:r>
              <a:rPr lang="en-US" altLang="en-US" sz="2400" b="0" i="1">
                <a:solidFill>
                  <a:srgbClr val="0033CC"/>
                </a:solidFill>
                <a:latin typeface="Arial" charset="0"/>
              </a:rPr>
              <a:t>hạnh phúc,</a:t>
            </a:r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 tiếng phúc có nghĩa là “</a:t>
            </a:r>
            <a:r>
              <a:rPr lang="vi-VN" altLang="en-US" sz="2400" b="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400" b="0" i="1">
                <a:solidFill>
                  <a:schemeClr val="accent2"/>
                </a:solidFill>
                <a:latin typeface="Arial" charset="0"/>
              </a:rPr>
              <a:t>iều may mắn, tốt lành”. Tìm thêm những từ ngữ chứa tiếng phúc.</a:t>
            </a:r>
            <a:br>
              <a:rPr lang="en-US" altLang="en-US" sz="2400" b="0" i="1">
                <a:solidFill>
                  <a:schemeClr val="accent2"/>
                </a:solidFill>
                <a:latin typeface="Arial" charset="0"/>
              </a:rPr>
            </a:br>
            <a:r>
              <a:rPr lang="en-US" altLang="en-US" sz="2400" i="1" u="sng">
                <a:solidFill>
                  <a:srgbClr val="FF00FF"/>
                </a:solidFill>
                <a:latin typeface="Arial" charset="0"/>
              </a:rPr>
              <a:t>Mẫu:</a:t>
            </a:r>
            <a:r>
              <a:rPr lang="en-US" altLang="en-US" sz="2400" b="0" i="1" u="sng">
                <a:solidFill>
                  <a:srgbClr val="0000FF"/>
                </a:solidFill>
                <a:latin typeface="Arial" charset="0"/>
              </a:rPr>
              <a:t> phúc </a:t>
            </a:r>
            <a:r>
              <a:rPr lang="vi-VN" altLang="en-US" sz="2400" b="0" i="1" u="sng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altLang="en-US" sz="2400" b="0" i="1" u="sng">
                <a:solidFill>
                  <a:srgbClr val="0000FF"/>
                </a:solidFill>
                <a:latin typeface="Arial" charset="0"/>
              </a:rPr>
              <a:t>ức </a:t>
            </a:r>
            <a:endParaRPr lang="en-US" altLang="en-US" sz="2400" i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3505200"/>
            <a:ext cx="2057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buFontTx/>
              <a:buChar char="-"/>
            </a:pP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 phúc </a:t>
            </a:r>
            <a:r>
              <a:rPr lang="vi-VN" altLang="en-US" sz="2400" i="1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ức </a:t>
            </a:r>
            <a:br>
              <a:rPr lang="en-US" altLang="en-US" sz="2400" i="1">
                <a:solidFill>
                  <a:srgbClr val="454567"/>
                </a:solidFill>
                <a:latin typeface="Arial" charset="0"/>
              </a:rPr>
            </a:b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- phúc hậu</a:t>
            </a:r>
            <a:br>
              <a:rPr lang="en-US" altLang="en-US" sz="2400" i="1">
                <a:solidFill>
                  <a:srgbClr val="454567"/>
                </a:solidFill>
                <a:latin typeface="Arial" charset="0"/>
              </a:rPr>
            </a:b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- phúc lợi</a:t>
            </a:r>
            <a:br>
              <a:rPr lang="en-US" altLang="en-US" sz="2400" i="1">
                <a:solidFill>
                  <a:srgbClr val="454567"/>
                </a:solidFill>
                <a:latin typeface="Arial" charset="0"/>
              </a:rPr>
            </a:b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- phúc lộc</a:t>
            </a:r>
            <a:br>
              <a:rPr lang="en-US" altLang="en-US" sz="2400" i="1">
                <a:solidFill>
                  <a:srgbClr val="454567"/>
                </a:solidFill>
                <a:latin typeface="Arial" charset="0"/>
              </a:rPr>
            </a:b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- vô phúc</a:t>
            </a:r>
            <a:br>
              <a:rPr lang="en-US" altLang="en-US" sz="2400" i="1">
                <a:solidFill>
                  <a:srgbClr val="454567"/>
                </a:solidFill>
                <a:latin typeface="Arial" charset="0"/>
              </a:rPr>
            </a:br>
            <a:endParaRPr lang="en-US" altLang="en-US" sz="2400" i="1">
              <a:solidFill>
                <a:srgbClr val="454567"/>
              </a:solidFill>
              <a:latin typeface="Arial" charset="0"/>
            </a:endParaRP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3962400" y="54102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4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715000" y="3505200"/>
            <a:ext cx="31242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400" b="0">
                <a:solidFill>
                  <a:schemeClr val="tx1"/>
                </a:solidFill>
                <a:latin typeface="Arial" charset="0"/>
              </a:rPr>
              <a:t> - </a:t>
            </a: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phúc phận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 - phúc thần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 - phúc trạch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 - có phúc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400" i="1">
                <a:solidFill>
                  <a:srgbClr val="454567"/>
                </a:solidFill>
                <a:latin typeface="Arial" charset="0"/>
              </a:rPr>
              <a:t> - …</a:t>
            </a:r>
          </a:p>
        </p:txBody>
      </p:sp>
      <p:sp>
        <p:nvSpPr>
          <p:cNvPr id="6150" name="Rectangle 12"/>
          <p:cNvSpPr>
            <a:spLocks noChangeArrowheads="1"/>
          </p:cNvSpPr>
          <p:nvPr/>
        </p:nvSpPr>
        <p:spPr bwMode="auto">
          <a:xfrm>
            <a:off x="2438400" y="6096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1981200" y="1060450"/>
            <a:ext cx="640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FF"/>
                </a:solidFill>
                <a:latin typeface="Arial" charset="0"/>
              </a:rPr>
              <a:t>Mở rộng vốn từ: Hạnh phúc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04800" y="16764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u="sng">
                <a:latin typeface="Arial" charset="0"/>
              </a:rPr>
              <a:t>Bài 4:</a:t>
            </a:r>
            <a:r>
              <a:rPr lang="en-US" altLang="en-US" sz="2400">
                <a:latin typeface="Arial" charset="0"/>
              </a:rPr>
              <a:t> 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Mỗi ng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ời  có thể có một cách hiểu khác nhau vê</a:t>
            </a:r>
          </a:p>
          <a:p>
            <a:pPr eaLnBrk="1" hangingPunct="1"/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hạnh phúc. Theo em trong các yếu tố d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ới 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ây, yếu tố</a:t>
            </a:r>
          </a:p>
          <a:p>
            <a:pPr eaLnBrk="1" hangingPunct="1"/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nào là quan trọng nhất 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ể tạo nên một gia </a:t>
            </a:r>
            <a:r>
              <a:rPr lang="vi-VN" altLang="en-US" sz="240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400">
                <a:solidFill>
                  <a:srgbClr val="454567"/>
                </a:solidFill>
                <a:latin typeface="Arial" charset="0"/>
              </a:rPr>
              <a:t>ình hạnh phúc.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762000" y="3824288"/>
            <a:ext cx="388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a. Giàu có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050925" y="3659188"/>
            <a:ext cx="3825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>
              <a:latin typeface="Arial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762000" y="4586288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b. Con cái học giỏi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2193925" y="4802188"/>
            <a:ext cx="2530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>
              <a:latin typeface="Arial" charset="0"/>
            </a:endParaRP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762000" y="5348288"/>
            <a:ext cx="525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c. Mọi ng</a:t>
            </a:r>
            <a:r>
              <a:rPr lang="vi-VN" altLang="en-US" sz="2400">
                <a:latin typeface="Arial" charset="0"/>
              </a:rPr>
              <a:t>ư</a:t>
            </a:r>
            <a:r>
              <a:rPr lang="en-US" altLang="en-US" sz="2400">
                <a:latin typeface="Arial" charset="0"/>
              </a:rPr>
              <a:t>ời sống hòa thuận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685800" y="6110288"/>
            <a:ext cx="472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charset="0"/>
              </a:rPr>
              <a:t>d. Bố mẹ có chức vụ cao.</a:t>
            </a:r>
          </a:p>
        </p:txBody>
      </p:sp>
      <p:sp>
        <p:nvSpPr>
          <p:cNvPr id="7177" name="Rectangle 12"/>
          <p:cNvSpPr>
            <a:spLocks noChangeArrowheads="1"/>
          </p:cNvSpPr>
          <p:nvPr/>
        </p:nvSpPr>
        <p:spPr bwMode="auto">
          <a:xfrm>
            <a:off x="838200" y="9144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en-US" sz="3200">
                <a:solidFill>
                  <a:srgbClr val="FF00FF"/>
                </a:solidFill>
                <a:latin typeface="Arial" charset="0"/>
              </a:rPr>
              <a:t>Mở rộng vốn từ : </a:t>
            </a:r>
            <a:r>
              <a:rPr lang="en-US" altLang="en-US" sz="3200" i="1">
                <a:solidFill>
                  <a:srgbClr val="FF00FF"/>
                </a:solidFill>
                <a:latin typeface="Arial" charset="0"/>
              </a:rPr>
              <a:t>Hạnh phúc</a:t>
            </a:r>
          </a:p>
        </p:txBody>
      </p:sp>
      <p:sp>
        <p:nvSpPr>
          <p:cNvPr id="7178" name="Rectangle 13"/>
          <p:cNvSpPr>
            <a:spLocks noChangeArrowheads="1"/>
          </p:cNvSpPr>
          <p:nvPr/>
        </p:nvSpPr>
        <p:spPr bwMode="auto">
          <a:xfrm>
            <a:off x="762000" y="457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6156325" y="4954588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altLang="en-US" sz="2400">
              <a:latin typeface="Arial" charset="0"/>
            </a:endParaRPr>
          </a:p>
        </p:txBody>
      </p:sp>
      <p:sp>
        <p:nvSpPr>
          <p:cNvPr id="22545" name="Oval 17"/>
          <p:cNvSpPr>
            <a:spLocks noChangeArrowheads="1"/>
          </p:cNvSpPr>
          <p:nvPr/>
        </p:nvSpPr>
        <p:spPr bwMode="auto">
          <a:xfrm>
            <a:off x="706438" y="5375275"/>
            <a:ext cx="457200" cy="457200"/>
          </a:xfrm>
          <a:prstGeom prst="ellips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3" grpId="1"/>
      <p:bldP spid="22535" grpId="0"/>
      <p:bldP spid="22535" grpId="1"/>
      <p:bldP spid="22537" grpId="0"/>
      <p:bldP spid="22537" grpId="1"/>
      <p:bldP spid="22537" grpId="2"/>
      <p:bldP spid="22538" grpId="0"/>
      <p:bldP spid="22538" grpId="1"/>
      <p:bldP spid="225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609600" y="381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en-US">
                <a:solidFill>
                  <a:srgbClr val="0000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0" y="1524000"/>
            <a:ext cx="48275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en-US" sz="2000" i="1" u="sng">
                <a:solidFill>
                  <a:schemeClr val="accent2"/>
                </a:solidFill>
                <a:latin typeface="Arial" charset="0"/>
              </a:rPr>
              <a:t>Bài 1: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 Chọn ý thích hợp nhất </a:t>
            </a:r>
            <a:r>
              <a:rPr lang="vi-VN" altLang="en-US" sz="200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ể giải nghĩa từ  hạnh phúc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28600" y="2133600"/>
            <a:ext cx="381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US" altLang="en-US" sz="2000" b="0">
              <a:solidFill>
                <a:srgbClr val="454567"/>
              </a:solidFill>
              <a:latin typeface="Arial" charset="0"/>
            </a:endParaRP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0" y="35814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altLang="en-US" sz="2000" i="1" u="sng">
                <a:solidFill>
                  <a:schemeClr val="accent2"/>
                </a:solidFill>
                <a:latin typeface="Arial" charset="0"/>
              </a:rPr>
              <a:t>Bài 2: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 Tìm những từ  </a:t>
            </a:r>
            <a:r>
              <a:rPr lang="vi-VN" altLang="en-US" sz="200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ồng nghĩa và trái nghĩa với từ hạnh phúc.</a:t>
            </a:r>
          </a:p>
        </p:txBody>
      </p:sp>
      <p:sp>
        <p:nvSpPr>
          <p:cNvPr id="8198" name="Rectangle 18"/>
          <p:cNvSpPr>
            <a:spLocks noChangeArrowheads="1"/>
          </p:cNvSpPr>
          <p:nvPr/>
        </p:nvSpPr>
        <p:spPr bwMode="auto">
          <a:xfrm>
            <a:off x="4524375" y="1905000"/>
            <a:ext cx="46196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US" altLang="en-US" sz="200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9" name="Rectangle 19"/>
          <p:cNvSpPr>
            <a:spLocks noChangeArrowheads="1"/>
          </p:cNvSpPr>
          <p:nvPr/>
        </p:nvSpPr>
        <p:spPr bwMode="auto">
          <a:xfrm>
            <a:off x="4724400" y="4419600"/>
            <a:ext cx="441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/>
            <a:r>
              <a:rPr lang="en-US" altLang="en-US" sz="2000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altLang="en-US" sz="2000">
                <a:solidFill>
                  <a:srgbClr val="0000FF"/>
                </a:solidFill>
                <a:latin typeface="Arial" charset="0"/>
              </a:rPr>
            </a:br>
            <a:r>
              <a:rPr lang="en-US" altLang="en-US" sz="2000" i="1" u="sng">
                <a:solidFill>
                  <a:schemeClr val="accent2"/>
                </a:solidFill>
                <a:latin typeface="Arial" charset="0"/>
              </a:rPr>
              <a:t>Bài 4: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Yếu tố quan trọng nhất </a:t>
            </a:r>
            <a:r>
              <a:rPr lang="vi-VN" altLang="en-US" sz="200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ể tạo nên một gia </a:t>
            </a:r>
            <a:r>
              <a:rPr lang="vi-VN" altLang="en-US" sz="200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ình hạnh phúc là:</a:t>
            </a:r>
          </a:p>
        </p:txBody>
      </p:sp>
      <p:sp>
        <p:nvSpPr>
          <p:cNvPr id="8200" name="Rectangle 20"/>
          <p:cNvSpPr>
            <a:spLocks noChangeArrowheads="1"/>
          </p:cNvSpPr>
          <p:nvPr/>
        </p:nvSpPr>
        <p:spPr bwMode="auto">
          <a:xfrm>
            <a:off x="4724400" y="1524000"/>
            <a:ext cx="4114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altLang="en-US" sz="2000" i="1">
                <a:solidFill>
                  <a:srgbClr val="454567"/>
                </a:solidFill>
                <a:latin typeface="Arial" charset="0"/>
              </a:rPr>
              <a:t> </a:t>
            </a:r>
            <a:r>
              <a:rPr lang="en-US" altLang="en-US" sz="2000" i="1" u="sng">
                <a:solidFill>
                  <a:schemeClr val="accent2"/>
                </a:solidFill>
                <a:latin typeface="Arial" charset="0"/>
              </a:rPr>
              <a:t>Bài 3: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  Những từ ngữ chứa tiếng “phúc” theo nghĩa “ </a:t>
            </a:r>
            <a:r>
              <a:rPr lang="vi-VN" altLang="en-US" sz="2000" i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</a:rPr>
              <a:t>iều may mắn, tốt lành”: </a:t>
            </a:r>
          </a:p>
          <a:p>
            <a:pPr algn="just" eaLnBrk="1" hangingPunct="1"/>
            <a:r>
              <a:rPr lang="en-US" altLang="en-US" sz="2400" i="1">
                <a:solidFill>
                  <a:srgbClr val="FF00FF"/>
                </a:solidFill>
                <a:latin typeface="Arial" charset="0"/>
              </a:rPr>
              <a:t>M:</a:t>
            </a:r>
            <a:r>
              <a:rPr lang="en-US" altLang="en-US" sz="2400" i="1">
                <a:solidFill>
                  <a:srgbClr val="0000FF"/>
                </a:solidFill>
                <a:latin typeface="Arial" charset="0"/>
              </a:rPr>
              <a:t> phúc </a:t>
            </a:r>
            <a:r>
              <a:rPr lang="vi-VN" altLang="en-US" sz="2400" i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altLang="en-US" sz="2400" i="1">
                <a:solidFill>
                  <a:srgbClr val="0000FF"/>
                </a:solidFill>
                <a:latin typeface="Arial" charset="0"/>
              </a:rPr>
              <a:t>ức</a:t>
            </a:r>
            <a:endParaRPr lang="en-US" altLang="en-US" sz="2000" b="0">
              <a:solidFill>
                <a:srgbClr val="454567"/>
              </a:solidFill>
              <a:latin typeface="Arial" charset="0"/>
            </a:endParaRPr>
          </a:p>
          <a:p>
            <a:pPr algn="just" eaLnBrk="1" hangingPunct="1"/>
            <a:r>
              <a:rPr lang="en-US" altLang="en-US" sz="2000" b="0">
                <a:solidFill>
                  <a:srgbClr val="454567"/>
                </a:solidFill>
                <a:latin typeface="Arial" charset="0"/>
              </a:rPr>
              <a:t>- Phúc </a:t>
            </a:r>
            <a:r>
              <a:rPr lang="vi-VN" altLang="en-US" sz="2000" b="0">
                <a:solidFill>
                  <a:srgbClr val="454567"/>
                </a:solidFill>
                <a:latin typeface="Arial" charset="0"/>
              </a:rPr>
              <a:t>đ</a:t>
            </a:r>
            <a:r>
              <a:rPr lang="en-US" altLang="en-US" sz="2000" b="0">
                <a:solidFill>
                  <a:srgbClr val="454567"/>
                </a:solidFill>
                <a:latin typeface="Arial" charset="0"/>
              </a:rPr>
              <a:t>ức, phúc hậu, phúc lợi, phúc lộc, phúc phận, phúc thần, phúc trạch, vô phúc, có phúc…</a:t>
            </a:r>
          </a:p>
        </p:txBody>
      </p:sp>
      <p:sp>
        <p:nvSpPr>
          <p:cNvPr id="8201" name="Rectangle 21"/>
          <p:cNvSpPr>
            <a:spLocks noChangeArrowheads="1"/>
          </p:cNvSpPr>
          <p:nvPr/>
        </p:nvSpPr>
        <p:spPr bwMode="auto">
          <a:xfrm>
            <a:off x="4800600" y="5410200"/>
            <a:ext cx="4038600" cy="609600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en-US" sz="2000" b="0">
                <a:solidFill>
                  <a:srgbClr val="454567"/>
                </a:solidFill>
                <a:latin typeface="Arial" charset="0"/>
              </a:rPr>
              <a:t>- Mọi ng</a:t>
            </a:r>
            <a:r>
              <a:rPr lang="vi-VN" altLang="en-US" sz="2000" b="0">
                <a:solidFill>
                  <a:srgbClr val="454567"/>
                </a:solidFill>
                <a:latin typeface="Arial" charset="0"/>
              </a:rPr>
              <a:t>ư</a:t>
            </a:r>
            <a:r>
              <a:rPr lang="en-US" altLang="en-US" sz="2000" b="0">
                <a:solidFill>
                  <a:srgbClr val="454567"/>
                </a:solidFill>
                <a:latin typeface="Arial" charset="0"/>
              </a:rPr>
              <a:t>ời sống hòa thuận</a:t>
            </a:r>
          </a:p>
        </p:txBody>
      </p:sp>
      <p:sp>
        <p:nvSpPr>
          <p:cNvPr id="8202" name="Line 22"/>
          <p:cNvSpPr>
            <a:spLocks noChangeShapeType="1"/>
          </p:cNvSpPr>
          <p:nvPr/>
        </p:nvSpPr>
        <p:spPr bwMode="auto">
          <a:xfrm>
            <a:off x="4751388" y="1592263"/>
            <a:ext cx="0" cy="4953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Rectangle 23"/>
          <p:cNvSpPr>
            <a:spLocks noChangeArrowheads="1"/>
          </p:cNvSpPr>
          <p:nvPr/>
        </p:nvSpPr>
        <p:spPr bwMode="auto">
          <a:xfrm>
            <a:off x="762000" y="803275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altLang="en-US" sz="3200">
                <a:solidFill>
                  <a:srgbClr val="FF00FF"/>
                </a:solidFill>
                <a:latin typeface="Arial" charset="0"/>
              </a:rPr>
              <a:t>Mở rộng vốn từ : </a:t>
            </a:r>
            <a:r>
              <a:rPr lang="en-US" altLang="en-US" sz="3200" i="1">
                <a:solidFill>
                  <a:srgbClr val="FF00FF"/>
                </a:solidFill>
                <a:latin typeface="Arial" charset="0"/>
              </a:rPr>
              <a:t>Hạnh phúc</a:t>
            </a:r>
          </a:p>
        </p:txBody>
      </p:sp>
      <p:sp>
        <p:nvSpPr>
          <p:cNvPr id="8204" name="Text Box 24"/>
          <p:cNvSpPr txBox="1">
            <a:spLocks noChangeArrowheads="1"/>
          </p:cNvSpPr>
          <p:nvPr/>
        </p:nvSpPr>
        <p:spPr bwMode="auto">
          <a:xfrm>
            <a:off x="-1371600" y="2154238"/>
            <a:ext cx="6477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0" lvl="3" indent="-342900" eaLnBrk="1" hangingPunct="1">
              <a:spcBef>
                <a:spcPct val="50000"/>
              </a:spcBef>
            </a:pPr>
            <a:r>
              <a:rPr lang="en-US" altLang="en-US" sz="1800" b="0">
                <a:solidFill>
                  <a:srgbClr val="454567"/>
                </a:solidFill>
                <a:latin typeface="Arial" charset="0"/>
              </a:rPr>
              <a:t>a.Cảm giác dễ chịu vì </a:t>
            </a:r>
            <a:r>
              <a:rPr lang="vi-VN" altLang="en-US" sz="1800" b="0">
                <a:solidFill>
                  <a:srgbClr val="454567"/>
                </a:solidFill>
                <a:latin typeface="Arial" charset="0"/>
              </a:rPr>
              <a:t>đư</a:t>
            </a:r>
            <a:r>
              <a:rPr lang="en-US" altLang="en-US" sz="1800" b="0">
                <a:solidFill>
                  <a:srgbClr val="454567"/>
                </a:solidFill>
                <a:latin typeface="Arial" charset="0"/>
              </a:rPr>
              <a:t>ợc </a:t>
            </a:r>
            <a:r>
              <a:rPr lang="vi-VN" altLang="en-US" sz="1800" b="0">
                <a:solidFill>
                  <a:srgbClr val="454567"/>
                </a:solidFill>
                <a:latin typeface="Arial" charset="0"/>
              </a:rPr>
              <a:t>ă</a:t>
            </a:r>
            <a:r>
              <a:rPr lang="en-US" altLang="en-US" sz="1800" b="0">
                <a:solidFill>
                  <a:srgbClr val="454567"/>
                </a:solidFill>
                <a:latin typeface="Arial" charset="0"/>
              </a:rPr>
              <a:t>n ngon, ngủ yên.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en-US" altLang="en-US" sz="1800" b="0">
              <a:latin typeface="Arial" charset="0"/>
            </a:endParaRPr>
          </a:p>
        </p:txBody>
      </p:sp>
      <p:sp>
        <p:nvSpPr>
          <p:cNvPr id="8205" name="Text Box 25"/>
          <p:cNvSpPr txBox="1">
            <a:spLocks noChangeArrowheads="1"/>
          </p:cNvSpPr>
          <p:nvPr/>
        </p:nvSpPr>
        <p:spPr bwMode="auto">
          <a:xfrm>
            <a:off x="0" y="2438400"/>
            <a:ext cx="419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1800" b="0">
                <a:solidFill>
                  <a:srgbClr val="FF00FF"/>
                </a:solidFill>
                <a:latin typeface="Arial" charset="0"/>
              </a:rPr>
              <a:t>b.Trạng hái sung s</a:t>
            </a:r>
            <a:r>
              <a:rPr lang="vi-VN" altLang="en-US" sz="1800" b="0">
                <a:solidFill>
                  <a:srgbClr val="FF00FF"/>
                </a:solidFill>
                <a:latin typeface="Arial" charset="0"/>
              </a:rPr>
              <a:t>ư</a:t>
            </a:r>
            <a:r>
              <a:rPr lang="en-US" altLang="en-US" sz="1800" b="0">
                <a:solidFill>
                  <a:srgbClr val="FF00FF"/>
                </a:solidFill>
                <a:latin typeface="Arial" charset="0"/>
              </a:rPr>
              <a:t>ớng vì cảm thấy hoàn toàn </a:t>
            </a:r>
            <a:r>
              <a:rPr lang="vi-VN" altLang="en-US" sz="1800" b="0">
                <a:solidFill>
                  <a:srgbClr val="FF00FF"/>
                </a:solidFill>
                <a:latin typeface="Arial" charset="0"/>
              </a:rPr>
              <a:t>đ</a:t>
            </a:r>
            <a:r>
              <a:rPr lang="en-US" altLang="en-US" sz="1800" b="0">
                <a:solidFill>
                  <a:srgbClr val="FF00FF"/>
                </a:solidFill>
                <a:latin typeface="Arial" charset="0"/>
              </a:rPr>
              <a:t>ạt </a:t>
            </a:r>
            <a:r>
              <a:rPr lang="vi-VN" altLang="en-US" sz="1800" b="0">
                <a:solidFill>
                  <a:srgbClr val="FF00FF"/>
                </a:solidFill>
                <a:latin typeface="Arial" charset="0"/>
              </a:rPr>
              <a:t>đư</a:t>
            </a:r>
            <a:r>
              <a:rPr lang="en-US" altLang="en-US" sz="1800" b="0">
                <a:solidFill>
                  <a:srgbClr val="FF00FF"/>
                </a:solidFill>
                <a:latin typeface="Arial" charset="0"/>
              </a:rPr>
              <a:t>ợc ý nguyện.</a:t>
            </a:r>
          </a:p>
        </p:txBody>
      </p:sp>
      <p:sp>
        <p:nvSpPr>
          <p:cNvPr id="8206" name="Text Box 27"/>
          <p:cNvSpPr txBox="1">
            <a:spLocks noChangeArrowheads="1"/>
          </p:cNvSpPr>
          <p:nvPr/>
        </p:nvSpPr>
        <p:spPr bwMode="auto">
          <a:xfrm>
            <a:off x="0" y="2971800"/>
            <a:ext cx="495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Arial" charset="0"/>
              </a:rPr>
              <a:t>c.</a:t>
            </a:r>
            <a:r>
              <a:rPr lang="en-US" altLang="en-US" sz="1800" b="0">
                <a:latin typeface="Arial" charset="0"/>
              </a:rPr>
              <a:t>Hồ hởi, háo hức sẵn sàng làm mọi việc.</a:t>
            </a:r>
          </a:p>
        </p:txBody>
      </p:sp>
      <p:graphicFrame>
        <p:nvGraphicFramePr>
          <p:cNvPr id="16508" name="Group 124"/>
          <p:cNvGraphicFramePr>
            <a:graphicFrameLocks noGrp="1"/>
          </p:cNvGraphicFramePr>
          <p:nvPr/>
        </p:nvGraphicFramePr>
        <p:xfrm>
          <a:off x="76200" y="4264025"/>
          <a:ext cx="4572000" cy="2443163"/>
        </p:xfrm>
        <a:graphic>
          <a:graphicData uri="http://schemas.openxmlformats.org/drawingml/2006/table">
            <a:tbl>
              <a:tblPr/>
              <a:tblGrid>
                <a:gridCol w="812800"/>
                <a:gridCol w="1819275"/>
                <a:gridCol w="1939925"/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Tõ ®ång nghÜa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 tr¸i nghÜa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h¹nh phóc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sung s­íng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may m¾n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®Çm Êm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-m·n nguyÖn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66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cùc khæ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khèn khæ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- bÊt h¹nh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c¬ cùc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66"/>
                          </a:solidFill>
                          <a:effectLst/>
                          <a:latin typeface=".VnTime" pitchFamily="34" charset="0"/>
                        </a:rPr>
                        <a:t>…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6666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6666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569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    ngµy    th¸ng   n¨m 2008</dc:title>
  <dc:creator>Technical CMS</dc:creator>
  <cp:lastModifiedBy>CSTeam</cp:lastModifiedBy>
  <cp:revision>79</cp:revision>
  <dcterms:created xsi:type="dcterms:W3CDTF">2008-12-05T09:18:05Z</dcterms:created>
  <dcterms:modified xsi:type="dcterms:W3CDTF">2016-06-30T03:11:59Z</dcterms:modified>
</cp:coreProperties>
</file>