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5" r:id="rId2"/>
    <p:sldId id="312" r:id="rId3"/>
    <p:sldId id="336" r:id="rId4"/>
    <p:sldId id="337" r:id="rId5"/>
    <p:sldId id="338" r:id="rId6"/>
    <p:sldId id="340" r:id="rId7"/>
    <p:sldId id="317" r:id="rId8"/>
    <p:sldId id="341" r:id="rId9"/>
    <p:sldId id="342" r:id="rId10"/>
    <p:sldId id="343" r:id="rId11"/>
    <p:sldId id="321" r:id="rId12"/>
    <p:sldId id="344" r:id="rId13"/>
    <p:sldId id="345" r:id="rId14"/>
    <p:sldId id="325" r:id="rId15"/>
    <p:sldId id="326" r:id="rId16"/>
    <p:sldId id="327" r:id="rId17"/>
    <p:sldId id="32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99"/>
    <a:srgbClr val="006600"/>
    <a:srgbClr val="FF00FF"/>
    <a:srgbClr val="800080"/>
    <a:srgbClr val="66FF66"/>
    <a:srgbClr val="FF0000"/>
    <a:srgbClr val="6600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1" autoAdjust="0"/>
    <p:restoredTop sz="96867" autoAdjust="0"/>
  </p:normalViewPr>
  <p:slideViewPr>
    <p:cSldViewPr snapToGrid="0">
      <p:cViewPr>
        <p:scale>
          <a:sx n="66" d="100"/>
          <a:sy n="66" d="100"/>
        </p:scale>
        <p:origin x="-4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0"/>
    </p:cViewPr>
  </p:sorterViewPr>
  <p:gridSpacing cx="46816963" cy="468169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98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88B342-5714-45C1-A95A-8D6B30BADF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5C4AC-884B-44AE-BEA6-CCF192D6D57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8AA65E-785E-4546-B9AC-84CBC8778D8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6BFC9F-C92A-4B00-86B0-D0225B2EAB4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629874-753E-4512-A808-F3A946AAA6A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91518-CBB6-442F-AADB-F47F361441D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BD5AF-0223-4EE4-8C27-A787C02B3FE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6AC926-96C6-4FFC-A02D-DD7C3A9326D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DBA119-EEA9-4AF8-A26F-2AC48E52CF8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4EE4EA-334B-4D1F-B1DB-0D8399951E1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767F0B-0C66-4208-98A8-B79D8AEF65E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EE4C2-4491-4A3C-84AC-595136CACC7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FE3B57-CC70-49D0-8B8D-0CC3671F3E6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3A28AC1-D43D-4533-AC92-287009AF2F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224213" y="1266825"/>
            <a:ext cx="4089400" cy="641350"/>
          </a:xfrm>
          <a:prstGeom prst="rect">
            <a:avLst/>
          </a:prstGeom>
          <a:noFill/>
          <a:ln w="9525">
            <a:noFill/>
            <a:miter lim="800000"/>
            <a:headEnd/>
            <a:tailEnd/>
          </a:ln>
        </p:spPr>
        <p:txBody>
          <a:bodyPr>
            <a:spAutoFit/>
          </a:bodyPr>
          <a:lstStyle/>
          <a:p>
            <a:pPr eaLnBrk="0" hangingPunct="0">
              <a:spcBef>
                <a:spcPct val="50000"/>
              </a:spcBef>
            </a:pPr>
            <a:r>
              <a:rPr lang="en-US" sz="3600" b="1" u="sng">
                <a:solidFill>
                  <a:srgbClr val="FF00FF"/>
                </a:solidFill>
              </a:rPr>
              <a:t>Lịch sử</a:t>
            </a:r>
            <a:endParaRPr lang="en-US">
              <a:solidFill>
                <a:srgbClr val="FF00FF"/>
              </a:solidFill>
            </a:endParaRPr>
          </a:p>
        </p:txBody>
      </p:sp>
      <p:sp>
        <p:nvSpPr>
          <p:cNvPr id="159750" name="Text Box 6"/>
          <p:cNvSpPr txBox="1">
            <a:spLocks noChangeArrowheads="1"/>
          </p:cNvSpPr>
          <p:nvPr/>
        </p:nvSpPr>
        <p:spPr bwMode="auto">
          <a:xfrm>
            <a:off x="160338" y="1924050"/>
            <a:ext cx="9109075" cy="1066800"/>
          </a:xfrm>
          <a:prstGeom prst="rect">
            <a:avLst/>
          </a:prstGeom>
          <a:noFill/>
          <a:ln w="9525">
            <a:noFill/>
            <a:miter lim="800000"/>
            <a:headEnd/>
            <a:tailEnd/>
          </a:ln>
        </p:spPr>
        <p:txBody>
          <a:bodyPr wrap="none">
            <a:spAutoFit/>
          </a:bodyPr>
          <a:lstStyle/>
          <a:p>
            <a:r>
              <a:rPr lang="en-US" sz="3200" b="1">
                <a:solidFill>
                  <a:srgbClr val="6600FF"/>
                </a:solidFill>
              </a:rPr>
              <a:t>Bài 18 - Ôn tập: Chín năm kháng chiến bảo vệ </a:t>
            </a:r>
          </a:p>
          <a:p>
            <a:r>
              <a:rPr lang="en-US" sz="3200" b="1">
                <a:solidFill>
                  <a:srgbClr val="6600FF"/>
                </a:solidFill>
              </a:rPr>
              <a:t>                 độc lập dân tộc (1945 – 1954)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50"/>
                                        </p:tgtEl>
                                        <p:attrNameLst>
                                          <p:attrName>style.visibility</p:attrName>
                                        </p:attrNameLst>
                                      </p:cBhvr>
                                      <p:to>
                                        <p:strVal val="visible"/>
                                      </p:to>
                                    </p:set>
                                    <p:animEffect transition="in" filter="checkerboard(across)">
                                      <p:cBhvr>
                                        <p:cTn id="7" dur="500"/>
                                        <p:tgtEl>
                                          <p:spTgt spid="15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CT theo doi MT Dong Khe (Cao Bang)"/>
          <p:cNvPicPr>
            <a:picLocks noChangeAspect="1" noChangeArrowheads="1"/>
          </p:cNvPicPr>
          <p:nvPr/>
        </p:nvPicPr>
        <p:blipFill>
          <a:blip r:embed="rId2"/>
          <a:srcRect/>
          <a:stretch>
            <a:fillRect/>
          </a:stretch>
        </p:blipFill>
        <p:spPr bwMode="auto">
          <a:xfrm>
            <a:off x="2362200" y="576263"/>
            <a:ext cx="4876800" cy="4572000"/>
          </a:xfrm>
          <a:prstGeom prst="rect">
            <a:avLst/>
          </a:prstGeom>
          <a:noFill/>
          <a:ln w="9525">
            <a:solidFill>
              <a:srgbClr val="0033CC"/>
            </a:solidFill>
            <a:miter lim="800000"/>
            <a:headEnd/>
            <a:tailEnd/>
          </a:ln>
        </p:spPr>
      </p:pic>
      <p:sp>
        <p:nvSpPr>
          <p:cNvPr id="169989" name="Text Box 5"/>
          <p:cNvSpPr txBox="1">
            <a:spLocks noChangeArrowheads="1"/>
          </p:cNvSpPr>
          <p:nvPr/>
        </p:nvSpPr>
        <p:spPr bwMode="auto">
          <a:xfrm>
            <a:off x="304800" y="5334000"/>
            <a:ext cx="9144000" cy="1190625"/>
          </a:xfrm>
          <a:prstGeom prst="rect">
            <a:avLst/>
          </a:prstGeom>
          <a:noFill/>
          <a:ln w="9525">
            <a:noFill/>
            <a:miter lim="800000"/>
            <a:headEnd/>
            <a:tailEnd/>
          </a:ln>
        </p:spPr>
        <p:txBody>
          <a:bodyPr>
            <a:spAutoFit/>
          </a:bodyPr>
          <a:lstStyle/>
          <a:p>
            <a:pPr eaLnBrk="0" hangingPunct="0">
              <a:spcBef>
                <a:spcPct val="50000"/>
              </a:spcBef>
            </a:pPr>
            <a:r>
              <a:rPr lang="en-US" sz="3600"/>
              <a:t>Bác Hồ quan sát  mặt trận Biên giới trong Chiến dịch Biên giới thu - 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 calcmode="lin" valueType="num">
                                      <p:cBhvr additive="base">
                                        <p:cTn id="7" dur="500" fill="hold"/>
                                        <p:tgtEl>
                                          <p:spTgt spid="169989"/>
                                        </p:tgtEl>
                                        <p:attrNameLst>
                                          <p:attrName>ppt_x</p:attrName>
                                        </p:attrNameLst>
                                      </p:cBhvr>
                                      <p:tavLst>
                                        <p:tav tm="0">
                                          <p:val>
                                            <p:strVal val="0-#ppt_w/2"/>
                                          </p:val>
                                        </p:tav>
                                        <p:tav tm="100000">
                                          <p:val>
                                            <p:strVal val="#ppt_x"/>
                                          </p:val>
                                        </p:tav>
                                      </p:tavLst>
                                    </p:anim>
                                    <p:anim calcmode="lin" valueType="num">
                                      <p:cBhvr additive="base">
                                        <p:cTn id="8" dur="500" fill="hold"/>
                                        <p:tgtEl>
                                          <p:spTgt spid="169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457200" y="5029200"/>
            <a:ext cx="8229600" cy="1143000"/>
          </a:xfrm>
        </p:spPr>
        <p:txBody>
          <a:bodyPr/>
          <a:lstStyle/>
          <a:p>
            <a:pPr eaLnBrk="1" hangingPunct="1"/>
            <a:r>
              <a:rPr lang="en-US" sz="4000" smtClean="0">
                <a:solidFill>
                  <a:schemeClr val="tx1"/>
                </a:solidFill>
              </a:rPr>
              <a:t>Chiến thắng Điện Biên Phủ</a:t>
            </a:r>
          </a:p>
        </p:txBody>
      </p:sp>
      <p:pic>
        <p:nvPicPr>
          <p:cNvPr id="12291" name="Picture 3"/>
          <p:cNvPicPr>
            <a:picLocks noChangeAspect="1" noChangeArrowheads="1"/>
          </p:cNvPicPr>
          <p:nvPr/>
        </p:nvPicPr>
        <p:blipFill>
          <a:blip r:embed="rId3">
            <a:lum contrast="54000"/>
          </a:blip>
          <a:srcRect/>
          <a:stretch>
            <a:fillRect/>
          </a:stretch>
        </p:blipFill>
        <p:spPr bwMode="auto">
          <a:xfrm>
            <a:off x="1447800" y="914400"/>
            <a:ext cx="5845175" cy="3962400"/>
          </a:xfrm>
          <a:prstGeom prst="rect">
            <a:avLst/>
          </a:prstGeom>
          <a:noFill/>
          <a:ln w="9525">
            <a:noFill/>
            <a:miter lim="800000"/>
            <a:headEnd/>
            <a:tailEnd/>
          </a:ln>
        </p:spPr>
      </p:pic>
      <p:pic>
        <p:nvPicPr>
          <p:cNvPr id="12292" name="Picture 4" descr="vietnam_fl_md_wht"/>
          <p:cNvPicPr>
            <a:picLocks noChangeAspect="1" noChangeArrowheads="1" noCrop="1"/>
          </p:cNvPicPr>
          <p:nvPr/>
        </p:nvPicPr>
        <p:blipFill>
          <a:blip r:embed="rId4"/>
          <a:srcRect/>
          <a:stretch>
            <a:fillRect/>
          </a:stretch>
        </p:blipFill>
        <p:spPr bwMode="auto">
          <a:xfrm rot="2014494">
            <a:off x="5043488" y="1887538"/>
            <a:ext cx="685800" cy="533400"/>
          </a:xfrm>
          <a:prstGeom prst="rect">
            <a:avLst/>
          </a:prstGeom>
          <a:noFill/>
          <a:ln w="9525">
            <a:noFill/>
            <a:miter lim="800000"/>
            <a:headEnd/>
            <a:tailEnd/>
          </a:ln>
        </p:spPr>
      </p:pic>
    </p:spTree>
  </p:cSld>
  <p:clrMapOvr>
    <a:masterClrMapping/>
  </p:clrMapOvr>
  <p:transition>
    <p:wedge/>
    <p:sndAc>
      <p:stSnd>
        <p:snd r:embed="rId2" name="drumroll.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0-#ppt_w/2"/>
                                          </p:val>
                                        </p:tav>
                                        <p:tav tm="100000">
                                          <p:val>
                                            <p:strVal val="#ppt_x"/>
                                          </p:val>
                                        </p:tav>
                                      </p:tavLst>
                                    </p:anim>
                                    <p:anim calcmode="lin" valueType="num">
                                      <p:cBhvr additive="base">
                                        <p:cTn id="8" dur="500" fill="hold"/>
                                        <p:tgtEl>
                                          <p:spTgt spid="144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7" name="AutoShape 5"/>
          <p:cNvSpPr>
            <a:spLocks noChangeArrowheads="1"/>
          </p:cNvSpPr>
          <p:nvPr/>
        </p:nvSpPr>
        <p:spPr bwMode="auto">
          <a:xfrm>
            <a:off x="1219200" y="-457200"/>
            <a:ext cx="6858000" cy="1676400"/>
          </a:xfrm>
          <a:prstGeom prst="horizontalScroll">
            <a:avLst>
              <a:gd name="adj" fmla="val 25000"/>
            </a:avLst>
          </a:prstGeom>
          <a:gradFill rotWithShape="1">
            <a:gsLst>
              <a:gs pos="0">
                <a:srgbClr val="FF0000"/>
              </a:gs>
              <a:gs pos="50000">
                <a:srgbClr val="FFFFFF"/>
              </a:gs>
              <a:gs pos="100000">
                <a:srgbClr val="FF0000"/>
              </a:gs>
            </a:gsLst>
            <a:lin ang="0" scaled="1"/>
          </a:gradFill>
          <a:ln w="9525">
            <a:solidFill>
              <a:schemeClr val="tx1"/>
            </a:solidFill>
            <a:round/>
            <a:headEnd/>
            <a:tailEnd/>
          </a:ln>
          <a:effectLst/>
        </p:spPr>
        <p:txBody>
          <a:bodyPr wrap="none" anchor="ctr"/>
          <a:lstStyle/>
          <a:p>
            <a:pPr algn="ctr" eaLnBrk="0" hangingPunct="0">
              <a:defRPr/>
            </a:pPr>
            <a:r>
              <a:rPr lang="en-US" sz="3200" b="1" i="1" dirty="0">
                <a:solidFill>
                  <a:srgbClr val="006600"/>
                </a:solidFill>
                <a:effectLst>
                  <a:outerShdw blurRad="38100" dist="38100" dir="2700000" algn="tl">
                    <a:srgbClr val="000000"/>
                  </a:outerShdw>
                </a:effectLst>
                <a:latin typeface="Arial"/>
              </a:rPr>
              <a:t>    </a:t>
            </a:r>
            <a:endParaRPr lang="en-US" sz="4800" b="1" i="1" dirty="0">
              <a:solidFill>
                <a:schemeClr val="tx2"/>
              </a:solidFill>
              <a:effectLst>
                <a:outerShdw blurRad="38100" dist="38100" dir="2700000" algn="tl">
                  <a:srgbClr val="FFFFFF"/>
                </a:outerShdw>
              </a:effectLst>
              <a:latin typeface="Arial"/>
            </a:endParaRPr>
          </a:p>
        </p:txBody>
      </p:sp>
      <p:sp>
        <p:nvSpPr>
          <p:cNvPr id="13315" name="Text Box 6"/>
          <p:cNvSpPr txBox="1">
            <a:spLocks noChangeArrowheads="1"/>
          </p:cNvSpPr>
          <p:nvPr/>
        </p:nvSpPr>
        <p:spPr bwMode="auto">
          <a:xfrm>
            <a:off x="0" y="249238"/>
            <a:ext cx="9144000" cy="2524125"/>
          </a:xfrm>
          <a:prstGeom prst="rect">
            <a:avLst/>
          </a:prstGeom>
          <a:noFill/>
          <a:ln w="9525">
            <a:noFill/>
            <a:miter lim="800000"/>
            <a:headEnd/>
            <a:tailEnd/>
          </a:ln>
        </p:spPr>
        <p:txBody>
          <a:bodyPr>
            <a:spAutoFit/>
          </a:bodyPr>
          <a:lstStyle/>
          <a:p>
            <a:pPr eaLnBrk="0" hangingPunct="0">
              <a:spcBef>
                <a:spcPct val="50000"/>
              </a:spcBef>
            </a:pPr>
            <a:r>
              <a:rPr lang="en-US" sz="3600">
                <a:solidFill>
                  <a:srgbClr val="FF00FF"/>
                </a:solidFill>
              </a:rPr>
              <a:t>                       </a:t>
            </a:r>
            <a:r>
              <a:rPr lang="en-US" sz="3600" u="sng">
                <a:solidFill>
                  <a:srgbClr val="FF00FF"/>
                </a:solidFill>
              </a:rPr>
              <a:t>Lịch sử</a:t>
            </a:r>
            <a:r>
              <a:rPr lang="en-US" sz="3600">
                <a:solidFill>
                  <a:srgbClr val="FF00FF"/>
                </a:solidFill>
              </a:rPr>
              <a:t>: B</a:t>
            </a:r>
            <a:r>
              <a:rPr lang="en-US" sz="3200" b="1">
                <a:solidFill>
                  <a:srgbClr val="FF00FF"/>
                </a:solidFill>
              </a:rPr>
              <a:t>ài 18</a:t>
            </a:r>
          </a:p>
          <a:p>
            <a:pPr algn="ctr" eaLnBrk="0" hangingPunct="0">
              <a:spcBef>
                <a:spcPct val="50000"/>
              </a:spcBef>
            </a:pPr>
            <a:r>
              <a:rPr lang="en-US" sz="3200" b="1">
                <a:solidFill>
                  <a:schemeClr val="accent2"/>
                </a:solidFill>
              </a:rPr>
              <a:t>Ôn tập:  Chín năm kháng chiến  bảo vệ độc </a:t>
            </a:r>
            <a:r>
              <a:rPr lang="en-US" b="1">
                <a:solidFill>
                  <a:schemeClr val="accent2"/>
                </a:solidFill>
              </a:rPr>
              <a:t> </a:t>
            </a:r>
            <a:r>
              <a:rPr lang="en-US" sz="3200" b="1">
                <a:solidFill>
                  <a:schemeClr val="accent2"/>
                </a:solidFill>
              </a:rPr>
              <a:t>lập    </a:t>
            </a:r>
            <a:r>
              <a:rPr lang="en-US" sz="2800" b="1">
                <a:solidFill>
                  <a:schemeClr val="accent2"/>
                </a:solidFill>
              </a:rPr>
              <a:t>dân tộc (1945 – 1954)</a:t>
            </a:r>
          </a:p>
          <a:p>
            <a:pPr algn="ctr" eaLnBrk="0" hangingPunct="0">
              <a:spcBef>
                <a:spcPct val="50000"/>
              </a:spcBef>
            </a:pPr>
            <a:endParaRPr lang="en-US" sz="2800" b="1">
              <a:solidFill>
                <a:schemeClr val="accent2"/>
              </a:solidFill>
            </a:endParaRPr>
          </a:p>
        </p:txBody>
      </p:sp>
      <p:sp>
        <p:nvSpPr>
          <p:cNvPr id="13316" name="Rectangle 7"/>
          <p:cNvSpPr>
            <a:spLocks noGrp="1" noChangeArrowheads="1"/>
          </p:cNvSpPr>
          <p:nvPr>
            <p:ph type="title"/>
          </p:nvPr>
        </p:nvSpPr>
        <p:spPr>
          <a:xfrm>
            <a:off x="114300" y="1943100"/>
            <a:ext cx="9415463" cy="2057400"/>
          </a:xfrm>
          <a:noFill/>
        </p:spPr>
        <p:txBody>
          <a:bodyPr/>
          <a:lstStyle/>
          <a:p>
            <a:pPr algn="l" eaLnBrk="1" hangingPunct="1"/>
            <a:r>
              <a:rPr lang="en-US" sz="2800" u="sng" smtClean="0">
                <a:solidFill>
                  <a:srgbClr val="6600FF"/>
                </a:solidFill>
              </a:rPr>
              <a:t>HOẠT ĐỘNG 2</a:t>
            </a:r>
            <a:r>
              <a:rPr lang="en-US" sz="2800" smtClean="0">
                <a:solidFill>
                  <a:srgbClr val="6600FF"/>
                </a:solidFill>
              </a:rPr>
              <a:t>: Sự kiện lịch sử tiêu biểu nhất trong chín năm kháng chiến chống thực dân Pháp xâm lược.</a:t>
            </a:r>
          </a:p>
        </p:txBody>
      </p:sp>
      <p:sp>
        <p:nvSpPr>
          <p:cNvPr id="172040" name="AutoShape 8"/>
          <p:cNvSpPr>
            <a:spLocks noChangeArrowheads="1"/>
          </p:cNvSpPr>
          <p:nvPr/>
        </p:nvSpPr>
        <p:spPr bwMode="auto">
          <a:xfrm>
            <a:off x="5686425" y="5010150"/>
            <a:ext cx="3200400" cy="1676400"/>
          </a:xfrm>
          <a:prstGeom prst="cloudCallout">
            <a:avLst>
              <a:gd name="adj1" fmla="val -158037"/>
              <a:gd name="adj2" fmla="val -75282"/>
            </a:avLst>
          </a:prstGeom>
          <a:solidFill>
            <a:srgbClr val="FFCCFF"/>
          </a:solidFill>
          <a:ln w="9525">
            <a:solidFill>
              <a:srgbClr val="009900"/>
            </a:solidFill>
            <a:round/>
            <a:headEnd/>
            <a:tailEnd/>
          </a:ln>
        </p:spPr>
        <p:txBody>
          <a:bodyPr/>
          <a:lstStyle/>
          <a:p>
            <a:pPr algn="ctr"/>
            <a:r>
              <a:rPr lang="en-US" sz="3200">
                <a:solidFill>
                  <a:srgbClr val="800080"/>
                </a:solidFill>
              </a:rPr>
              <a:t>Nhóm </a:t>
            </a:r>
          </a:p>
          <a:p>
            <a:pPr algn="ctr"/>
            <a:r>
              <a:rPr lang="en-US" sz="3200">
                <a:solidFill>
                  <a:srgbClr val="800080"/>
                </a:solidFill>
              </a:rPr>
              <a:t>4 HS</a:t>
            </a:r>
          </a:p>
        </p:txBody>
      </p:sp>
      <p:sp>
        <p:nvSpPr>
          <p:cNvPr id="172036" name="Rectangle 4"/>
          <p:cNvSpPr>
            <a:spLocks noGrp="1" noChangeArrowheads="1"/>
          </p:cNvSpPr>
          <p:nvPr>
            <p:ph type="body" idx="1"/>
          </p:nvPr>
        </p:nvSpPr>
        <p:spPr>
          <a:xfrm>
            <a:off x="0" y="3505200"/>
            <a:ext cx="9144000" cy="3733800"/>
          </a:xfrm>
          <a:noFill/>
        </p:spPr>
        <p:txBody>
          <a:bodyPr/>
          <a:lstStyle/>
          <a:p>
            <a:pPr algn="just" eaLnBrk="1" hangingPunct="1"/>
            <a:r>
              <a:rPr lang="en-US" u="sng" smtClean="0"/>
              <a:t>Bài tập 4:</a:t>
            </a:r>
            <a:r>
              <a:rPr lang="en-US" smtClean="0"/>
              <a:t>   Hãy thống kê một số sự kiện mà em cho là tiêu biểu nhất trong chín năm kháng chiến chống thực dân Pháp xâm lược.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animEffect transition="in" filter="blinds(horizontal)">
                                      <p:cBhvr>
                                        <p:cTn id="7" dur="500"/>
                                        <p:tgtEl>
                                          <p:spTgt spid="172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2040"/>
                                        </p:tgtEl>
                                        <p:attrNameLst>
                                          <p:attrName>style.visibility</p:attrName>
                                        </p:attrNameLst>
                                      </p:cBhvr>
                                      <p:to>
                                        <p:strVal val="visible"/>
                                      </p:to>
                                    </p:set>
                                    <p:animEffect transition="in" filter="box(in)">
                                      <p:cBhvr>
                                        <p:cTn id="12" dur="5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animBg="1"/>
      <p:bldP spid="17203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60" name="Group 4"/>
          <p:cNvGraphicFramePr>
            <a:graphicFrameLocks noGrp="1"/>
          </p:cNvGraphicFramePr>
          <p:nvPr>
            <p:ph/>
          </p:nvPr>
        </p:nvGraphicFramePr>
        <p:xfrm>
          <a:off x="457200" y="474663"/>
          <a:ext cx="8229600" cy="5851525"/>
        </p:xfrm>
        <a:graphic>
          <a:graphicData uri="http://schemas.openxmlformats.org/drawingml/2006/table">
            <a:tbl>
              <a:tblPr/>
              <a:tblGrid>
                <a:gridCol w="2270125"/>
                <a:gridCol w="5959475"/>
              </a:tblGrid>
              <a:tr h="768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6600FF"/>
                          </a:solidFill>
                          <a:effectLst/>
                          <a:latin typeface="Arial" charset="0"/>
                        </a:rPr>
                        <a:t>Thời gian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6600FF"/>
                          </a:solidFill>
                          <a:effectLst/>
                          <a:latin typeface="Arial" charset="0"/>
                        </a:rPr>
                        <a:t>Sự kiện lịch sử tiêu biểu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1945-1946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Đẩy lùi giặc đói, giặc dốt, giặc ngoại xâm.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19-12-1946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Toàn quốc kháng chiến chống thực dân Pháp.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     1947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Chiến dịch Việt Bắc thu - đông.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8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     1950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Chiến dịch Biên Giới thu - đông.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     1954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Chiến dịch Điện Biên Phủ toàn thắng.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barn(inHorizontal)">
                                      <p:cBhvr>
                                        <p:cTn id="7" dur="5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81000" y="2986088"/>
            <a:ext cx="8763000" cy="1905000"/>
          </a:xfrm>
          <a:prstGeom prst="rect">
            <a:avLst/>
          </a:prstGeom>
          <a:noFill/>
          <a:ln w="9525">
            <a:noFill/>
            <a:miter lim="800000"/>
            <a:headEnd/>
            <a:tailEnd/>
          </a:ln>
        </p:spPr>
        <p:txBody>
          <a:bodyPr anchor="ctr"/>
          <a:lstStyle/>
          <a:p>
            <a:pPr algn="just"/>
            <a:r>
              <a:rPr lang="en-US" sz="3200" b="1">
                <a:solidFill>
                  <a:srgbClr val="FFFF66"/>
                </a:solidFill>
              </a:rPr>
              <a:t/>
            </a:r>
            <a:br>
              <a:rPr lang="en-US" sz="3200" b="1">
                <a:solidFill>
                  <a:srgbClr val="FFFF66"/>
                </a:solidFill>
              </a:rPr>
            </a:br>
            <a:r>
              <a:rPr lang="en-US" sz="3200" b="1">
                <a:solidFill>
                  <a:srgbClr val="000000"/>
                </a:solidFill>
              </a:rPr>
              <a:t>*</a:t>
            </a:r>
            <a:r>
              <a:rPr lang="en-US" sz="3200" b="1">
                <a:solidFill>
                  <a:srgbClr val="FFFF66"/>
                </a:solidFill>
              </a:rPr>
              <a:t> </a:t>
            </a:r>
            <a:r>
              <a:rPr lang="en-US" sz="3200"/>
              <a:t>Em hãy</a:t>
            </a:r>
            <a:r>
              <a:rPr lang="en-US" sz="3200" b="1">
                <a:solidFill>
                  <a:srgbClr val="FFFF66"/>
                </a:solidFill>
              </a:rPr>
              <a:t> </a:t>
            </a:r>
            <a:r>
              <a:rPr lang="en-US" sz="3200"/>
              <a:t>kể những gương chiến đấu dũng cảm trong chín</a:t>
            </a:r>
            <a:r>
              <a:rPr lang="en-US" sz="4400">
                <a:solidFill>
                  <a:schemeClr val="tx2"/>
                </a:solidFill>
              </a:rPr>
              <a:t> </a:t>
            </a:r>
            <a:r>
              <a:rPr lang="en-US" sz="3200"/>
              <a:t>năm kháng chiến bảo vệ độc lập dân tộc mà em biết. Nêu cảm nghĩ của em?</a:t>
            </a:r>
            <a:br>
              <a:rPr lang="en-US" sz="3200"/>
            </a:br>
            <a:r>
              <a:rPr lang="en-US" sz="3200"/>
              <a:t/>
            </a:r>
            <a:br>
              <a:rPr lang="en-US" sz="3200"/>
            </a:br>
            <a:endParaRPr lang="en-US" sz="3200"/>
          </a:p>
        </p:txBody>
      </p:sp>
      <p:sp>
        <p:nvSpPr>
          <p:cNvPr id="148484" name="AutoShape 4"/>
          <p:cNvSpPr>
            <a:spLocks noChangeArrowheads="1"/>
          </p:cNvSpPr>
          <p:nvPr/>
        </p:nvSpPr>
        <p:spPr bwMode="auto">
          <a:xfrm>
            <a:off x="1219200" y="-457200"/>
            <a:ext cx="6858000" cy="1676400"/>
          </a:xfrm>
          <a:prstGeom prst="horizontalScroll">
            <a:avLst>
              <a:gd name="adj" fmla="val 25000"/>
            </a:avLst>
          </a:prstGeom>
          <a:gradFill rotWithShape="1">
            <a:gsLst>
              <a:gs pos="0">
                <a:srgbClr val="FF0000"/>
              </a:gs>
              <a:gs pos="50000">
                <a:srgbClr val="FFFFFF"/>
              </a:gs>
              <a:gs pos="100000">
                <a:srgbClr val="FF0000"/>
              </a:gs>
            </a:gsLst>
            <a:lin ang="0" scaled="1"/>
          </a:gradFill>
          <a:ln w="9525">
            <a:solidFill>
              <a:schemeClr val="tx1"/>
            </a:solidFill>
            <a:round/>
            <a:headEnd/>
            <a:tailEnd/>
          </a:ln>
          <a:effectLst/>
        </p:spPr>
        <p:txBody>
          <a:bodyPr wrap="none" anchor="ctr"/>
          <a:lstStyle/>
          <a:p>
            <a:pPr algn="ctr" eaLnBrk="0" hangingPunct="0">
              <a:defRPr/>
            </a:pPr>
            <a:r>
              <a:rPr lang="en-US" sz="3200" b="1" i="1" dirty="0">
                <a:solidFill>
                  <a:srgbClr val="006600"/>
                </a:solidFill>
                <a:effectLst>
                  <a:outerShdw blurRad="38100" dist="38100" dir="2700000" algn="tl">
                    <a:srgbClr val="000000"/>
                  </a:outerShdw>
                </a:effectLst>
                <a:latin typeface="Arial"/>
              </a:rPr>
              <a:t>    </a:t>
            </a:r>
            <a:endParaRPr lang="en-US" sz="4800" b="1" i="1" dirty="0">
              <a:solidFill>
                <a:schemeClr val="tx2"/>
              </a:solidFill>
              <a:effectLst>
                <a:outerShdw blurRad="38100" dist="38100" dir="2700000" algn="tl">
                  <a:srgbClr val="FFFFFF"/>
                </a:outerShdw>
              </a:effectLst>
              <a:latin typeface="Arial"/>
            </a:endParaRPr>
          </a:p>
        </p:txBody>
      </p:sp>
      <p:sp>
        <p:nvSpPr>
          <p:cNvPr id="15364" name="Text Box 6"/>
          <p:cNvSpPr txBox="1">
            <a:spLocks noChangeArrowheads="1"/>
          </p:cNvSpPr>
          <p:nvPr/>
        </p:nvSpPr>
        <p:spPr bwMode="auto">
          <a:xfrm>
            <a:off x="0" y="0"/>
            <a:ext cx="9144000" cy="2524125"/>
          </a:xfrm>
          <a:prstGeom prst="rect">
            <a:avLst/>
          </a:prstGeom>
          <a:noFill/>
          <a:ln w="9525">
            <a:noFill/>
            <a:miter lim="800000"/>
            <a:headEnd/>
            <a:tailEnd/>
          </a:ln>
        </p:spPr>
        <p:txBody>
          <a:bodyPr>
            <a:spAutoFit/>
          </a:bodyPr>
          <a:lstStyle/>
          <a:p>
            <a:pPr eaLnBrk="0" hangingPunct="0">
              <a:spcBef>
                <a:spcPct val="50000"/>
              </a:spcBef>
            </a:pPr>
            <a:r>
              <a:rPr lang="en-US" sz="3600">
                <a:solidFill>
                  <a:srgbClr val="FF00FF"/>
                </a:solidFill>
              </a:rPr>
              <a:t>                       </a:t>
            </a:r>
            <a:r>
              <a:rPr lang="en-US" sz="3600" u="sng">
                <a:solidFill>
                  <a:srgbClr val="FF00FF"/>
                </a:solidFill>
              </a:rPr>
              <a:t>Lịch sử</a:t>
            </a:r>
            <a:r>
              <a:rPr lang="en-US" sz="3600">
                <a:solidFill>
                  <a:srgbClr val="FF00FF"/>
                </a:solidFill>
              </a:rPr>
              <a:t>: B</a:t>
            </a:r>
            <a:r>
              <a:rPr lang="en-US" sz="3200" b="1">
                <a:solidFill>
                  <a:srgbClr val="FF00FF"/>
                </a:solidFill>
              </a:rPr>
              <a:t>ài 18</a:t>
            </a:r>
          </a:p>
          <a:p>
            <a:pPr algn="ctr" eaLnBrk="0" hangingPunct="0">
              <a:spcBef>
                <a:spcPct val="50000"/>
              </a:spcBef>
            </a:pPr>
            <a:r>
              <a:rPr lang="en-US" sz="3200" b="1">
                <a:solidFill>
                  <a:schemeClr val="accent2"/>
                </a:solidFill>
              </a:rPr>
              <a:t>Ôn tập:  Chín năm kháng chiến  bảo vệ độc </a:t>
            </a:r>
            <a:r>
              <a:rPr lang="en-US" b="1">
                <a:solidFill>
                  <a:schemeClr val="accent2"/>
                </a:solidFill>
              </a:rPr>
              <a:t> </a:t>
            </a:r>
            <a:r>
              <a:rPr lang="en-US" sz="3200" b="1">
                <a:solidFill>
                  <a:schemeClr val="accent2"/>
                </a:solidFill>
              </a:rPr>
              <a:t>lập    </a:t>
            </a:r>
            <a:r>
              <a:rPr lang="en-US" sz="2800" b="1">
                <a:solidFill>
                  <a:schemeClr val="accent2"/>
                </a:solidFill>
              </a:rPr>
              <a:t>dân tộc (1945 – 1954)</a:t>
            </a:r>
          </a:p>
          <a:p>
            <a:pPr algn="ctr" eaLnBrk="0" hangingPunct="0">
              <a:spcBef>
                <a:spcPct val="50000"/>
              </a:spcBef>
            </a:pPr>
            <a:endParaRPr lang="en-US" sz="2800" b="1">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457200" y="3581400"/>
            <a:ext cx="3505200" cy="366713"/>
          </a:xfrm>
          <a:prstGeom prst="rect">
            <a:avLst/>
          </a:prstGeom>
          <a:noFill/>
          <a:ln w="9525">
            <a:noFill/>
            <a:miter lim="800000"/>
            <a:headEnd/>
            <a:tailEnd/>
          </a:ln>
        </p:spPr>
        <p:txBody>
          <a:bodyPr>
            <a:spAutoFit/>
          </a:bodyPr>
          <a:lstStyle/>
          <a:p>
            <a:pPr algn="r" eaLnBrk="0" hangingPunct="0">
              <a:spcBef>
                <a:spcPct val="50000"/>
              </a:spcBef>
            </a:pPr>
            <a:endParaRPr lang="en-US" b="1"/>
          </a:p>
        </p:txBody>
      </p:sp>
      <p:sp>
        <p:nvSpPr>
          <p:cNvPr id="16387" name="Text Box 6"/>
          <p:cNvSpPr txBox="1">
            <a:spLocks noChangeArrowheads="1"/>
          </p:cNvSpPr>
          <p:nvPr/>
        </p:nvSpPr>
        <p:spPr bwMode="auto">
          <a:xfrm>
            <a:off x="304800" y="4114800"/>
            <a:ext cx="2133600" cy="457200"/>
          </a:xfrm>
          <a:prstGeom prst="rect">
            <a:avLst/>
          </a:prstGeom>
          <a:noFill/>
          <a:ln w="9525">
            <a:noFill/>
            <a:miter lim="800000"/>
            <a:headEnd/>
            <a:tailEnd/>
          </a:ln>
        </p:spPr>
        <p:txBody>
          <a:bodyPr>
            <a:spAutoFit/>
          </a:bodyPr>
          <a:lstStyle/>
          <a:p>
            <a:pPr algn="r" eaLnBrk="0" hangingPunct="0"/>
            <a:r>
              <a:rPr lang="en-US" sz="2400" b="1"/>
              <a:t>La Văn Cầu</a:t>
            </a:r>
            <a:r>
              <a:rPr lang="en-US" sz="2000" b="1"/>
              <a:t>  </a:t>
            </a:r>
          </a:p>
        </p:txBody>
      </p:sp>
      <p:sp>
        <p:nvSpPr>
          <p:cNvPr id="16388" name="Text Box 7"/>
          <p:cNvSpPr txBox="1">
            <a:spLocks noChangeArrowheads="1"/>
          </p:cNvSpPr>
          <p:nvPr/>
        </p:nvSpPr>
        <p:spPr bwMode="auto">
          <a:xfrm>
            <a:off x="3263900" y="4114800"/>
            <a:ext cx="2146300" cy="461963"/>
          </a:xfrm>
          <a:prstGeom prst="rect">
            <a:avLst/>
          </a:prstGeom>
          <a:noFill/>
          <a:ln w="9525">
            <a:noFill/>
            <a:miter lim="800000"/>
            <a:headEnd/>
            <a:tailEnd/>
          </a:ln>
        </p:spPr>
        <p:txBody>
          <a:bodyPr wrap="none">
            <a:spAutoFit/>
          </a:bodyPr>
          <a:lstStyle/>
          <a:p>
            <a:pPr algn="r" eaLnBrk="0" hangingPunct="0"/>
            <a:r>
              <a:rPr lang="en-US" sz="2400" b="1"/>
              <a:t>Tô Vĩnh Diện </a:t>
            </a:r>
          </a:p>
        </p:txBody>
      </p:sp>
      <p:sp>
        <p:nvSpPr>
          <p:cNvPr id="16389" name="Text Box 8"/>
          <p:cNvSpPr txBox="1">
            <a:spLocks noChangeArrowheads="1"/>
          </p:cNvSpPr>
          <p:nvPr/>
        </p:nvSpPr>
        <p:spPr bwMode="auto">
          <a:xfrm>
            <a:off x="6064250" y="4065588"/>
            <a:ext cx="2403475" cy="461962"/>
          </a:xfrm>
          <a:prstGeom prst="rect">
            <a:avLst/>
          </a:prstGeom>
          <a:noFill/>
          <a:ln w="9525">
            <a:noFill/>
            <a:miter lim="800000"/>
            <a:headEnd/>
            <a:tailEnd/>
          </a:ln>
        </p:spPr>
        <p:txBody>
          <a:bodyPr wrap="none">
            <a:spAutoFit/>
          </a:bodyPr>
          <a:lstStyle/>
          <a:p>
            <a:pPr algn="r" eaLnBrk="0" hangingPunct="0"/>
            <a:r>
              <a:rPr lang="en-US" sz="2400" b="1"/>
              <a:t>Phan Đình Giót</a:t>
            </a:r>
          </a:p>
        </p:txBody>
      </p:sp>
      <p:pic>
        <p:nvPicPr>
          <p:cNvPr id="16390" name="Picture 10"/>
          <p:cNvPicPr>
            <a:picLocks noChangeAspect="1" noChangeArrowheads="1"/>
          </p:cNvPicPr>
          <p:nvPr/>
        </p:nvPicPr>
        <p:blipFill>
          <a:blip r:embed="rId2"/>
          <a:srcRect/>
          <a:stretch>
            <a:fillRect/>
          </a:stretch>
        </p:blipFill>
        <p:spPr bwMode="auto">
          <a:xfrm>
            <a:off x="419100" y="658813"/>
            <a:ext cx="2324100" cy="3305175"/>
          </a:xfrm>
          <a:prstGeom prst="rect">
            <a:avLst/>
          </a:prstGeom>
          <a:noFill/>
          <a:ln w="9525">
            <a:noFill/>
            <a:miter lim="800000"/>
            <a:headEnd/>
            <a:tailEnd/>
          </a:ln>
        </p:spPr>
      </p:pic>
      <p:pic>
        <p:nvPicPr>
          <p:cNvPr id="16391" name="Picture 11"/>
          <p:cNvPicPr>
            <a:picLocks noChangeAspect="1" noChangeArrowheads="1"/>
          </p:cNvPicPr>
          <p:nvPr/>
        </p:nvPicPr>
        <p:blipFill>
          <a:blip r:embed="rId3"/>
          <a:srcRect/>
          <a:stretch>
            <a:fillRect/>
          </a:stretch>
        </p:blipFill>
        <p:spPr bwMode="auto">
          <a:xfrm>
            <a:off x="2955925" y="635000"/>
            <a:ext cx="2771775" cy="3409950"/>
          </a:xfrm>
          <a:prstGeom prst="rect">
            <a:avLst/>
          </a:prstGeom>
          <a:noFill/>
          <a:ln w="9525">
            <a:noFill/>
            <a:miter lim="800000"/>
            <a:headEnd/>
            <a:tailEnd/>
          </a:ln>
        </p:spPr>
      </p:pic>
      <p:pic>
        <p:nvPicPr>
          <p:cNvPr id="16392" name="Picture 12"/>
          <p:cNvPicPr>
            <a:picLocks noChangeAspect="1" noChangeArrowheads="1"/>
          </p:cNvPicPr>
          <p:nvPr/>
        </p:nvPicPr>
        <p:blipFill>
          <a:blip r:embed="rId4"/>
          <a:srcRect/>
          <a:stretch>
            <a:fillRect/>
          </a:stretch>
        </p:blipFill>
        <p:spPr bwMode="auto">
          <a:xfrm>
            <a:off x="5961063" y="606425"/>
            <a:ext cx="300037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4648200"/>
            <a:ext cx="2209800" cy="519113"/>
          </a:xfrm>
          <a:prstGeom prst="rect">
            <a:avLst/>
          </a:prstGeom>
          <a:noFill/>
          <a:ln w="9525">
            <a:noFill/>
            <a:miter lim="800000"/>
            <a:headEnd/>
            <a:tailEnd/>
          </a:ln>
        </p:spPr>
        <p:txBody>
          <a:bodyPr>
            <a:spAutoFit/>
          </a:bodyPr>
          <a:lstStyle/>
          <a:p>
            <a:pPr algn="r" eaLnBrk="0" hangingPunct="0">
              <a:spcBef>
                <a:spcPct val="50000"/>
              </a:spcBef>
            </a:pPr>
            <a:r>
              <a:rPr lang="en-US" sz="2800" b="1"/>
              <a:t>Lâm Uý</a:t>
            </a:r>
          </a:p>
        </p:txBody>
      </p:sp>
      <p:pic>
        <p:nvPicPr>
          <p:cNvPr id="17411" name="Picture 3" descr="Picture 004"/>
          <p:cNvPicPr>
            <a:picLocks noChangeAspect="1" noChangeArrowheads="1"/>
          </p:cNvPicPr>
          <p:nvPr/>
        </p:nvPicPr>
        <p:blipFill>
          <a:blip r:embed="rId2"/>
          <a:srcRect/>
          <a:stretch>
            <a:fillRect/>
          </a:stretch>
        </p:blipFill>
        <p:spPr bwMode="auto">
          <a:xfrm>
            <a:off x="609600" y="381000"/>
            <a:ext cx="3429000" cy="4038600"/>
          </a:xfrm>
          <a:prstGeom prst="rect">
            <a:avLst/>
          </a:prstGeom>
          <a:noFill/>
          <a:ln w="9525">
            <a:noFill/>
            <a:miter lim="800000"/>
            <a:headEnd/>
            <a:tailEnd/>
          </a:ln>
        </p:spPr>
      </p:pic>
      <p:grpSp>
        <p:nvGrpSpPr>
          <p:cNvPr id="2" name="Group 4"/>
          <p:cNvGrpSpPr>
            <a:grpSpLocks/>
          </p:cNvGrpSpPr>
          <p:nvPr/>
        </p:nvGrpSpPr>
        <p:grpSpPr bwMode="auto">
          <a:xfrm>
            <a:off x="4876800" y="381000"/>
            <a:ext cx="3657600" cy="4786313"/>
            <a:chOff x="3072" y="240"/>
            <a:chExt cx="2304" cy="3015"/>
          </a:xfrm>
        </p:grpSpPr>
        <p:pic>
          <p:nvPicPr>
            <p:cNvPr id="17413" name="Picture 5"/>
            <p:cNvPicPr>
              <a:picLocks noChangeAspect="1" noChangeArrowheads="1"/>
            </p:cNvPicPr>
            <p:nvPr/>
          </p:nvPicPr>
          <p:blipFill>
            <a:blip r:embed="rId3"/>
            <a:srcRect/>
            <a:stretch>
              <a:fillRect/>
            </a:stretch>
          </p:blipFill>
          <p:spPr bwMode="auto">
            <a:xfrm>
              <a:off x="3072" y="240"/>
              <a:ext cx="2304" cy="2592"/>
            </a:xfrm>
            <a:prstGeom prst="rect">
              <a:avLst/>
            </a:prstGeom>
            <a:noFill/>
            <a:ln w="9525">
              <a:noFill/>
              <a:miter lim="800000"/>
              <a:headEnd/>
              <a:tailEnd/>
            </a:ln>
          </p:spPr>
        </p:pic>
        <p:sp>
          <p:nvSpPr>
            <p:cNvPr id="17414" name="Text Box 6"/>
            <p:cNvSpPr txBox="1">
              <a:spLocks noChangeArrowheads="1"/>
            </p:cNvSpPr>
            <p:nvPr/>
          </p:nvSpPr>
          <p:spPr bwMode="auto">
            <a:xfrm>
              <a:off x="3264" y="2928"/>
              <a:ext cx="1872" cy="327"/>
            </a:xfrm>
            <a:prstGeom prst="rect">
              <a:avLst/>
            </a:prstGeom>
            <a:noFill/>
            <a:ln w="9525">
              <a:noFill/>
              <a:miter lim="800000"/>
              <a:headEnd/>
              <a:tailEnd/>
            </a:ln>
          </p:spPr>
          <p:txBody>
            <a:bodyPr>
              <a:spAutoFit/>
            </a:bodyPr>
            <a:lstStyle/>
            <a:p>
              <a:pPr algn="r" eaLnBrk="0" hangingPunct="0">
                <a:spcBef>
                  <a:spcPct val="50000"/>
                </a:spcBef>
              </a:pPr>
              <a:r>
                <a:rPr lang="en-US" sz="2800" b="1"/>
                <a:t>Võ Nguyên Giáp</a:t>
              </a:r>
              <a:r>
                <a:rPr lang="en-US" b="1"/>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3" name="AutoShape 7"/>
          <p:cNvSpPr>
            <a:spLocks noChangeArrowheads="1"/>
          </p:cNvSpPr>
          <p:nvPr/>
        </p:nvSpPr>
        <p:spPr bwMode="auto">
          <a:xfrm>
            <a:off x="1219200" y="-457200"/>
            <a:ext cx="6858000" cy="1676400"/>
          </a:xfrm>
          <a:prstGeom prst="horizontalScroll">
            <a:avLst>
              <a:gd name="adj" fmla="val 25000"/>
            </a:avLst>
          </a:prstGeom>
          <a:gradFill rotWithShape="1">
            <a:gsLst>
              <a:gs pos="0">
                <a:srgbClr val="FF0000"/>
              </a:gs>
              <a:gs pos="50000">
                <a:srgbClr val="FFFFFF"/>
              </a:gs>
              <a:gs pos="100000">
                <a:srgbClr val="FF0000"/>
              </a:gs>
            </a:gsLst>
            <a:lin ang="0" scaled="1"/>
          </a:gradFill>
          <a:ln w="9525">
            <a:solidFill>
              <a:schemeClr val="tx1"/>
            </a:solidFill>
            <a:round/>
            <a:headEnd/>
            <a:tailEnd/>
          </a:ln>
          <a:effectLst/>
        </p:spPr>
        <p:txBody>
          <a:bodyPr wrap="none" anchor="ctr"/>
          <a:lstStyle/>
          <a:p>
            <a:pPr algn="ctr" eaLnBrk="0" hangingPunct="0">
              <a:defRPr/>
            </a:pPr>
            <a:r>
              <a:rPr lang="en-US" sz="3200" b="1" i="1" dirty="0">
                <a:solidFill>
                  <a:srgbClr val="006600"/>
                </a:solidFill>
                <a:effectLst>
                  <a:outerShdw blurRad="38100" dist="38100" dir="2700000" algn="tl">
                    <a:srgbClr val="000000"/>
                  </a:outerShdw>
                </a:effectLst>
                <a:latin typeface="Arial"/>
              </a:rPr>
              <a:t>    </a:t>
            </a:r>
            <a:endParaRPr lang="en-US" sz="4800" b="1" i="1" dirty="0">
              <a:solidFill>
                <a:schemeClr val="tx2"/>
              </a:solidFill>
              <a:effectLst>
                <a:outerShdw blurRad="38100" dist="38100" dir="2700000" algn="tl">
                  <a:srgbClr val="FFFFFF"/>
                </a:outerShdw>
              </a:effectLst>
              <a:latin typeface="Arial"/>
            </a:endParaRPr>
          </a:p>
        </p:txBody>
      </p:sp>
      <p:sp>
        <p:nvSpPr>
          <p:cNvPr id="18435" name="Text Box 9"/>
          <p:cNvSpPr txBox="1">
            <a:spLocks noChangeArrowheads="1"/>
          </p:cNvSpPr>
          <p:nvPr/>
        </p:nvSpPr>
        <p:spPr bwMode="auto">
          <a:xfrm>
            <a:off x="1533525" y="4114800"/>
            <a:ext cx="184150" cy="366713"/>
          </a:xfrm>
          <a:prstGeom prst="rect">
            <a:avLst/>
          </a:prstGeom>
          <a:noFill/>
          <a:ln w="9525">
            <a:noFill/>
            <a:miter lim="800000"/>
            <a:headEnd/>
            <a:tailEnd/>
          </a:ln>
        </p:spPr>
        <p:txBody>
          <a:bodyPr wrap="none">
            <a:spAutoFit/>
          </a:bodyPr>
          <a:lstStyle/>
          <a:p>
            <a:endParaRPr lang="en-US"/>
          </a:p>
        </p:txBody>
      </p:sp>
      <p:sp>
        <p:nvSpPr>
          <p:cNvPr id="18436" name="Rectangle 10"/>
          <p:cNvSpPr>
            <a:spLocks noChangeArrowheads="1"/>
          </p:cNvSpPr>
          <p:nvPr/>
        </p:nvSpPr>
        <p:spPr bwMode="auto">
          <a:xfrm>
            <a:off x="400050" y="3295650"/>
            <a:ext cx="8229600" cy="1219200"/>
          </a:xfrm>
          <a:prstGeom prst="rect">
            <a:avLst/>
          </a:prstGeom>
          <a:noFill/>
          <a:ln w="9525">
            <a:noFill/>
            <a:miter lim="800000"/>
            <a:headEnd/>
            <a:tailEnd/>
          </a:ln>
        </p:spPr>
        <p:txBody>
          <a:bodyPr anchor="ctr"/>
          <a:lstStyle/>
          <a:p>
            <a:r>
              <a:rPr lang="en-US" sz="2800" b="1">
                <a:solidFill>
                  <a:srgbClr val="000000"/>
                </a:solidFill>
              </a:rPr>
              <a:t>1</a:t>
            </a:r>
            <a:r>
              <a:rPr lang="en-US" sz="2800">
                <a:solidFill>
                  <a:srgbClr val="000000"/>
                </a:solidFill>
              </a:rPr>
              <a:t>. </a:t>
            </a:r>
            <a:r>
              <a:rPr lang="en-US" sz="2800" b="1">
                <a:solidFill>
                  <a:srgbClr val="000000"/>
                </a:solidFill>
              </a:rPr>
              <a:t>Tình thế hiểm nghèo sau Cách mạng tháng Tám của nhân dân ta.</a:t>
            </a:r>
            <a:r>
              <a:rPr lang="en-US" sz="2400">
                <a:solidFill>
                  <a:srgbClr val="FF9900"/>
                </a:solidFill>
              </a:rPr>
              <a:t> </a:t>
            </a:r>
          </a:p>
        </p:txBody>
      </p:sp>
      <p:sp>
        <p:nvSpPr>
          <p:cNvPr id="18437" name="Rectangle 11"/>
          <p:cNvSpPr>
            <a:spLocks noGrp="1" noChangeArrowheads="1"/>
          </p:cNvSpPr>
          <p:nvPr>
            <p:ph type="title"/>
          </p:nvPr>
        </p:nvSpPr>
        <p:spPr>
          <a:xfrm>
            <a:off x="381000" y="4014788"/>
            <a:ext cx="8763000" cy="2057400"/>
          </a:xfrm>
          <a:noFill/>
        </p:spPr>
        <p:txBody>
          <a:bodyPr/>
          <a:lstStyle/>
          <a:p>
            <a:pPr algn="l" eaLnBrk="1" hangingPunct="1"/>
            <a:r>
              <a:rPr lang="en-US" sz="2800" b="1" smtClean="0"/>
              <a:t>2.  Sự kiện lịch sử tiêu biểu nhất trong chín năm kháng chiến chống thực dân Pháp xâm lược.</a:t>
            </a:r>
          </a:p>
        </p:txBody>
      </p:sp>
      <p:sp>
        <p:nvSpPr>
          <p:cNvPr id="18438" name="Text Box 12"/>
          <p:cNvSpPr txBox="1">
            <a:spLocks noChangeArrowheads="1"/>
          </p:cNvSpPr>
          <p:nvPr/>
        </p:nvSpPr>
        <p:spPr bwMode="auto">
          <a:xfrm>
            <a:off x="0" y="233363"/>
            <a:ext cx="9144000" cy="3262312"/>
          </a:xfrm>
          <a:prstGeom prst="rect">
            <a:avLst/>
          </a:prstGeom>
          <a:noFill/>
          <a:ln w="9525">
            <a:noFill/>
            <a:miter lim="800000"/>
            <a:headEnd/>
            <a:tailEnd/>
          </a:ln>
        </p:spPr>
        <p:txBody>
          <a:bodyPr>
            <a:spAutoFit/>
          </a:bodyPr>
          <a:lstStyle/>
          <a:p>
            <a:pPr eaLnBrk="0" hangingPunct="0">
              <a:spcBef>
                <a:spcPct val="50000"/>
              </a:spcBef>
            </a:pPr>
            <a:r>
              <a:rPr lang="en-US" sz="3600">
                <a:solidFill>
                  <a:srgbClr val="FF00FF"/>
                </a:solidFill>
              </a:rPr>
              <a:t>                       </a:t>
            </a:r>
            <a:r>
              <a:rPr lang="en-US" sz="3600" u="sng">
                <a:solidFill>
                  <a:srgbClr val="FF00FF"/>
                </a:solidFill>
              </a:rPr>
              <a:t>Lịch sử</a:t>
            </a:r>
            <a:r>
              <a:rPr lang="en-US" sz="3600">
                <a:solidFill>
                  <a:srgbClr val="FF00FF"/>
                </a:solidFill>
              </a:rPr>
              <a:t>: B</a:t>
            </a:r>
            <a:r>
              <a:rPr lang="en-US" sz="3200" b="1">
                <a:solidFill>
                  <a:srgbClr val="FF00FF"/>
                </a:solidFill>
              </a:rPr>
              <a:t>ài 18</a:t>
            </a:r>
          </a:p>
          <a:p>
            <a:pPr eaLnBrk="0" hangingPunct="0">
              <a:spcBef>
                <a:spcPct val="50000"/>
              </a:spcBef>
            </a:pPr>
            <a:endParaRPr lang="en-US" sz="3200" b="1">
              <a:solidFill>
                <a:srgbClr val="FF00FF"/>
              </a:solidFill>
            </a:endParaRPr>
          </a:p>
          <a:p>
            <a:pPr algn="ctr" eaLnBrk="0" hangingPunct="0">
              <a:spcBef>
                <a:spcPct val="50000"/>
              </a:spcBef>
            </a:pPr>
            <a:r>
              <a:rPr lang="en-US" sz="3200" b="1">
                <a:solidFill>
                  <a:schemeClr val="accent2"/>
                </a:solidFill>
              </a:rPr>
              <a:t>Ôn tập:  Chín năm kháng chiến  bảo vệ độc </a:t>
            </a:r>
            <a:r>
              <a:rPr lang="en-US" b="1">
                <a:solidFill>
                  <a:schemeClr val="accent2"/>
                </a:solidFill>
              </a:rPr>
              <a:t> </a:t>
            </a:r>
            <a:r>
              <a:rPr lang="en-US" sz="3200" b="1">
                <a:solidFill>
                  <a:schemeClr val="accent2"/>
                </a:solidFill>
              </a:rPr>
              <a:t>lập    </a:t>
            </a:r>
            <a:r>
              <a:rPr lang="en-US" sz="2800" b="1">
                <a:solidFill>
                  <a:schemeClr val="accent2"/>
                </a:solidFill>
              </a:rPr>
              <a:t>dân tộc (1945 – 1954)</a:t>
            </a:r>
          </a:p>
          <a:p>
            <a:pPr algn="ctr" eaLnBrk="0" hangingPunct="0">
              <a:spcBef>
                <a:spcPct val="50000"/>
              </a:spcBef>
            </a:pPr>
            <a:endParaRPr lang="en-US" sz="2800" b="1">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4114800"/>
            <a:ext cx="8077200" cy="762000"/>
          </a:xfrm>
          <a:prstGeom prst="rect">
            <a:avLst/>
          </a:prstGeom>
          <a:noFill/>
          <a:ln w="9525">
            <a:noFill/>
            <a:miter lim="800000"/>
            <a:headEnd/>
            <a:tailEnd/>
          </a:ln>
        </p:spPr>
        <p:txBody>
          <a:bodyPr>
            <a:spAutoFit/>
          </a:bodyPr>
          <a:lstStyle/>
          <a:p>
            <a:pPr eaLnBrk="0" hangingPunct="0">
              <a:spcBef>
                <a:spcPct val="50000"/>
              </a:spcBef>
            </a:pPr>
            <a:endParaRPr lang="en-US" sz="4400">
              <a:solidFill>
                <a:schemeClr val="tx2"/>
              </a:solidFill>
            </a:endParaRPr>
          </a:p>
        </p:txBody>
      </p:sp>
      <p:sp>
        <p:nvSpPr>
          <p:cNvPr id="4099" name="Text Box 3"/>
          <p:cNvSpPr txBox="1">
            <a:spLocks noChangeArrowheads="1"/>
          </p:cNvSpPr>
          <p:nvPr/>
        </p:nvSpPr>
        <p:spPr bwMode="auto">
          <a:xfrm>
            <a:off x="685800" y="0"/>
            <a:ext cx="7924800" cy="519113"/>
          </a:xfrm>
          <a:prstGeom prst="rect">
            <a:avLst/>
          </a:prstGeom>
          <a:noFill/>
          <a:ln w="9525">
            <a:noFill/>
            <a:miter lim="800000"/>
            <a:headEnd/>
            <a:tailEnd/>
          </a:ln>
        </p:spPr>
        <p:txBody>
          <a:bodyPr>
            <a:spAutoFit/>
          </a:bodyPr>
          <a:lstStyle/>
          <a:p>
            <a:pPr eaLnBrk="0" hangingPunct="0">
              <a:spcBef>
                <a:spcPct val="50000"/>
              </a:spcBef>
            </a:pPr>
            <a:r>
              <a:rPr lang="en-US" sz="2800">
                <a:solidFill>
                  <a:schemeClr val="tx2"/>
                </a:solidFill>
              </a:rPr>
              <a:t>   </a:t>
            </a:r>
          </a:p>
        </p:txBody>
      </p:sp>
      <p:sp>
        <p:nvSpPr>
          <p:cNvPr id="4100" name="Text Box 4"/>
          <p:cNvSpPr txBox="1">
            <a:spLocks noChangeArrowheads="1"/>
          </p:cNvSpPr>
          <p:nvPr/>
        </p:nvSpPr>
        <p:spPr bwMode="auto">
          <a:xfrm>
            <a:off x="212725" y="-185738"/>
            <a:ext cx="184150" cy="641351"/>
          </a:xfrm>
          <a:prstGeom prst="rect">
            <a:avLst/>
          </a:prstGeom>
          <a:noFill/>
          <a:ln w="9525">
            <a:noFill/>
            <a:miter lim="800000"/>
            <a:headEnd/>
            <a:tailEnd/>
          </a:ln>
        </p:spPr>
        <p:txBody>
          <a:bodyPr wrap="none">
            <a:spAutoFit/>
          </a:bodyPr>
          <a:lstStyle/>
          <a:p>
            <a:pPr eaLnBrk="0" hangingPunct="0"/>
            <a:endParaRPr lang="en-US" sz="3600"/>
          </a:p>
        </p:txBody>
      </p:sp>
      <p:sp>
        <p:nvSpPr>
          <p:cNvPr id="4101" name="Rectangle 5"/>
          <p:cNvSpPr>
            <a:spLocks noChangeArrowheads="1"/>
          </p:cNvSpPr>
          <p:nvPr/>
        </p:nvSpPr>
        <p:spPr bwMode="auto">
          <a:xfrm>
            <a:off x="0" y="106363"/>
            <a:ext cx="1981200" cy="641350"/>
          </a:xfrm>
          <a:prstGeom prst="rect">
            <a:avLst/>
          </a:prstGeom>
          <a:noFill/>
          <a:ln w="9525">
            <a:noFill/>
            <a:miter lim="800000"/>
            <a:headEnd/>
            <a:tailEnd/>
          </a:ln>
        </p:spPr>
        <p:txBody>
          <a:bodyPr anchor="ctr">
            <a:spAutoFit/>
          </a:bodyPr>
          <a:lstStyle/>
          <a:p>
            <a:r>
              <a:rPr lang="en-US" sz="3600"/>
              <a:t> </a:t>
            </a:r>
          </a:p>
        </p:txBody>
      </p:sp>
      <p:sp>
        <p:nvSpPr>
          <p:cNvPr id="4102" name="Text Box 6"/>
          <p:cNvSpPr txBox="1">
            <a:spLocks noChangeArrowheads="1"/>
          </p:cNvSpPr>
          <p:nvPr/>
        </p:nvSpPr>
        <p:spPr bwMode="auto">
          <a:xfrm>
            <a:off x="609600" y="1219200"/>
            <a:ext cx="80010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103" name="Text Box 8"/>
          <p:cNvSpPr txBox="1">
            <a:spLocks noChangeArrowheads="1"/>
          </p:cNvSpPr>
          <p:nvPr/>
        </p:nvSpPr>
        <p:spPr bwMode="auto">
          <a:xfrm>
            <a:off x="4191000" y="2971800"/>
            <a:ext cx="3978275" cy="641350"/>
          </a:xfrm>
          <a:prstGeom prst="rect">
            <a:avLst/>
          </a:prstGeom>
          <a:noFill/>
          <a:ln w="9525">
            <a:noFill/>
            <a:miter lim="800000"/>
            <a:headEnd/>
            <a:tailEnd/>
          </a:ln>
        </p:spPr>
        <p:txBody>
          <a:bodyPr>
            <a:spAutoFit/>
          </a:bodyPr>
          <a:lstStyle/>
          <a:p>
            <a:pPr eaLnBrk="0" hangingPunct="0"/>
            <a:endParaRPr lang="en-US" sz="3600"/>
          </a:p>
        </p:txBody>
      </p:sp>
      <p:sp>
        <p:nvSpPr>
          <p:cNvPr id="134153" name="Text Box 9"/>
          <p:cNvSpPr txBox="1">
            <a:spLocks noChangeArrowheads="1"/>
          </p:cNvSpPr>
          <p:nvPr/>
        </p:nvSpPr>
        <p:spPr bwMode="auto">
          <a:xfrm>
            <a:off x="3206750" y="4283075"/>
            <a:ext cx="5703888" cy="1816100"/>
          </a:xfrm>
          <a:prstGeom prst="rect">
            <a:avLst/>
          </a:prstGeom>
          <a:noFill/>
          <a:ln w="9525">
            <a:noFill/>
            <a:miter lim="800000"/>
            <a:headEnd/>
            <a:tailEnd/>
          </a:ln>
        </p:spPr>
        <p:txBody>
          <a:bodyPr>
            <a:spAutoFit/>
          </a:bodyPr>
          <a:lstStyle/>
          <a:p>
            <a:pPr eaLnBrk="0" hangingPunct="0">
              <a:spcBef>
                <a:spcPct val="50000"/>
              </a:spcBef>
            </a:pPr>
            <a:r>
              <a:rPr lang="en-US" sz="2800" b="1"/>
              <a:t>Bằng hiểu biết của mình và sử dụng SGK các em thảo luận nhóm 2, làm bài tập 1, 2, 3  trang 40.</a:t>
            </a:r>
          </a:p>
        </p:txBody>
      </p:sp>
      <p:sp>
        <p:nvSpPr>
          <p:cNvPr id="4105" name="Rectangle 13"/>
          <p:cNvSpPr>
            <a:spLocks noChangeArrowheads="1"/>
          </p:cNvSpPr>
          <p:nvPr/>
        </p:nvSpPr>
        <p:spPr bwMode="auto">
          <a:xfrm>
            <a:off x="219075" y="2722563"/>
            <a:ext cx="9144000" cy="1219200"/>
          </a:xfrm>
          <a:prstGeom prst="rect">
            <a:avLst/>
          </a:prstGeom>
          <a:noFill/>
          <a:ln w="9525">
            <a:noFill/>
            <a:miter lim="800000"/>
            <a:headEnd/>
            <a:tailEnd/>
          </a:ln>
        </p:spPr>
        <p:txBody>
          <a:bodyPr anchor="ctr"/>
          <a:lstStyle/>
          <a:p>
            <a:r>
              <a:rPr lang="en-US" sz="2400" b="1" u="sng">
                <a:solidFill>
                  <a:srgbClr val="000000"/>
                </a:solidFill>
              </a:rPr>
              <a:t>HOẠT ĐỘNG 1</a:t>
            </a:r>
            <a:r>
              <a:rPr lang="en-US" sz="2800">
                <a:solidFill>
                  <a:srgbClr val="000000"/>
                </a:solidFill>
              </a:rPr>
              <a:t>: </a:t>
            </a:r>
            <a:r>
              <a:rPr lang="en-US" sz="2800" b="1">
                <a:solidFill>
                  <a:srgbClr val="000000"/>
                </a:solidFill>
              </a:rPr>
              <a:t>Tình thế hiểm nghèo sau Cách mạng tháng Tám của nhân dân ta.</a:t>
            </a:r>
            <a:r>
              <a:rPr lang="en-US" sz="2400">
                <a:solidFill>
                  <a:srgbClr val="FF9900"/>
                </a:solidFill>
              </a:rPr>
              <a:t> </a:t>
            </a:r>
          </a:p>
        </p:txBody>
      </p:sp>
      <p:sp>
        <p:nvSpPr>
          <p:cNvPr id="4106" name="Text Box 20"/>
          <p:cNvSpPr txBox="1">
            <a:spLocks noChangeArrowheads="1"/>
          </p:cNvSpPr>
          <p:nvPr/>
        </p:nvSpPr>
        <p:spPr bwMode="auto">
          <a:xfrm>
            <a:off x="3224213" y="923925"/>
            <a:ext cx="4089400" cy="641350"/>
          </a:xfrm>
          <a:prstGeom prst="rect">
            <a:avLst/>
          </a:prstGeom>
          <a:noFill/>
          <a:ln w="9525">
            <a:noFill/>
            <a:miter lim="800000"/>
            <a:headEnd/>
            <a:tailEnd/>
          </a:ln>
        </p:spPr>
        <p:txBody>
          <a:bodyPr>
            <a:spAutoFit/>
          </a:bodyPr>
          <a:lstStyle/>
          <a:p>
            <a:pPr eaLnBrk="0" hangingPunct="0">
              <a:spcBef>
                <a:spcPct val="50000"/>
              </a:spcBef>
            </a:pPr>
            <a:r>
              <a:rPr lang="en-US" sz="3600" b="1" u="sng">
                <a:solidFill>
                  <a:srgbClr val="FF00FF"/>
                </a:solidFill>
              </a:rPr>
              <a:t>Lịch sử</a:t>
            </a:r>
            <a:r>
              <a:rPr lang="en-US" sz="3600" b="1">
                <a:solidFill>
                  <a:srgbClr val="FF00FF"/>
                </a:solidFill>
              </a:rPr>
              <a:t>: </a:t>
            </a:r>
            <a:r>
              <a:rPr lang="en-US" sz="3200" b="1">
                <a:solidFill>
                  <a:srgbClr val="FF00FF"/>
                </a:solidFill>
              </a:rPr>
              <a:t>Bài 18</a:t>
            </a:r>
            <a:r>
              <a:rPr lang="en-US">
                <a:solidFill>
                  <a:srgbClr val="FF00FF"/>
                </a:solidFill>
              </a:rPr>
              <a:t> </a:t>
            </a:r>
          </a:p>
        </p:txBody>
      </p:sp>
      <p:sp>
        <p:nvSpPr>
          <p:cNvPr id="4107" name="Text Box 21"/>
          <p:cNvSpPr txBox="1">
            <a:spLocks noChangeArrowheads="1"/>
          </p:cNvSpPr>
          <p:nvPr/>
        </p:nvSpPr>
        <p:spPr bwMode="auto">
          <a:xfrm>
            <a:off x="0" y="1533525"/>
            <a:ext cx="8793163" cy="1066800"/>
          </a:xfrm>
          <a:prstGeom prst="rect">
            <a:avLst/>
          </a:prstGeom>
          <a:noFill/>
          <a:ln w="9525">
            <a:noFill/>
            <a:miter lim="800000"/>
            <a:headEnd/>
            <a:tailEnd/>
          </a:ln>
        </p:spPr>
        <p:txBody>
          <a:bodyPr wrap="none">
            <a:spAutoFit/>
          </a:bodyPr>
          <a:lstStyle/>
          <a:p>
            <a:r>
              <a:rPr lang="en-US" sz="3200" b="1">
                <a:solidFill>
                  <a:srgbClr val="6600FF"/>
                </a:solidFill>
              </a:rPr>
              <a:t>           Ôn tập: Chín năm kháng chiến bảo vệ </a:t>
            </a:r>
          </a:p>
          <a:p>
            <a:r>
              <a:rPr lang="en-US" sz="3200" b="1">
                <a:solidFill>
                  <a:srgbClr val="6600FF"/>
                </a:solidFill>
              </a:rPr>
              <a:t>                 độc lập dân tộc (1945 – 1954)</a:t>
            </a:r>
          </a:p>
        </p:txBody>
      </p:sp>
      <p:pic>
        <p:nvPicPr>
          <p:cNvPr id="134166" name="Picture 22" descr="Picture2"/>
          <p:cNvPicPr>
            <a:picLocks noChangeAspect="1" noChangeArrowheads="1"/>
          </p:cNvPicPr>
          <p:nvPr/>
        </p:nvPicPr>
        <p:blipFill>
          <a:blip r:embed="rId4"/>
          <a:srcRect/>
          <a:stretch>
            <a:fillRect/>
          </a:stretch>
        </p:blipFill>
        <p:spPr bwMode="auto">
          <a:xfrm>
            <a:off x="376238" y="3843338"/>
            <a:ext cx="2667000" cy="2209800"/>
          </a:xfrm>
          <a:prstGeom prst="rect">
            <a:avLst/>
          </a:prstGeom>
          <a:solidFill>
            <a:schemeClr val="tx2"/>
          </a:solidFill>
          <a:ln w="9525">
            <a:noFill/>
            <a:miter lim="800000"/>
            <a:headEnd/>
            <a:tailEnd/>
          </a:ln>
        </p:spPr>
      </p:pic>
      <p:sp>
        <p:nvSpPr>
          <p:cNvPr id="134167" name="AutoShape 23"/>
          <p:cNvSpPr>
            <a:spLocks noChangeArrowheads="1"/>
          </p:cNvSpPr>
          <p:nvPr/>
        </p:nvSpPr>
        <p:spPr bwMode="auto">
          <a:xfrm>
            <a:off x="1069975" y="5049838"/>
            <a:ext cx="1447800" cy="1143000"/>
          </a:xfrm>
          <a:prstGeom prst="star16">
            <a:avLst>
              <a:gd name="adj" fmla="val 37500"/>
            </a:avLst>
          </a:prstGeom>
          <a:solidFill>
            <a:schemeClr val="accent1"/>
          </a:solidFill>
          <a:ln w="9525">
            <a:solidFill>
              <a:schemeClr val="tx1"/>
            </a:solidFill>
            <a:miter lim="800000"/>
            <a:headEnd/>
            <a:tailEnd/>
          </a:ln>
        </p:spPr>
        <p:txBody>
          <a:bodyPr wrap="none" anchor="ctr"/>
          <a:lstStyle/>
          <a:p>
            <a:pPr algn="ctr" eaLnBrk="0" hangingPunct="0"/>
            <a:r>
              <a:rPr lang="en-US" b="1"/>
              <a:t>Hết giờ</a:t>
            </a:r>
          </a:p>
        </p:txBody>
      </p:sp>
    </p:spTree>
  </p:cSld>
  <p:clrMapOvr>
    <a:masterClrMapping/>
  </p:clrMapOvr>
  <p:transition>
    <p:cover dir="r"/>
    <p:sndAc>
      <p:stSnd>
        <p:snd r:embed="rId2" name="type.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checkerboard(across)">
                                      <p:cBhvr>
                                        <p:cTn id="7" dur="500"/>
                                        <p:tgtEl>
                                          <p:spTgt spid="134153"/>
                                        </p:tgtEl>
                                      </p:cBhvr>
                                    </p:animEffect>
                                  </p:childTnLst>
                                </p:cTn>
                              </p:par>
                              <p:par>
                                <p:cTn id="8" presetID="5" presetClass="entr" presetSubtype="10" fill="hold" nodeType="withEffect">
                                  <p:stCondLst>
                                    <p:cond delay="0"/>
                                  </p:stCondLst>
                                  <p:childTnLst>
                                    <p:set>
                                      <p:cBhvr>
                                        <p:cTn id="9" dur="1" fill="hold">
                                          <p:stCondLst>
                                            <p:cond delay="0"/>
                                          </p:stCondLst>
                                        </p:cTn>
                                        <p:tgtEl>
                                          <p:spTgt spid="134166"/>
                                        </p:tgtEl>
                                        <p:attrNameLst>
                                          <p:attrName>style.visibility</p:attrName>
                                        </p:attrNameLst>
                                      </p:cBhvr>
                                      <p:to>
                                        <p:strVal val="visible"/>
                                      </p:to>
                                    </p:set>
                                    <p:animEffect transition="in" filter="checkerboard(across)">
                                      <p:cBhvr>
                                        <p:cTn id="10" dur="500"/>
                                        <p:tgtEl>
                                          <p:spTgt spid="1341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4167"/>
                                        </p:tgtEl>
                                        <p:attrNameLst>
                                          <p:attrName>style.visibility</p:attrName>
                                        </p:attrNameLst>
                                      </p:cBhvr>
                                      <p:to>
                                        <p:strVal val="visible"/>
                                      </p:to>
                                    </p:set>
                                    <p:animEffect transition="in" filter="box(in)">
                                      <p:cBhvr>
                                        <p:cTn id="15" dur="500"/>
                                        <p:tgtEl>
                                          <p:spTgt spid="134167"/>
                                        </p:tgtEl>
                                      </p:cBhvr>
                                    </p:animEffect>
                                  </p:childTnLst>
                                  <p:subTnLst>
                                    <p:audio>
                                      <p:cMediaNode>
                                        <p:cTn display="0" masterRel="sameClick">
                                          <p:stCondLst>
                                            <p:cond evt="begin" delay="0">
                                              <p:tn val="13"/>
                                            </p:cond>
                                          </p:stCondLst>
                                          <p:endCondLst>
                                            <p:cond evt="onStopAudio" delay="0">
                                              <p:tgtEl>
                                                <p:sldTgt/>
                                              </p:tgtEl>
                                            </p:cond>
                                          </p:endCondLst>
                                        </p:cTn>
                                        <p:tgtEl>
                                          <p:sndTgt r:embed="rId3" name="ringin.wav"/>
                                        </p:tgtEl>
                                      </p:cMediaNode>
                                    </p:audio>
                                  </p:subTnLst>
                                </p:cTn>
                              </p:par>
                              <p:par>
                                <p:cTn id="16" presetID="10" presetClass="exit" presetSubtype="0" fill="hold" grpId="1" nodeType="withEffect">
                                  <p:stCondLst>
                                    <p:cond delay="0"/>
                                  </p:stCondLst>
                                  <p:childTnLst>
                                    <p:animEffect transition="out" filter="fade">
                                      <p:cBhvr>
                                        <p:cTn id="17" dur="2000"/>
                                        <p:tgtEl>
                                          <p:spTgt spid="134167"/>
                                        </p:tgtEl>
                                      </p:cBhvr>
                                    </p:animEffect>
                                    <p:set>
                                      <p:cBhvr>
                                        <p:cTn id="18" dur="1" fill="hold">
                                          <p:stCondLst>
                                            <p:cond delay="1999"/>
                                          </p:stCondLst>
                                        </p:cTn>
                                        <p:tgtEl>
                                          <p:spTgt spid="134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p:bldP spid="134167" grpId="0" animBg="1"/>
      <p:bldP spid="13416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1887538"/>
            <a:ext cx="8229600" cy="1384300"/>
          </a:xfrm>
          <a:noFill/>
        </p:spPr>
        <p:txBody>
          <a:bodyPr/>
          <a:lstStyle/>
          <a:p>
            <a:pPr algn="l" eaLnBrk="1" hangingPunct="1"/>
            <a:r>
              <a:rPr lang="en-US" sz="3600" b="1" u="sng" smtClean="0">
                <a:solidFill>
                  <a:srgbClr val="FF0000"/>
                </a:solidFill>
              </a:rPr>
              <a:t>Bài tập 1:</a:t>
            </a:r>
          </a:p>
        </p:txBody>
      </p:sp>
      <p:sp>
        <p:nvSpPr>
          <p:cNvPr id="5123" name="Rectangle 5"/>
          <p:cNvSpPr>
            <a:spLocks noGrp="1" noChangeArrowheads="1"/>
          </p:cNvSpPr>
          <p:nvPr>
            <p:ph type="body" idx="1"/>
          </p:nvPr>
        </p:nvSpPr>
        <p:spPr>
          <a:xfrm>
            <a:off x="0" y="2838450"/>
            <a:ext cx="8763000" cy="3352800"/>
          </a:xfrm>
          <a:noFill/>
        </p:spPr>
        <p:txBody>
          <a:bodyPr/>
          <a:lstStyle/>
          <a:p>
            <a:pPr algn="just" eaLnBrk="1" hangingPunct="1">
              <a:buFontTx/>
              <a:buNone/>
            </a:pPr>
            <a:r>
              <a:rPr lang="en-US" smtClean="0"/>
              <a:t> - Tình thế hiểm nghèo của nước ta sau cách mạng tháng Tám thường diễn tả bằng cụm từ nào? Em hãy kể tên ba loại “giặc” mà cách mạng nước ta phải đương đầu từ cuối năm 1945.</a:t>
            </a:r>
          </a:p>
          <a:p>
            <a:pPr eaLnBrk="1" hangingPunct="1"/>
            <a:endParaRPr lang="en-US" smtClean="0"/>
          </a:p>
          <a:p>
            <a:pPr eaLnBrk="1" hangingPunct="1"/>
            <a:endParaRPr lang="en-US" sz="3600" smtClean="0">
              <a:solidFill>
                <a:srgbClr val="FFFF66"/>
              </a:solidFill>
            </a:endParaRPr>
          </a:p>
        </p:txBody>
      </p:sp>
      <p:sp>
        <p:nvSpPr>
          <p:cNvPr id="161798" name="Text Box 6"/>
          <p:cNvSpPr txBox="1">
            <a:spLocks noChangeArrowheads="1"/>
          </p:cNvSpPr>
          <p:nvPr/>
        </p:nvSpPr>
        <p:spPr bwMode="auto">
          <a:xfrm>
            <a:off x="381000" y="5286375"/>
            <a:ext cx="7848600" cy="1311275"/>
          </a:xfrm>
          <a:prstGeom prst="rect">
            <a:avLst/>
          </a:prstGeom>
          <a:noFill/>
          <a:ln w="9525">
            <a:noFill/>
            <a:miter lim="800000"/>
            <a:headEnd/>
            <a:tailEnd/>
          </a:ln>
        </p:spPr>
        <p:txBody>
          <a:bodyPr>
            <a:spAutoFit/>
          </a:bodyPr>
          <a:lstStyle/>
          <a:p>
            <a:pPr>
              <a:spcBef>
                <a:spcPct val="20000"/>
              </a:spcBef>
              <a:buClr>
                <a:schemeClr val="tx2"/>
              </a:buClr>
            </a:pPr>
            <a:r>
              <a:rPr lang="en-US" sz="3200">
                <a:solidFill>
                  <a:srgbClr val="6600FF"/>
                </a:solidFill>
              </a:rPr>
              <a:t>- Nghìn cân treo sợi tóc</a:t>
            </a:r>
          </a:p>
          <a:p>
            <a:pPr eaLnBrk="0" hangingPunct="0">
              <a:spcBef>
                <a:spcPct val="50000"/>
              </a:spcBef>
            </a:pPr>
            <a:r>
              <a:rPr lang="en-US" sz="3200">
                <a:solidFill>
                  <a:srgbClr val="6600FF"/>
                </a:solidFill>
              </a:rPr>
              <a:t>- Giặc đói, giặc dốt, giặc ngoại xâm</a:t>
            </a:r>
          </a:p>
        </p:txBody>
      </p:sp>
      <p:sp>
        <p:nvSpPr>
          <p:cNvPr id="161799" name="AutoShape 7"/>
          <p:cNvSpPr>
            <a:spLocks noChangeArrowheads="1"/>
          </p:cNvSpPr>
          <p:nvPr/>
        </p:nvSpPr>
        <p:spPr bwMode="auto">
          <a:xfrm>
            <a:off x="1219200" y="-381000"/>
            <a:ext cx="6858000" cy="1676400"/>
          </a:xfrm>
          <a:prstGeom prst="horizontalScroll">
            <a:avLst>
              <a:gd name="adj" fmla="val 25000"/>
            </a:avLst>
          </a:prstGeom>
          <a:gradFill rotWithShape="1">
            <a:gsLst>
              <a:gs pos="0">
                <a:srgbClr val="FF0000"/>
              </a:gs>
              <a:gs pos="50000">
                <a:srgbClr val="FFFFFF"/>
              </a:gs>
              <a:gs pos="100000">
                <a:srgbClr val="FF0000"/>
              </a:gs>
            </a:gsLst>
            <a:lin ang="0" scaled="1"/>
          </a:gradFill>
          <a:ln w="9525">
            <a:solidFill>
              <a:schemeClr val="tx1"/>
            </a:solidFill>
            <a:round/>
            <a:headEnd/>
            <a:tailEnd/>
          </a:ln>
          <a:effectLst/>
        </p:spPr>
        <p:txBody>
          <a:bodyPr wrap="none" anchor="ctr"/>
          <a:lstStyle/>
          <a:p>
            <a:pPr algn="ctr" eaLnBrk="0" hangingPunct="0">
              <a:defRPr/>
            </a:pPr>
            <a:r>
              <a:rPr lang="en-US" sz="3200" b="1" i="1" dirty="0">
                <a:solidFill>
                  <a:srgbClr val="006600"/>
                </a:solidFill>
                <a:effectLst>
                  <a:outerShdw blurRad="38100" dist="38100" dir="2700000" algn="tl">
                    <a:srgbClr val="000000"/>
                  </a:outerShdw>
                </a:effectLst>
                <a:latin typeface="Arial"/>
              </a:rPr>
              <a:t>    </a:t>
            </a:r>
            <a:endParaRPr lang="en-US" sz="4800" b="1" i="1" dirty="0">
              <a:solidFill>
                <a:schemeClr val="tx2"/>
              </a:solidFill>
              <a:effectLst>
                <a:outerShdw blurRad="38100" dist="38100" dir="2700000" algn="tl">
                  <a:srgbClr val="FFFFFF"/>
                </a:outerShdw>
              </a:effectLst>
              <a:latin typeface="Arial"/>
            </a:endParaRPr>
          </a:p>
        </p:txBody>
      </p:sp>
      <p:sp>
        <p:nvSpPr>
          <p:cNvPr id="5126" name="Text Box 8"/>
          <p:cNvSpPr txBox="1">
            <a:spLocks noChangeArrowheads="1"/>
          </p:cNvSpPr>
          <p:nvPr/>
        </p:nvSpPr>
        <p:spPr bwMode="auto">
          <a:xfrm>
            <a:off x="0" y="1322388"/>
            <a:ext cx="8680450" cy="1066800"/>
          </a:xfrm>
          <a:prstGeom prst="rect">
            <a:avLst/>
          </a:prstGeom>
          <a:noFill/>
          <a:ln w="9525">
            <a:noFill/>
            <a:miter lim="800000"/>
            <a:headEnd/>
            <a:tailEnd/>
          </a:ln>
        </p:spPr>
        <p:txBody>
          <a:bodyPr wrap="none">
            <a:spAutoFit/>
          </a:bodyPr>
          <a:lstStyle/>
          <a:p>
            <a:r>
              <a:rPr lang="en-US" sz="3200" b="1">
                <a:solidFill>
                  <a:srgbClr val="6600FF"/>
                </a:solidFill>
              </a:rPr>
              <a:t>          Ôn tập: Chín năm kháng chiến bảo vệ </a:t>
            </a:r>
          </a:p>
          <a:p>
            <a:r>
              <a:rPr lang="en-US" sz="3200" b="1">
                <a:solidFill>
                  <a:srgbClr val="6600FF"/>
                </a:solidFill>
              </a:rPr>
              <a:t>                 độc lập dân tộc (1945 – 1954)</a:t>
            </a:r>
          </a:p>
        </p:txBody>
      </p:sp>
      <p:sp>
        <p:nvSpPr>
          <p:cNvPr id="5127" name="Text Box 9"/>
          <p:cNvSpPr txBox="1">
            <a:spLocks noChangeArrowheads="1"/>
          </p:cNvSpPr>
          <p:nvPr/>
        </p:nvSpPr>
        <p:spPr bwMode="auto">
          <a:xfrm>
            <a:off x="3078163" y="158750"/>
            <a:ext cx="4089400" cy="641350"/>
          </a:xfrm>
          <a:prstGeom prst="rect">
            <a:avLst/>
          </a:prstGeom>
          <a:noFill/>
          <a:ln w="9525">
            <a:noFill/>
            <a:miter lim="800000"/>
            <a:headEnd/>
            <a:tailEnd/>
          </a:ln>
        </p:spPr>
        <p:txBody>
          <a:bodyPr>
            <a:spAutoFit/>
          </a:bodyPr>
          <a:lstStyle/>
          <a:p>
            <a:pPr eaLnBrk="0" hangingPunct="0">
              <a:spcBef>
                <a:spcPct val="50000"/>
              </a:spcBef>
            </a:pPr>
            <a:r>
              <a:rPr lang="en-US" sz="3600" b="1" u="sng">
                <a:solidFill>
                  <a:srgbClr val="FF00FF"/>
                </a:solidFill>
              </a:rPr>
              <a:t>Lịch sử</a:t>
            </a:r>
            <a:r>
              <a:rPr lang="en-US" sz="3600" b="1">
                <a:solidFill>
                  <a:srgbClr val="FF00FF"/>
                </a:solidFill>
              </a:rPr>
              <a:t>: </a:t>
            </a:r>
            <a:r>
              <a:rPr lang="en-US" sz="3200" b="1">
                <a:solidFill>
                  <a:srgbClr val="FF00FF"/>
                </a:solidFill>
              </a:rPr>
              <a:t>Bài 18</a:t>
            </a:r>
            <a:r>
              <a:rPr lang="en-US">
                <a:solidFill>
                  <a:srgbClr val="FF00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Effect transition="in" filter="checkerboard(across)">
                                      <p:cBhvr>
                                        <p:cTn id="7" dur="5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04813" y="1947863"/>
            <a:ext cx="8229600" cy="1384300"/>
          </a:xfrm>
          <a:noFill/>
        </p:spPr>
        <p:txBody>
          <a:bodyPr/>
          <a:lstStyle/>
          <a:p>
            <a:pPr algn="l" eaLnBrk="1" hangingPunct="1"/>
            <a:r>
              <a:rPr lang="en-US" sz="3600" b="1" u="sng" smtClean="0">
                <a:solidFill>
                  <a:srgbClr val="FF0000"/>
                </a:solidFill>
              </a:rPr>
              <a:t>Bài tập 2:</a:t>
            </a:r>
          </a:p>
        </p:txBody>
      </p:sp>
      <p:sp>
        <p:nvSpPr>
          <p:cNvPr id="6147" name="Rectangle 5"/>
          <p:cNvSpPr>
            <a:spLocks noGrp="1" noChangeArrowheads="1"/>
          </p:cNvSpPr>
          <p:nvPr>
            <p:ph type="body" idx="1"/>
          </p:nvPr>
        </p:nvSpPr>
        <p:spPr>
          <a:xfrm>
            <a:off x="228600" y="2957513"/>
            <a:ext cx="8686800" cy="3581400"/>
          </a:xfrm>
          <a:noFill/>
        </p:spPr>
        <p:txBody>
          <a:bodyPr/>
          <a:lstStyle/>
          <a:p>
            <a:pPr eaLnBrk="1" hangingPunct="1">
              <a:buFontTx/>
              <a:buNone/>
            </a:pPr>
            <a:r>
              <a:rPr lang="en-US" smtClean="0"/>
              <a:t>-       “Chín năm làm một Điện Biên,</a:t>
            </a:r>
            <a:br>
              <a:rPr lang="en-US" smtClean="0"/>
            </a:br>
            <a:r>
              <a:rPr lang="en-US" smtClean="0"/>
              <a:t>  Nên vành hoa đỏ, nên thiên sử vàng!”</a:t>
            </a:r>
          </a:p>
          <a:p>
            <a:pPr eaLnBrk="1" hangingPunct="1">
              <a:buFontTx/>
              <a:buNone/>
            </a:pPr>
            <a:r>
              <a:rPr lang="en-US" smtClean="0"/>
              <a:t>   Em hãy cho biết: Chín năm đó được bắt đầu và kết thúc vào thời gian nào?</a:t>
            </a:r>
          </a:p>
          <a:p>
            <a:pPr eaLnBrk="1" hangingPunct="1">
              <a:buFontTx/>
              <a:buNone/>
            </a:pPr>
            <a:endParaRPr lang="en-US" sz="2800" smtClean="0"/>
          </a:p>
        </p:txBody>
      </p:sp>
      <p:sp>
        <p:nvSpPr>
          <p:cNvPr id="162822" name="AutoShape 6"/>
          <p:cNvSpPr>
            <a:spLocks noChangeArrowheads="1"/>
          </p:cNvSpPr>
          <p:nvPr/>
        </p:nvSpPr>
        <p:spPr bwMode="auto">
          <a:xfrm>
            <a:off x="1219200" y="-381000"/>
            <a:ext cx="6858000" cy="1676400"/>
          </a:xfrm>
          <a:prstGeom prst="horizontalScroll">
            <a:avLst>
              <a:gd name="adj" fmla="val 25000"/>
            </a:avLst>
          </a:prstGeom>
          <a:gradFill rotWithShape="1">
            <a:gsLst>
              <a:gs pos="0">
                <a:srgbClr val="FF0000"/>
              </a:gs>
              <a:gs pos="50000">
                <a:srgbClr val="FFFFFF"/>
              </a:gs>
              <a:gs pos="100000">
                <a:srgbClr val="FF0000"/>
              </a:gs>
            </a:gsLst>
            <a:lin ang="0" scaled="1"/>
          </a:gradFill>
          <a:ln w="9525">
            <a:solidFill>
              <a:schemeClr val="tx1"/>
            </a:solidFill>
            <a:round/>
            <a:headEnd/>
            <a:tailEnd/>
          </a:ln>
          <a:effectLst/>
        </p:spPr>
        <p:txBody>
          <a:bodyPr wrap="none" anchor="ctr"/>
          <a:lstStyle/>
          <a:p>
            <a:pPr algn="ctr" eaLnBrk="0" hangingPunct="0">
              <a:defRPr/>
            </a:pPr>
            <a:r>
              <a:rPr lang="en-US" sz="3200" b="1" i="1" dirty="0">
                <a:solidFill>
                  <a:srgbClr val="006600"/>
                </a:solidFill>
                <a:effectLst>
                  <a:outerShdw blurRad="38100" dist="38100" dir="2700000" algn="tl">
                    <a:srgbClr val="000000"/>
                  </a:outerShdw>
                </a:effectLst>
                <a:latin typeface="Arial"/>
              </a:rPr>
              <a:t>    </a:t>
            </a:r>
            <a:endParaRPr lang="en-US" sz="4800" b="1" i="1" dirty="0">
              <a:solidFill>
                <a:schemeClr val="tx2"/>
              </a:solidFill>
              <a:effectLst>
                <a:outerShdw blurRad="38100" dist="38100" dir="2700000" algn="tl">
                  <a:srgbClr val="FFFFFF"/>
                </a:outerShdw>
              </a:effectLst>
              <a:latin typeface="Arial"/>
            </a:endParaRPr>
          </a:p>
        </p:txBody>
      </p:sp>
      <p:sp>
        <p:nvSpPr>
          <p:cNvPr id="162823" name="Text Box 7"/>
          <p:cNvSpPr txBox="1">
            <a:spLocks noChangeArrowheads="1"/>
          </p:cNvSpPr>
          <p:nvPr/>
        </p:nvSpPr>
        <p:spPr bwMode="auto">
          <a:xfrm>
            <a:off x="482600" y="5111750"/>
            <a:ext cx="7848600" cy="1176338"/>
          </a:xfrm>
          <a:prstGeom prst="rect">
            <a:avLst/>
          </a:prstGeom>
          <a:noFill/>
          <a:ln w="9525">
            <a:noFill/>
            <a:miter lim="800000"/>
            <a:headEnd/>
            <a:tailEnd/>
          </a:ln>
        </p:spPr>
        <p:txBody>
          <a:bodyPr>
            <a:spAutoFit/>
          </a:bodyPr>
          <a:lstStyle/>
          <a:p>
            <a:pPr>
              <a:spcBef>
                <a:spcPct val="20000"/>
              </a:spcBef>
              <a:buClr>
                <a:schemeClr val="tx2"/>
              </a:buClr>
            </a:pPr>
            <a:r>
              <a:rPr lang="en-US" sz="3200">
                <a:solidFill>
                  <a:srgbClr val="000099"/>
                </a:solidFill>
              </a:rPr>
              <a:t>- Bắt đầu từ 23 - 9 - 1945</a:t>
            </a:r>
          </a:p>
          <a:p>
            <a:pPr>
              <a:spcBef>
                <a:spcPct val="20000"/>
              </a:spcBef>
              <a:buClr>
                <a:schemeClr val="tx2"/>
              </a:buClr>
            </a:pPr>
            <a:r>
              <a:rPr lang="en-US" sz="3200">
                <a:solidFill>
                  <a:srgbClr val="000099"/>
                </a:solidFill>
              </a:rPr>
              <a:t>- Kết thúc vào 21 -  7 - 1954</a:t>
            </a:r>
          </a:p>
        </p:txBody>
      </p:sp>
      <p:sp>
        <p:nvSpPr>
          <p:cNvPr id="6150" name="Text Box 8"/>
          <p:cNvSpPr txBox="1">
            <a:spLocks noChangeArrowheads="1"/>
          </p:cNvSpPr>
          <p:nvPr/>
        </p:nvSpPr>
        <p:spPr bwMode="auto">
          <a:xfrm>
            <a:off x="0" y="1322388"/>
            <a:ext cx="8680450" cy="1066800"/>
          </a:xfrm>
          <a:prstGeom prst="rect">
            <a:avLst/>
          </a:prstGeom>
          <a:noFill/>
          <a:ln w="9525">
            <a:noFill/>
            <a:miter lim="800000"/>
            <a:headEnd/>
            <a:tailEnd/>
          </a:ln>
        </p:spPr>
        <p:txBody>
          <a:bodyPr wrap="none">
            <a:spAutoFit/>
          </a:bodyPr>
          <a:lstStyle/>
          <a:p>
            <a:r>
              <a:rPr lang="en-US" sz="3200" b="1">
                <a:solidFill>
                  <a:srgbClr val="6600FF"/>
                </a:solidFill>
              </a:rPr>
              <a:t>          Ôn tập: Chín năm kháng chiến bảo vệ </a:t>
            </a:r>
          </a:p>
          <a:p>
            <a:r>
              <a:rPr lang="en-US" sz="3200" b="1">
                <a:solidFill>
                  <a:srgbClr val="6600FF"/>
                </a:solidFill>
              </a:rPr>
              <a:t>                 độc lập dân tộc (1945 – 1954)</a:t>
            </a:r>
          </a:p>
        </p:txBody>
      </p:sp>
      <p:sp>
        <p:nvSpPr>
          <p:cNvPr id="6151" name="Text Box 9"/>
          <p:cNvSpPr txBox="1">
            <a:spLocks noChangeArrowheads="1"/>
          </p:cNvSpPr>
          <p:nvPr/>
        </p:nvSpPr>
        <p:spPr bwMode="auto">
          <a:xfrm>
            <a:off x="3179763" y="173038"/>
            <a:ext cx="4089400" cy="641350"/>
          </a:xfrm>
          <a:prstGeom prst="rect">
            <a:avLst/>
          </a:prstGeom>
          <a:noFill/>
          <a:ln w="9525">
            <a:noFill/>
            <a:miter lim="800000"/>
            <a:headEnd/>
            <a:tailEnd/>
          </a:ln>
        </p:spPr>
        <p:txBody>
          <a:bodyPr>
            <a:spAutoFit/>
          </a:bodyPr>
          <a:lstStyle/>
          <a:p>
            <a:pPr eaLnBrk="0" hangingPunct="0">
              <a:spcBef>
                <a:spcPct val="50000"/>
              </a:spcBef>
            </a:pPr>
            <a:r>
              <a:rPr lang="en-US" sz="3600" b="1" u="sng">
                <a:solidFill>
                  <a:srgbClr val="FF00FF"/>
                </a:solidFill>
              </a:rPr>
              <a:t>Lịch sử</a:t>
            </a:r>
            <a:r>
              <a:rPr lang="en-US" sz="3600" b="1">
                <a:solidFill>
                  <a:srgbClr val="FF00FF"/>
                </a:solidFill>
              </a:rPr>
              <a:t>: </a:t>
            </a:r>
            <a:r>
              <a:rPr lang="en-US" sz="3200" b="1">
                <a:solidFill>
                  <a:srgbClr val="FF00FF"/>
                </a:solidFill>
              </a:rPr>
              <a:t>Bài 18</a:t>
            </a:r>
            <a:r>
              <a:rPr lang="en-US">
                <a:solidFill>
                  <a:srgbClr val="FF00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2823"/>
                                        </p:tgtEl>
                                        <p:attrNameLst>
                                          <p:attrName>style.visibility</p:attrName>
                                        </p:attrNameLst>
                                      </p:cBhvr>
                                      <p:to>
                                        <p:strVal val="visible"/>
                                      </p:to>
                                    </p:set>
                                    <p:animEffect transition="in" filter="diamond(in)">
                                      <p:cBhvr>
                                        <p:cTn id="7" dur="2000"/>
                                        <p:tgtEl>
                                          <p:spTgt spid="162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AutoShape 4"/>
          <p:cNvSpPr>
            <a:spLocks noChangeArrowheads="1"/>
          </p:cNvSpPr>
          <p:nvPr/>
        </p:nvSpPr>
        <p:spPr bwMode="auto">
          <a:xfrm>
            <a:off x="1219200" y="-457200"/>
            <a:ext cx="6858000" cy="1676400"/>
          </a:xfrm>
          <a:prstGeom prst="horizontalScroll">
            <a:avLst>
              <a:gd name="adj" fmla="val 25000"/>
            </a:avLst>
          </a:prstGeom>
          <a:gradFill rotWithShape="1">
            <a:gsLst>
              <a:gs pos="0">
                <a:srgbClr val="FF0000"/>
              </a:gs>
              <a:gs pos="50000">
                <a:srgbClr val="FFFFFF"/>
              </a:gs>
              <a:gs pos="100000">
                <a:srgbClr val="FF0000"/>
              </a:gs>
            </a:gsLst>
            <a:lin ang="0" scaled="1"/>
          </a:gradFill>
          <a:ln w="9525">
            <a:solidFill>
              <a:schemeClr val="tx1"/>
            </a:solidFill>
            <a:round/>
            <a:headEnd/>
            <a:tailEnd/>
          </a:ln>
          <a:effectLst/>
        </p:spPr>
        <p:txBody>
          <a:bodyPr wrap="none" anchor="ctr"/>
          <a:lstStyle/>
          <a:p>
            <a:pPr algn="ctr" eaLnBrk="0" hangingPunct="0">
              <a:defRPr/>
            </a:pPr>
            <a:r>
              <a:rPr lang="en-US" sz="3200" b="1" i="1" dirty="0">
                <a:solidFill>
                  <a:srgbClr val="006600"/>
                </a:solidFill>
                <a:effectLst>
                  <a:outerShdw blurRad="38100" dist="38100" dir="2700000" algn="tl">
                    <a:srgbClr val="000000"/>
                  </a:outerShdw>
                </a:effectLst>
                <a:latin typeface="Arial"/>
              </a:rPr>
              <a:t>    </a:t>
            </a:r>
            <a:endParaRPr lang="en-US" sz="4800" b="1" i="1" dirty="0">
              <a:solidFill>
                <a:schemeClr val="tx2"/>
              </a:solidFill>
              <a:effectLst>
                <a:outerShdw blurRad="38100" dist="38100" dir="2700000" algn="tl">
                  <a:srgbClr val="FFFFFF"/>
                </a:outerShdw>
              </a:effectLst>
              <a:latin typeface="Arial"/>
            </a:endParaRPr>
          </a:p>
        </p:txBody>
      </p:sp>
      <p:sp>
        <p:nvSpPr>
          <p:cNvPr id="7171" name="Text Box 5"/>
          <p:cNvSpPr txBox="1">
            <a:spLocks noChangeArrowheads="1"/>
          </p:cNvSpPr>
          <p:nvPr/>
        </p:nvSpPr>
        <p:spPr bwMode="auto">
          <a:xfrm>
            <a:off x="2832100" y="0"/>
            <a:ext cx="4089400" cy="641350"/>
          </a:xfrm>
          <a:prstGeom prst="rect">
            <a:avLst/>
          </a:prstGeom>
          <a:noFill/>
          <a:ln w="9525">
            <a:noFill/>
            <a:miter lim="800000"/>
            <a:headEnd/>
            <a:tailEnd/>
          </a:ln>
        </p:spPr>
        <p:txBody>
          <a:bodyPr>
            <a:spAutoFit/>
          </a:bodyPr>
          <a:lstStyle/>
          <a:p>
            <a:pPr eaLnBrk="0" hangingPunct="0">
              <a:spcBef>
                <a:spcPct val="50000"/>
              </a:spcBef>
            </a:pPr>
            <a:r>
              <a:rPr lang="en-US" sz="3600" b="1" u="sng">
                <a:solidFill>
                  <a:srgbClr val="FF00FF"/>
                </a:solidFill>
              </a:rPr>
              <a:t>Lịch sử</a:t>
            </a:r>
            <a:r>
              <a:rPr lang="en-US" sz="3600" b="1">
                <a:solidFill>
                  <a:srgbClr val="FF00FF"/>
                </a:solidFill>
              </a:rPr>
              <a:t>: </a:t>
            </a:r>
            <a:r>
              <a:rPr lang="en-US" sz="3200" b="1">
                <a:solidFill>
                  <a:srgbClr val="FF00FF"/>
                </a:solidFill>
              </a:rPr>
              <a:t>Bài 18</a:t>
            </a:r>
            <a:r>
              <a:rPr lang="en-US">
                <a:solidFill>
                  <a:srgbClr val="FF00FF"/>
                </a:solidFill>
              </a:rPr>
              <a:t> </a:t>
            </a:r>
          </a:p>
        </p:txBody>
      </p:sp>
      <p:sp>
        <p:nvSpPr>
          <p:cNvPr id="7172" name="Text Box 6"/>
          <p:cNvSpPr txBox="1">
            <a:spLocks noChangeArrowheads="1"/>
          </p:cNvSpPr>
          <p:nvPr/>
        </p:nvSpPr>
        <p:spPr bwMode="auto">
          <a:xfrm>
            <a:off x="0" y="1308100"/>
            <a:ext cx="7778750" cy="1006475"/>
          </a:xfrm>
          <a:prstGeom prst="rect">
            <a:avLst/>
          </a:prstGeom>
          <a:noFill/>
          <a:ln w="9525">
            <a:noFill/>
            <a:miter lim="800000"/>
            <a:headEnd/>
            <a:tailEnd/>
          </a:ln>
        </p:spPr>
        <p:txBody>
          <a:bodyPr wrap="none">
            <a:spAutoFit/>
          </a:bodyPr>
          <a:lstStyle/>
          <a:p>
            <a:r>
              <a:rPr lang="en-US" sz="3200" b="1">
                <a:solidFill>
                  <a:srgbClr val="6600FF"/>
                </a:solidFill>
              </a:rPr>
              <a:t>          </a:t>
            </a:r>
            <a:r>
              <a:rPr lang="en-US" sz="2800" b="1">
                <a:solidFill>
                  <a:srgbClr val="6600FF"/>
                </a:solidFill>
              </a:rPr>
              <a:t>Ôn tập: Chín năm kháng chiến bảo vệ </a:t>
            </a:r>
          </a:p>
          <a:p>
            <a:r>
              <a:rPr lang="en-US" sz="2800" b="1">
                <a:solidFill>
                  <a:srgbClr val="6600FF"/>
                </a:solidFill>
              </a:rPr>
              <a:t>                 độc lập dân tộc (1945 – 1954)</a:t>
            </a:r>
          </a:p>
        </p:txBody>
      </p:sp>
      <p:sp>
        <p:nvSpPr>
          <p:cNvPr id="7173" name="Text Box 7"/>
          <p:cNvSpPr txBox="1">
            <a:spLocks noChangeArrowheads="1"/>
          </p:cNvSpPr>
          <p:nvPr/>
        </p:nvSpPr>
        <p:spPr bwMode="auto">
          <a:xfrm>
            <a:off x="333375" y="2603500"/>
            <a:ext cx="8593138" cy="1570038"/>
          </a:xfrm>
          <a:prstGeom prst="rect">
            <a:avLst/>
          </a:prstGeom>
          <a:noFill/>
          <a:ln w="9525">
            <a:noFill/>
            <a:miter lim="800000"/>
            <a:headEnd/>
            <a:tailEnd/>
          </a:ln>
        </p:spPr>
        <p:txBody>
          <a:bodyPr>
            <a:spAutoFit/>
          </a:bodyPr>
          <a:lstStyle/>
          <a:p>
            <a:pPr algn="just">
              <a:spcBef>
                <a:spcPct val="50000"/>
              </a:spcBef>
            </a:pPr>
            <a:r>
              <a:rPr lang="en-US" sz="2400"/>
              <a:t>- Lời kêu gọi toàn quốc kháng chiến của Chủ tịch Hồ Chí Minh đã khẳng định điều gì? Lời khẳng định ấy giúp em liên tưởng tới bài thơ nào ra đời trong cuộc kháng chiến chống quân Tống xâm lược lần thứ hai (đã học ở lớp 4)?</a:t>
            </a:r>
          </a:p>
        </p:txBody>
      </p:sp>
      <p:sp>
        <p:nvSpPr>
          <p:cNvPr id="164872" name="Text Box 8"/>
          <p:cNvSpPr txBox="1">
            <a:spLocks noChangeArrowheads="1"/>
          </p:cNvSpPr>
          <p:nvPr/>
        </p:nvSpPr>
        <p:spPr bwMode="auto">
          <a:xfrm>
            <a:off x="246063" y="4114800"/>
            <a:ext cx="8794750" cy="2678113"/>
          </a:xfrm>
          <a:prstGeom prst="rect">
            <a:avLst/>
          </a:prstGeom>
          <a:noFill/>
          <a:ln w="9525">
            <a:noFill/>
            <a:miter lim="800000"/>
            <a:headEnd/>
            <a:tailEnd/>
          </a:ln>
        </p:spPr>
        <p:txBody>
          <a:bodyPr>
            <a:spAutoFit/>
          </a:bodyPr>
          <a:lstStyle/>
          <a:p>
            <a:r>
              <a:rPr lang="en-US" sz="2400">
                <a:solidFill>
                  <a:srgbClr val="6600FF"/>
                </a:solidFill>
              </a:rPr>
              <a:t>- Khẳng định thiện chí hòa bình và</a:t>
            </a:r>
            <a:r>
              <a:rPr lang="en-US"/>
              <a:t> </a:t>
            </a:r>
            <a:r>
              <a:rPr lang="en-US" sz="2400">
                <a:solidFill>
                  <a:srgbClr val="6600FF"/>
                </a:solidFill>
              </a:rPr>
              <a:t>tinh thần quyết tâm chiến đấu, hi sinh vì độc lập dân tộc của nhân dân ta.</a:t>
            </a:r>
          </a:p>
          <a:p>
            <a:r>
              <a:rPr lang="en-US" sz="2400">
                <a:solidFill>
                  <a:srgbClr val="6600FF"/>
                </a:solidFill>
              </a:rPr>
              <a:t>              - Sông núi nước Nam, vua Nam ở</a:t>
            </a:r>
            <a:br>
              <a:rPr lang="en-US" sz="2400">
                <a:solidFill>
                  <a:srgbClr val="6600FF"/>
                </a:solidFill>
              </a:rPr>
            </a:br>
            <a:r>
              <a:rPr lang="en-US" sz="2400">
                <a:solidFill>
                  <a:srgbClr val="6600FF"/>
                </a:solidFill>
              </a:rPr>
              <a:t>                Rành rành định phận ở sách trời</a:t>
            </a:r>
            <a:br>
              <a:rPr lang="en-US" sz="2400">
                <a:solidFill>
                  <a:srgbClr val="6600FF"/>
                </a:solidFill>
              </a:rPr>
            </a:br>
            <a:r>
              <a:rPr lang="en-US" sz="2400">
                <a:solidFill>
                  <a:srgbClr val="6600FF"/>
                </a:solidFill>
              </a:rPr>
              <a:t>                Cớ sao lũ giặc sang xâm phạm</a:t>
            </a:r>
            <a:br>
              <a:rPr lang="en-US" sz="2400">
                <a:solidFill>
                  <a:srgbClr val="6600FF"/>
                </a:solidFill>
              </a:rPr>
            </a:br>
            <a:r>
              <a:rPr lang="en-US" sz="2400">
                <a:solidFill>
                  <a:srgbClr val="6600FF"/>
                </a:solidFill>
              </a:rPr>
              <a:t>                Chúng bay sẽ bị đánh tơi bời.</a:t>
            </a:r>
            <a:br>
              <a:rPr lang="en-US" sz="2400">
                <a:solidFill>
                  <a:srgbClr val="6600FF"/>
                </a:solidFill>
              </a:rPr>
            </a:br>
            <a:r>
              <a:rPr lang="en-US" sz="2400">
                <a:solidFill>
                  <a:srgbClr val="6600FF"/>
                </a:solidFill>
              </a:rPr>
              <a:t>                            </a:t>
            </a:r>
            <a:r>
              <a:rPr lang="en-US" sz="2400">
                <a:solidFill>
                  <a:srgbClr val="FFFF66"/>
                </a:solidFill>
              </a:rPr>
              <a:t>           </a:t>
            </a:r>
            <a:r>
              <a:rPr lang="en-US" sz="2400"/>
              <a:t>(Lý Thường Kiệt)</a:t>
            </a:r>
          </a:p>
        </p:txBody>
      </p:sp>
      <p:sp>
        <p:nvSpPr>
          <p:cNvPr id="7175" name="Rectangle 9"/>
          <p:cNvSpPr>
            <a:spLocks noGrp="1" noChangeArrowheads="1"/>
          </p:cNvSpPr>
          <p:nvPr>
            <p:ph type="title"/>
          </p:nvPr>
        </p:nvSpPr>
        <p:spPr>
          <a:xfrm>
            <a:off x="457200" y="2089150"/>
            <a:ext cx="2351088" cy="658813"/>
          </a:xfrm>
          <a:noFill/>
        </p:spPr>
        <p:txBody>
          <a:bodyPr/>
          <a:lstStyle/>
          <a:p>
            <a:pPr algn="l" eaLnBrk="1" hangingPunct="1"/>
            <a:r>
              <a:rPr lang="en-US" sz="3200" b="1" u="sng" smtClean="0">
                <a:solidFill>
                  <a:srgbClr val="FF0000"/>
                </a:solidFill>
              </a:rPr>
              <a:t>Bài tập 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 calcmode="lin" valueType="num">
                                      <p:cBhvr additive="base">
                                        <p:cTn id="7" dur="500" fill="hold"/>
                                        <p:tgtEl>
                                          <p:spTgt spid="164872"/>
                                        </p:tgtEl>
                                        <p:attrNameLst>
                                          <p:attrName>ppt_x</p:attrName>
                                        </p:attrNameLst>
                                      </p:cBhvr>
                                      <p:tavLst>
                                        <p:tav tm="0">
                                          <p:val>
                                            <p:strVal val="#ppt_x"/>
                                          </p:val>
                                        </p:tav>
                                        <p:tav tm="100000">
                                          <p:val>
                                            <p:strVal val="#ppt_x"/>
                                          </p:val>
                                        </p:tav>
                                      </p:tavLst>
                                    </p:anim>
                                    <p:anim calcmode="lin" valueType="num">
                                      <p:cBhvr additive="base">
                                        <p:cTn id="8" dur="500" fill="hold"/>
                                        <p:tgtEl>
                                          <p:spTgt spid="164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52400" y="3200400"/>
            <a:ext cx="9144000" cy="3417888"/>
          </a:xfrm>
          <a:prstGeom prst="rect">
            <a:avLst/>
          </a:prstGeom>
          <a:noFill/>
          <a:ln w="9525">
            <a:noFill/>
            <a:miter lim="800000"/>
            <a:headEnd/>
            <a:tailEnd/>
          </a:ln>
        </p:spPr>
        <p:txBody>
          <a:bodyPr/>
          <a:lstStyle/>
          <a:p>
            <a:pPr marL="342900" indent="-342900" algn="just">
              <a:lnSpc>
                <a:spcPct val="90000"/>
              </a:lnSpc>
              <a:spcBef>
                <a:spcPct val="20000"/>
              </a:spcBef>
            </a:pPr>
            <a:r>
              <a:rPr lang="en-US" sz="4000">
                <a:solidFill>
                  <a:srgbClr val="FFFF66"/>
                </a:solidFill>
              </a:rPr>
              <a:t> </a:t>
            </a:r>
            <a:r>
              <a:rPr lang="en-US" sz="3200"/>
              <a:t>* Quan sát các hình ảnh sau  và cho biết  các hình ảnh đó gợi nhớ đến những sự kiện lịch sử nào của nước ta?</a:t>
            </a:r>
          </a:p>
        </p:txBody>
      </p:sp>
      <p:sp>
        <p:nvSpPr>
          <p:cNvPr id="166917" name="AutoShape 5"/>
          <p:cNvSpPr>
            <a:spLocks noChangeArrowheads="1"/>
          </p:cNvSpPr>
          <p:nvPr/>
        </p:nvSpPr>
        <p:spPr bwMode="auto">
          <a:xfrm>
            <a:off x="1219200" y="-457200"/>
            <a:ext cx="6858000" cy="1676400"/>
          </a:xfrm>
          <a:prstGeom prst="horizontalScroll">
            <a:avLst>
              <a:gd name="adj" fmla="val 25000"/>
            </a:avLst>
          </a:prstGeom>
          <a:gradFill rotWithShape="1">
            <a:gsLst>
              <a:gs pos="0">
                <a:srgbClr val="FF0000"/>
              </a:gs>
              <a:gs pos="50000">
                <a:srgbClr val="FFFFFF"/>
              </a:gs>
              <a:gs pos="100000">
                <a:srgbClr val="FF0000"/>
              </a:gs>
            </a:gsLst>
            <a:lin ang="0" scaled="1"/>
          </a:gradFill>
          <a:ln w="9525">
            <a:solidFill>
              <a:schemeClr val="tx1"/>
            </a:solidFill>
            <a:round/>
            <a:headEnd/>
            <a:tailEnd/>
          </a:ln>
          <a:effectLst/>
        </p:spPr>
        <p:txBody>
          <a:bodyPr wrap="none" anchor="ctr"/>
          <a:lstStyle/>
          <a:p>
            <a:pPr algn="ctr" eaLnBrk="0" hangingPunct="0">
              <a:defRPr/>
            </a:pPr>
            <a:endParaRPr lang="en-US" sz="4800" b="1" i="1" dirty="0">
              <a:solidFill>
                <a:schemeClr val="tx2"/>
              </a:solidFill>
              <a:effectLst>
                <a:outerShdw blurRad="38100" dist="38100" dir="2700000" algn="tl">
                  <a:srgbClr val="FFFFFF"/>
                </a:outerShdw>
              </a:effectLst>
              <a:latin typeface="Arial"/>
            </a:endParaRPr>
          </a:p>
        </p:txBody>
      </p:sp>
      <p:sp>
        <p:nvSpPr>
          <p:cNvPr id="8196" name="Text Box 6"/>
          <p:cNvSpPr txBox="1">
            <a:spLocks noChangeArrowheads="1"/>
          </p:cNvSpPr>
          <p:nvPr/>
        </p:nvSpPr>
        <p:spPr bwMode="auto">
          <a:xfrm>
            <a:off x="0" y="0"/>
            <a:ext cx="8686800" cy="641350"/>
          </a:xfrm>
          <a:prstGeom prst="rect">
            <a:avLst/>
          </a:prstGeom>
          <a:noFill/>
          <a:ln w="9525">
            <a:noFill/>
            <a:miter lim="800000"/>
            <a:headEnd/>
            <a:tailEnd/>
          </a:ln>
        </p:spPr>
        <p:txBody>
          <a:bodyPr>
            <a:spAutoFit/>
          </a:bodyPr>
          <a:lstStyle/>
          <a:p>
            <a:pPr eaLnBrk="0" hangingPunct="0">
              <a:spcBef>
                <a:spcPct val="50000"/>
              </a:spcBef>
            </a:pPr>
            <a:r>
              <a:rPr lang="en-US" sz="3600">
                <a:solidFill>
                  <a:srgbClr val="FF00FF"/>
                </a:solidFill>
              </a:rPr>
              <a:t>                       </a:t>
            </a:r>
            <a:r>
              <a:rPr lang="en-US" sz="3600" u="sng">
                <a:solidFill>
                  <a:srgbClr val="FF00FF"/>
                </a:solidFill>
              </a:rPr>
              <a:t>Lịch sử</a:t>
            </a:r>
            <a:r>
              <a:rPr lang="en-US" sz="3600">
                <a:solidFill>
                  <a:srgbClr val="FF00FF"/>
                </a:solidFill>
              </a:rPr>
              <a:t>: </a:t>
            </a:r>
            <a:r>
              <a:rPr lang="en-US" sz="3200" b="1">
                <a:solidFill>
                  <a:srgbClr val="FF00FF"/>
                </a:solidFill>
              </a:rPr>
              <a:t>Bài 18</a:t>
            </a:r>
            <a:endParaRPr lang="en-US"/>
          </a:p>
        </p:txBody>
      </p:sp>
      <p:sp>
        <p:nvSpPr>
          <p:cNvPr id="8197" name="Text Box 7"/>
          <p:cNvSpPr txBox="1">
            <a:spLocks noChangeArrowheads="1"/>
          </p:cNvSpPr>
          <p:nvPr/>
        </p:nvSpPr>
        <p:spPr bwMode="auto">
          <a:xfrm>
            <a:off x="188913" y="1422400"/>
            <a:ext cx="8024812" cy="1006475"/>
          </a:xfrm>
          <a:prstGeom prst="rect">
            <a:avLst/>
          </a:prstGeom>
          <a:noFill/>
          <a:ln w="9525">
            <a:noFill/>
            <a:miter lim="800000"/>
            <a:headEnd/>
            <a:tailEnd/>
          </a:ln>
        </p:spPr>
        <p:txBody>
          <a:bodyPr>
            <a:spAutoFit/>
          </a:bodyPr>
          <a:lstStyle/>
          <a:p>
            <a:r>
              <a:rPr lang="en-US" sz="3200" b="1">
                <a:solidFill>
                  <a:srgbClr val="6600FF"/>
                </a:solidFill>
              </a:rPr>
              <a:t>          </a:t>
            </a:r>
            <a:r>
              <a:rPr lang="en-US" sz="2800" b="1">
                <a:solidFill>
                  <a:srgbClr val="6600FF"/>
                </a:solidFill>
              </a:rPr>
              <a:t>Ôn tập: Chín năm kháng chiến bảo vệ </a:t>
            </a:r>
          </a:p>
          <a:p>
            <a:r>
              <a:rPr lang="en-US" sz="2800" b="1">
                <a:solidFill>
                  <a:srgbClr val="6600FF"/>
                </a:solidFill>
              </a:rPr>
              <a:t>                 độc lập dân tộc (1945 – 1954)</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apt11"/>
          <p:cNvPicPr>
            <a:picLocks noChangeAspect="1" noChangeArrowheads="1"/>
          </p:cNvPicPr>
          <p:nvPr/>
        </p:nvPicPr>
        <p:blipFill>
          <a:blip r:embed="rId3"/>
          <a:srcRect/>
          <a:stretch>
            <a:fillRect/>
          </a:stretch>
        </p:blipFill>
        <p:spPr bwMode="auto">
          <a:xfrm>
            <a:off x="76200" y="1371600"/>
            <a:ext cx="4343400" cy="3219450"/>
          </a:xfrm>
          <a:prstGeom prst="rect">
            <a:avLst/>
          </a:prstGeom>
          <a:noFill/>
          <a:ln w="9525">
            <a:noFill/>
            <a:miter lim="800000"/>
            <a:headEnd/>
            <a:tailEnd/>
          </a:ln>
        </p:spPr>
      </p:pic>
      <p:graphicFrame>
        <p:nvGraphicFramePr>
          <p:cNvPr id="139267" name="Object 3"/>
          <p:cNvGraphicFramePr>
            <a:graphicFrameLocks noChangeAspect="1"/>
          </p:cNvGraphicFramePr>
          <p:nvPr>
            <p:ph/>
          </p:nvPr>
        </p:nvGraphicFramePr>
        <p:xfrm>
          <a:off x="4495800" y="1371600"/>
          <a:ext cx="4572000" cy="3217863"/>
        </p:xfrm>
        <a:graphic>
          <a:graphicData uri="http://schemas.openxmlformats.org/presentationml/2006/ole">
            <p:oleObj spid="_x0000_s1026" name="CorelPhotoPaint.Image.11" r:id="rId4" imgW="4063492" imgH="3326984" progId="CorelPhotoPaint.Image.11">
              <p:embed/>
            </p:oleObj>
          </a:graphicData>
        </a:graphic>
      </p:graphicFrame>
      <p:sp>
        <p:nvSpPr>
          <p:cNvPr id="139268" name="Text Box 4"/>
          <p:cNvSpPr txBox="1">
            <a:spLocks noChangeArrowheads="1"/>
          </p:cNvSpPr>
          <p:nvPr/>
        </p:nvSpPr>
        <p:spPr bwMode="auto">
          <a:xfrm>
            <a:off x="685800" y="4953000"/>
            <a:ext cx="8305800" cy="519113"/>
          </a:xfrm>
          <a:prstGeom prst="rect">
            <a:avLst/>
          </a:prstGeom>
          <a:noFill/>
          <a:ln w="9525">
            <a:noFill/>
            <a:miter lim="800000"/>
            <a:headEnd/>
            <a:tailEnd/>
          </a:ln>
        </p:spPr>
        <p:txBody>
          <a:bodyPr>
            <a:spAutoFit/>
          </a:bodyPr>
          <a:lstStyle/>
          <a:p>
            <a:pPr algn="ctr" eaLnBrk="0" hangingPunct="0"/>
            <a:r>
              <a:rPr lang="en-US" sz="2800" b="1"/>
              <a:t>Chống giặc đói, giặc dốt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slide(fromLeft)">
                                      <p:cBhvr>
                                        <p:cTn id="7" dur="1000"/>
                                        <p:tgtEl>
                                          <p:spTgt spid="139266"/>
                                        </p:tgtEl>
                                      </p:cBhvr>
                                    </p:animEffect>
                                  </p:childTnLst>
                                </p:cTn>
                              </p:par>
                            </p:childTnLst>
                          </p:cTn>
                        </p:par>
                        <p:par>
                          <p:cTn id="8" fill="hold" nodeType="afterGroup">
                            <p:stCondLst>
                              <p:cond delay="1000"/>
                            </p:stCondLst>
                            <p:childTnLst>
                              <p:par>
                                <p:cTn id="9" presetID="12" presetClass="entr" presetSubtype="8" fill="hold" nodeType="afterEffect">
                                  <p:stCondLst>
                                    <p:cond delay="0"/>
                                  </p:stCondLst>
                                  <p:childTnLst>
                                    <p:set>
                                      <p:cBhvr>
                                        <p:cTn id="10" dur="1" fill="hold">
                                          <p:stCondLst>
                                            <p:cond delay="0"/>
                                          </p:stCondLst>
                                        </p:cTn>
                                        <p:tgtEl>
                                          <p:spTgt spid="139267"/>
                                        </p:tgtEl>
                                        <p:attrNameLst>
                                          <p:attrName>style.visibility</p:attrName>
                                        </p:attrNameLst>
                                      </p:cBhvr>
                                      <p:to>
                                        <p:strVal val="visible"/>
                                      </p:to>
                                    </p:set>
                                    <p:animEffect transition="in" filter="slide(fromLeft)">
                                      <p:cBhvr>
                                        <p:cTn id="11" dur="1000"/>
                                        <p:tgtEl>
                                          <p:spTgt spid="1392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39268"/>
                                        </p:tgtEl>
                                        <p:attrNameLst>
                                          <p:attrName>style.visibility</p:attrName>
                                        </p:attrNameLst>
                                      </p:cBhvr>
                                      <p:to>
                                        <p:strVal val="visible"/>
                                      </p:to>
                                    </p:set>
                                    <p:anim calcmode="discrete" valueType="clr">
                                      <p:cBhvr override="childStyle">
                                        <p:cTn id="16" dur="80"/>
                                        <p:tgtEl>
                                          <p:spTgt spid="13926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9268"/>
                                        </p:tgtEl>
                                        <p:attrNameLst>
                                          <p:attrName>fillcolor</p:attrName>
                                        </p:attrNameLst>
                                      </p:cBhvr>
                                      <p:tavLst>
                                        <p:tav tm="0">
                                          <p:val>
                                            <p:clrVal>
                                              <a:schemeClr val="accent2"/>
                                            </p:clrVal>
                                          </p:val>
                                        </p:tav>
                                        <p:tav tm="50000">
                                          <p:val>
                                            <p:clrVal>
                                              <a:schemeClr val="hlink"/>
                                            </p:clrVal>
                                          </p:val>
                                        </p:tav>
                                      </p:tavLst>
                                    </p:anim>
                                    <p:set>
                                      <p:cBhvr>
                                        <p:cTn id="18" dur="80"/>
                                        <p:tgtEl>
                                          <p:spTgt spid="139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Text Box 4"/>
          <p:cNvSpPr txBox="1">
            <a:spLocks noChangeArrowheads="1"/>
          </p:cNvSpPr>
          <p:nvPr/>
        </p:nvSpPr>
        <p:spPr bwMode="auto">
          <a:xfrm>
            <a:off x="371475" y="4640263"/>
            <a:ext cx="8686800" cy="1800225"/>
          </a:xfrm>
          <a:prstGeom prst="rect">
            <a:avLst/>
          </a:prstGeom>
          <a:noFill/>
          <a:ln w="9525">
            <a:noFill/>
            <a:miter lim="800000"/>
            <a:headEnd/>
            <a:tailEnd/>
          </a:ln>
        </p:spPr>
        <p:txBody>
          <a:bodyPr>
            <a:spAutoFit/>
          </a:bodyPr>
          <a:lstStyle/>
          <a:p>
            <a:pPr algn="just" eaLnBrk="0" hangingPunct="0">
              <a:spcBef>
                <a:spcPct val="50000"/>
              </a:spcBef>
            </a:pPr>
            <a:r>
              <a:rPr lang="en-US" sz="2800"/>
              <a:t>Hưởng ứng lời kêu gọi toàn quốc kháng chiến của  Chủ tịch Hồ Chí Minh, nhân dân Hà Nội dựng chiến luỹ trên đường phố để ngăn cản quân Pháp cuối  năm 1946.</a:t>
            </a:r>
          </a:p>
        </p:txBody>
      </p:sp>
      <p:pic>
        <p:nvPicPr>
          <p:cNvPr id="9219" name="Picture 5"/>
          <p:cNvPicPr>
            <a:picLocks noChangeAspect="1" noChangeArrowheads="1"/>
          </p:cNvPicPr>
          <p:nvPr/>
        </p:nvPicPr>
        <p:blipFill>
          <a:blip r:embed="rId2"/>
          <a:srcRect/>
          <a:stretch>
            <a:fillRect/>
          </a:stretch>
        </p:blipFill>
        <p:spPr bwMode="auto">
          <a:xfrm>
            <a:off x="1311275" y="347663"/>
            <a:ext cx="6669088" cy="4219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 calcmode="lin" valueType="num">
                                      <p:cBhvr additive="base">
                                        <p:cTn id="7" dur="500" fill="hold"/>
                                        <p:tgtEl>
                                          <p:spTgt spid="167940"/>
                                        </p:tgtEl>
                                        <p:attrNameLst>
                                          <p:attrName>ppt_x</p:attrName>
                                        </p:attrNameLst>
                                      </p:cBhvr>
                                      <p:tavLst>
                                        <p:tav tm="0">
                                          <p:val>
                                            <p:strVal val="0-#ppt_w/2"/>
                                          </p:val>
                                        </p:tav>
                                        <p:tav tm="100000">
                                          <p:val>
                                            <p:strVal val="#ppt_x"/>
                                          </p:val>
                                        </p:tav>
                                      </p:tavLst>
                                    </p:anim>
                                    <p:anim calcmode="lin" valueType="num">
                                      <p:cBhvr additive="base">
                                        <p:cTn id="8" dur="500" fill="hold"/>
                                        <p:tgtEl>
                                          <p:spTgt spid="167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2"/>
          <p:cNvPicPr>
            <a:picLocks noChangeAspect="1" noChangeArrowheads="1"/>
          </p:cNvPicPr>
          <p:nvPr/>
        </p:nvPicPr>
        <p:blipFill>
          <a:blip r:embed="rId2"/>
          <a:srcRect/>
          <a:stretch>
            <a:fillRect/>
          </a:stretch>
        </p:blipFill>
        <p:spPr bwMode="auto">
          <a:xfrm>
            <a:off x="1219200" y="304800"/>
            <a:ext cx="7086600" cy="4676775"/>
          </a:xfrm>
          <a:prstGeom prst="rect">
            <a:avLst/>
          </a:prstGeom>
          <a:noFill/>
          <a:ln w="9525">
            <a:noFill/>
            <a:miter lim="800000"/>
            <a:headEnd/>
            <a:tailEnd/>
          </a:ln>
        </p:spPr>
      </p:pic>
      <p:sp>
        <p:nvSpPr>
          <p:cNvPr id="168965" name="Text Box 5"/>
          <p:cNvSpPr txBox="1">
            <a:spLocks noChangeArrowheads="1"/>
          </p:cNvSpPr>
          <p:nvPr/>
        </p:nvSpPr>
        <p:spPr bwMode="auto">
          <a:xfrm>
            <a:off x="0" y="5133975"/>
            <a:ext cx="9144000" cy="1066800"/>
          </a:xfrm>
          <a:prstGeom prst="rect">
            <a:avLst/>
          </a:prstGeom>
          <a:noFill/>
          <a:ln w="9525">
            <a:noFill/>
            <a:miter lim="800000"/>
            <a:headEnd/>
            <a:tailEnd/>
          </a:ln>
        </p:spPr>
        <p:txBody>
          <a:bodyPr>
            <a:spAutoFit/>
          </a:bodyPr>
          <a:lstStyle/>
          <a:p>
            <a:pPr eaLnBrk="0" hangingPunct="0">
              <a:spcBef>
                <a:spcPct val="50000"/>
              </a:spcBef>
            </a:pPr>
            <a:r>
              <a:rPr lang="en-US" sz="3200"/>
              <a:t>Nhân dân Phú Thọ cắm chông chống quân Pháp nhảy dù trong chiến dịch Việt Bắc thu-đông 1947.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additive="base">
                                        <p:cTn id="7" dur="500" fill="hold"/>
                                        <p:tgtEl>
                                          <p:spTgt spid="168965"/>
                                        </p:tgtEl>
                                        <p:attrNameLst>
                                          <p:attrName>ppt_x</p:attrName>
                                        </p:attrNameLst>
                                      </p:cBhvr>
                                      <p:tavLst>
                                        <p:tav tm="0">
                                          <p:val>
                                            <p:strVal val="0-#ppt_w/2"/>
                                          </p:val>
                                        </p:tav>
                                        <p:tav tm="100000">
                                          <p:val>
                                            <p:strVal val="#ppt_x"/>
                                          </p:val>
                                        </p:tav>
                                      </p:tavLst>
                                    </p:anim>
                                    <p:anim calcmode="lin" valueType="num">
                                      <p:cBhvr additive="base">
                                        <p:cTn id="8" dur="500" fill="hold"/>
                                        <p:tgtEl>
                                          <p:spTgt spid="1689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745</Words>
  <Application>Microsoft Office PowerPoint</Application>
  <PresentationFormat>On-screen Show (4:3)</PresentationFormat>
  <Paragraphs>79</Paragraphs>
  <Slides>17</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0" baseType="lpstr">
      <vt:lpstr>Arial</vt:lpstr>
      <vt:lpstr>Default Design</vt:lpstr>
      <vt:lpstr>Corel PHOTO-PAINT 11.0 Image</vt:lpstr>
      <vt:lpstr>Slide 1</vt:lpstr>
      <vt:lpstr>Slide 2</vt:lpstr>
      <vt:lpstr>Bài tập 1:</vt:lpstr>
      <vt:lpstr>Bài tập 2:</vt:lpstr>
      <vt:lpstr>Bài tập 3:</vt:lpstr>
      <vt:lpstr>Slide 6</vt:lpstr>
      <vt:lpstr>Slide 7</vt:lpstr>
      <vt:lpstr>Slide 8</vt:lpstr>
      <vt:lpstr>Slide 9</vt:lpstr>
      <vt:lpstr>Slide 10</vt:lpstr>
      <vt:lpstr>Chiến thắng Điện Biên Phủ</vt:lpstr>
      <vt:lpstr>HOẠT ĐỘNG 2: Sự kiện lịch sử tiêu biểu nhất trong chín năm kháng chiến chống thực dân Pháp xâm lược.</vt:lpstr>
      <vt:lpstr>Slide 13</vt:lpstr>
      <vt:lpstr>Slide 14</vt:lpstr>
      <vt:lpstr>Slide 15</vt:lpstr>
      <vt:lpstr>Slide 16</vt:lpstr>
      <vt:lpstr>2.  Sự kiện lịch sử tiêu biểu nhất trong chín năm kháng chiến chống thực dân Pháp xâm lược.</vt:lpstr>
    </vt:vector>
  </TitlesOfParts>
  <Company>bachao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m«n:to¸n                       líp 5</dc:title>
  <dc:creator>maiha</dc:creator>
  <cp:lastModifiedBy>CSTeam</cp:lastModifiedBy>
  <cp:revision>375</cp:revision>
  <dcterms:created xsi:type="dcterms:W3CDTF">2006-10-18T07:26:56Z</dcterms:created>
  <dcterms:modified xsi:type="dcterms:W3CDTF">2016-06-30T02:39:41Z</dcterms:modified>
</cp:coreProperties>
</file>