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1"/>
  </p:notesMasterIdLst>
  <p:sldIdLst>
    <p:sldId id="313" r:id="rId2"/>
    <p:sldId id="312" r:id="rId3"/>
    <p:sldId id="261" r:id="rId4"/>
    <p:sldId id="279" r:id="rId5"/>
    <p:sldId id="280" r:id="rId6"/>
    <p:sldId id="283" r:id="rId7"/>
    <p:sldId id="289" r:id="rId8"/>
    <p:sldId id="308" r:id="rId9"/>
    <p:sldId id="30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00"/>
    <a:srgbClr val="66FF66"/>
    <a:srgbClr val="0000FF"/>
    <a:srgbClr val="6650EC"/>
    <a:srgbClr val="FF6600"/>
    <a:srgbClr val="008000"/>
    <a:srgbClr val="9966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13" autoAdjust="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4419C58-D1FA-42B7-89C8-6A428437C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EE19-00D1-4FBC-BB05-CA39C6CF1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FC67D-7328-4093-8A6B-348740389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5C846-6758-47D9-BEA3-1A3C950A3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1CADB-0B86-47D4-A72F-18CE204CE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02C0F-6B06-432C-B92B-CDEEC8BC0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3999-DE91-4F08-8766-E6695587B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17D0-303D-48FB-A921-B191609B4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881D1-F8AE-4144-8C76-E5931E09B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FE584-4ABC-4209-8347-25CFC77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95550-5056-4493-9446-C4B3CF0D6F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52E57-2423-4687-9318-24EF04A61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68DA61B-B1C6-4455-A570-8819C7D0A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21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DD0102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1841479pi8i8jd86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200400"/>
            <a:ext cx="27336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386344c6dru4ckqo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3505200"/>
            <a:ext cx="27908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1295400" y="2133600"/>
            <a:ext cx="6477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sy="50000" kx="-2453608" rotWithShape="0">
                    <a:srgbClr val="868686">
                      <a:alpha val="50000"/>
                    </a:srgbClr>
                  </a:outerShdw>
                </a:effectLst>
                <a:latin typeface="Arial"/>
                <a:cs typeface="Arial"/>
              </a:rPr>
              <a:t>  BÀI GIẢNG ĐIỆN TỬ</a:t>
            </a:r>
          </a:p>
        </p:txBody>
      </p:sp>
      <p:sp>
        <p:nvSpPr>
          <p:cNvPr id="85000" name="WordArt 8"/>
          <p:cNvSpPr>
            <a:spLocks noChangeArrowheads="1" noChangeShapeType="1" noTextEdit="1"/>
          </p:cNvSpPr>
          <p:nvPr/>
        </p:nvSpPr>
        <p:spPr bwMode="auto">
          <a:xfrm>
            <a:off x="2133600" y="3505200"/>
            <a:ext cx="5943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 : KĨ THUẬT</a:t>
            </a:r>
          </a:p>
          <a:p>
            <a:pPr algn="ctr"/>
            <a:r>
              <a:rPr lang="en-US" sz="44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                LỚP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 animBg="1"/>
      <p:bldP spid="850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036638"/>
            <a:ext cx="3505200" cy="3810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FF6600"/>
                </a:solidFill>
              </a:rPr>
              <a:t>Kiểm tra bài cũ: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Cắt, khâu, thêu trang trí túi xách đơn giản được thực hiện theo trình tự nào?</a:t>
            </a:r>
          </a:p>
          <a:p>
            <a:pPr eaLnBrk="1" hangingPunct="1"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    Có 3 bước:</a:t>
            </a:r>
          </a:p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Đo,cắt vải để làm thân túi và quai túi.</a:t>
            </a:r>
          </a:p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Thêu trang trí phần vải làm thân túi.</a:t>
            </a:r>
          </a:p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Khâu các phần của túi xách và đính quai.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447800" y="0"/>
            <a:ext cx="5638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                            </a:t>
            </a:r>
            <a:r>
              <a:rPr lang="en-US" sz="2400" b="1" u="sng">
                <a:solidFill>
                  <a:srgbClr val="0000FF"/>
                </a:solidFill>
              </a:rPr>
              <a:t>Kĩ thuật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7172" name="Picture 4" descr="Ha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667000"/>
            <a:ext cx="5486400" cy="3276600"/>
          </a:xfrm>
          <a:prstGeom prst="rect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1295400" y="1524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Kĩ thuật  </a:t>
            </a:r>
          </a:p>
        </p:txBody>
      </p: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390525" y="1295400"/>
            <a:ext cx="8296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MỘT SỐ DỤNG CỤ NẤU ĂN VÀ ĂN UỐNG TRONG GIA ĐÌNH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990600" y="1524000"/>
            <a:ext cx="2057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838200" indent="-838200" algn="ctr"/>
            <a:r>
              <a:rPr lang="en-US" sz="2000" b="1">
                <a:solidFill>
                  <a:srgbClr val="0000FF"/>
                </a:solidFill>
              </a:rPr>
              <a:t>1. </a:t>
            </a:r>
            <a:r>
              <a:rPr lang="en-US" sz="2000" b="1" u="sng">
                <a:solidFill>
                  <a:srgbClr val="0000FF"/>
                </a:solidFill>
              </a:rPr>
              <a:t>Bếp đun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990600" y="2057400"/>
            <a:ext cx="632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Hình 1: Một số loại bếp đun trong gia đình:</a:t>
            </a:r>
          </a:p>
        </p:txBody>
      </p:sp>
      <p:pic>
        <p:nvPicPr>
          <p:cNvPr id="7183" name="Picture 15" descr="Bep cho nguoi nghe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590800"/>
            <a:ext cx="3773488" cy="3429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7184" name="Picture 16" descr="080406151912-970-16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2590800"/>
            <a:ext cx="4343400" cy="3379788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</p:spPr>
      </p:pic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447800" y="6096000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a) Bếp củi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876800" y="60198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b) Bếp than tổ 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81" grpId="0"/>
      <p:bldP spid="7182" grpId="0"/>
      <p:bldP spid="7185" grpId="0"/>
      <p:bldP spid="71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1" descr="http://www.vatgia.com/pictures_fullsize/bgc1184994604.jpg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62000" y="1676400"/>
            <a:ext cx="7467600" cy="3200400"/>
          </a:xfrm>
          <a:noFill/>
          <a:ln w="57150">
            <a:solidFill>
              <a:schemeClr val="tx1"/>
            </a:solidFill>
          </a:ln>
        </p:spPr>
      </p:pic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2819400" y="4876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c) Bếp ga</a:t>
            </a:r>
          </a:p>
        </p:txBody>
      </p:sp>
      <p:sp>
        <p:nvSpPr>
          <p:cNvPr id="5125" name="Text Box 11"/>
          <p:cNvSpPr txBox="1">
            <a:spLocks noChangeArrowheads="1"/>
          </p:cNvSpPr>
          <p:nvPr/>
        </p:nvSpPr>
        <p:spPr bwMode="auto">
          <a:xfrm>
            <a:off x="1295400" y="1524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Kĩ thuật  </a:t>
            </a:r>
          </a:p>
        </p:txBody>
      </p:sp>
      <p:sp>
        <p:nvSpPr>
          <p:cNvPr id="5126" name="WordArt 12"/>
          <p:cNvSpPr>
            <a:spLocks noChangeArrowheads="1" noChangeShapeType="1" noTextEdit="1"/>
          </p:cNvSpPr>
          <p:nvPr/>
        </p:nvSpPr>
        <p:spPr bwMode="auto">
          <a:xfrm>
            <a:off x="390525" y="1219200"/>
            <a:ext cx="8296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MỘT SỐ DỤNG CỤ NẤU ĂN VÀ ĂN UỐNG TRONG GIA ĐÌNH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1066800" y="2133600"/>
            <a:ext cx="6934200" cy="1905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/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/>
              <a:t>Quan sát hình 1, em hãy kể tên một số loại bếp đun được sử dụng để nấu ăn trong gia đình.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1" grpId="0"/>
      <p:bldP spid="44041" grpId="1"/>
      <p:bldP spid="440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1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3200400" cy="685800"/>
          </a:xfrm>
        </p:spPr>
        <p:txBody>
          <a:bodyPr/>
          <a:lstStyle/>
          <a:p>
            <a:pPr eaLnBrk="1" hangingPunct="1"/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>2. Dụng cụ nấu ăn</a:t>
            </a:r>
            <a:br>
              <a:rPr lang="en-US" sz="2000" b="1" smtClean="0"/>
            </a:br>
            <a:endParaRPr lang="en-US" sz="2000" b="1" smtClean="0"/>
          </a:p>
        </p:txBody>
      </p:sp>
      <p:pic>
        <p:nvPicPr>
          <p:cNvPr id="45060" name="Picture 4" descr="hqh1213692006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" y="304800"/>
            <a:ext cx="3136900" cy="3200400"/>
          </a:xfrm>
        </p:spPr>
      </p:pic>
      <p:pic>
        <p:nvPicPr>
          <p:cNvPr id="45063" name="Picture 7" descr="bo-5noi-nhom1858518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200400"/>
            <a:ext cx="476250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524000" y="58674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Hình 2: Một số dụng cụ nấu ăn trong gia đình.</a:t>
            </a:r>
          </a:p>
        </p:txBody>
      </p:sp>
      <p:pic>
        <p:nvPicPr>
          <p:cNvPr id="45066" name="Picture 10" descr="noi-inox3049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457200"/>
            <a:ext cx="3810000" cy="22098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45068" name="Picture 12" descr="bastile830888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0" y="2819400"/>
            <a:ext cx="3124200" cy="2989263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6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-76200"/>
            <a:ext cx="7620000" cy="762000"/>
          </a:xfrm>
        </p:spPr>
        <p:txBody>
          <a:bodyPr/>
          <a:lstStyle/>
          <a:p>
            <a:pPr eaLnBrk="1" hangingPunct="1"/>
            <a:r>
              <a:rPr lang="en-US" sz="2000" b="1" smtClean="0">
                <a:solidFill>
                  <a:srgbClr val="0000FF"/>
                </a:solidFill>
              </a:rPr>
              <a:t>3. Dụng cụ dùng để bày thức ăn và đồ uống.</a:t>
            </a:r>
          </a:p>
        </p:txBody>
      </p:sp>
      <p:pic>
        <p:nvPicPr>
          <p:cNvPr id="48171" name="Picture 43" descr="images250401_COM-HEN"/>
          <p:cNvPicPr>
            <a:picLocks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90600" y="1295400"/>
            <a:ext cx="7010400" cy="4876800"/>
          </a:xfrm>
          <a:ln w="57150">
            <a:solidFill>
              <a:srgbClr val="FF0000"/>
            </a:solidFill>
          </a:ln>
        </p:spPr>
      </p:pic>
      <p:pic>
        <p:nvPicPr>
          <p:cNvPr id="48186" name="Picture 58" descr="dtg11914881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819150"/>
            <a:ext cx="4191000" cy="291465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48187" name="Picture 59" descr="10220082xanh20tra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838200"/>
            <a:ext cx="4114800" cy="2895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8188" name="Picture 60" descr="sqf119432003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3810000"/>
            <a:ext cx="4191000" cy="25908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48189" name="Picture 61" descr="Wooden_and_plastic_chopstick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3810000"/>
            <a:ext cx="4114800" cy="25908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48190" name="Text Box 62"/>
          <p:cNvSpPr txBox="1">
            <a:spLocks noChangeArrowheads="1"/>
          </p:cNvSpPr>
          <p:nvPr/>
        </p:nvSpPr>
        <p:spPr bwMode="auto">
          <a:xfrm>
            <a:off x="914400" y="43815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Dụng cụ để bày thức ăn và đồuống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0" grpId="1"/>
      <p:bldP spid="48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5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Picture 7" descr="2713477980_30c7675b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86200"/>
            <a:ext cx="4267200" cy="2590800"/>
          </a:xfrm>
          <a:prstGeom prst="rect">
            <a:avLst/>
          </a:prstGeom>
          <a:noFill/>
          <a:ln w="76200">
            <a:solidFill>
              <a:srgbClr val="008000"/>
            </a:solidFill>
            <a:miter lim="800000"/>
            <a:headEnd/>
            <a:tailEnd/>
          </a:ln>
        </p:spPr>
      </p:pic>
      <p:pic>
        <p:nvPicPr>
          <p:cNvPr id="54281" name="Picture 9" descr="dao-got8242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990600"/>
            <a:ext cx="3124200" cy="2743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4282" name="Picture 10" descr="nhp11868358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886200"/>
            <a:ext cx="4114800" cy="2590800"/>
          </a:xfrm>
          <a:prstGeom prst="rect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54284" name="Picture 12" descr="bodaozwilling466127"/>
          <p:cNvPicPr>
            <a:picLocks noChangeAspect="1" noChangeArrowheads="1"/>
          </p:cNvPicPr>
          <p:nvPr>
            <p:ph type="body" idx="1"/>
          </p:nvPr>
        </p:nvPicPr>
        <p:blipFill>
          <a:blip r:embed="rId6"/>
          <a:srcRect/>
          <a:stretch>
            <a:fillRect/>
          </a:stretch>
        </p:blipFill>
        <p:spPr>
          <a:xfrm>
            <a:off x="2286000" y="990600"/>
            <a:ext cx="3276600" cy="2743200"/>
          </a:xfrm>
          <a:noFill/>
          <a:ln w="57150">
            <a:solidFill>
              <a:srgbClr val="FF0000"/>
            </a:solidFill>
          </a:ln>
        </p:spPr>
      </p:pic>
      <p:pic>
        <p:nvPicPr>
          <p:cNvPr id="54285" name="Picture 13" descr="nuc121636380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4800" y="990600"/>
            <a:ext cx="1828800" cy="2743200"/>
          </a:xfrm>
          <a:prstGeom prst="rect">
            <a:avLst/>
          </a:prstGeom>
          <a:noFill/>
          <a:ln w="76200">
            <a:solidFill>
              <a:srgbClr val="996633"/>
            </a:solidFill>
            <a:miter lim="800000"/>
            <a:headEnd/>
            <a:tailEnd/>
          </a:ln>
        </p:spPr>
      </p:pic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1143000" y="381000"/>
            <a:ext cx="594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Một số dụng cụ cắt, thái thực phẩm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1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815975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0000FF"/>
                </a:solidFill>
              </a:rPr>
              <a:t>Em hãy nối cụm từ ở cột A với cụm từ ở cột B cho đúng tác dụng của mỗi dụng cụ sau: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3200400"/>
            <a:ext cx="7696200" cy="3657600"/>
          </a:xfrm>
        </p:spPr>
        <p:txBody>
          <a:bodyPr/>
          <a:lstStyle/>
          <a:p>
            <a:pPr eaLnBrk="1" hangingPunct="1"/>
            <a:r>
              <a:rPr lang="en-US" smtClean="0"/>
              <a:t>A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381000" y="1981200"/>
            <a:ext cx="3505200" cy="9144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Bếp đun có tác dụng</a:t>
            </a:r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381000" y="2971800"/>
            <a:ext cx="3505200" cy="9144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Dụng cụ nấu dùng để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81000" y="3962400"/>
            <a:ext cx="3505200" cy="9906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Dụng cụ dùng để bày thức</a:t>
            </a:r>
          </a:p>
          <a:p>
            <a:pPr algn="ctr" eaLnBrk="0" hangingPunct="0"/>
            <a:r>
              <a:rPr lang="en-US" sz="2000" b="1"/>
              <a:t>ăn và ăn uống có tác dụng</a:t>
            </a:r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4724400" y="1905000"/>
            <a:ext cx="3962400" cy="9144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Làm sạch,làm nhỏ và tạo hình</a:t>
            </a:r>
          </a:p>
          <a:p>
            <a:pPr algn="ctr" eaLnBrk="0" hangingPunct="0"/>
            <a:r>
              <a:rPr lang="en-US" sz="2000" b="1"/>
              <a:t>thực phẩm trước khi chế biến</a:t>
            </a:r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4724400" y="2895600"/>
            <a:ext cx="3962400" cy="9144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Giúp cho việc ăn uống thuận</a:t>
            </a:r>
          </a:p>
          <a:p>
            <a:pPr algn="ctr" eaLnBrk="0" hangingPunct="0"/>
            <a:r>
              <a:rPr lang="en-US" sz="2000" b="1"/>
              <a:t>lợi hợp vệ sinh</a:t>
            </a:r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4724400" y="3886200"/>
            <a:ext cx="3962400" cy="9906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Cung cấp nhiệt để làm chín</a:t>
            </a:r>
          </a:p>
          <a:p>
            <a:pPr algn="ctr" eaLnBrk="0" hangingPunct="0"/>
            <a:r>
              <a:rPr lang="en-US" sz="2000" b="1"/>
              <a:t>lương thực ,thực phẩm.</a:t>
            </a:r>
          </a:p>
        </p:txBody>
      </p:sp>
      <p:sp>
        <p:nvSpPr>
          <p:cNvPr id="9227" name="Rectangle 10"/>
          <p:cNvSpPr>
            <a:spLocks noChangeArrowheads="1"/>
          </p:cNvSpPr>
          <p:nvPr/>
        </p:nvSpPr>
        <p:spPr bwMode="auto">
          <a:xfrm>
            <a:off x="4724400" y="4953000"/>
            <a:ext cx="3962400" cy="10668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Nấu chín và chế biến</a:t>
            </a:r>
          </a:p>
          <a:p>
            <a:pPr algn="ctr" eaLnBrk="0" hangingPunct="0"/>
            <a:r>
              <a:rPr lang="en-US" sz="2000" b="1"/>
              <a:t>thực phẩm</a:t>
            </a:r>
          </a:p>
        </p:txBody>
      </p:sp>
      <p:sp>
        <p:nvSpPr>
          <p:cNvPr id="9228" name="Line 11"/>
          <p:cNvSpPr>
            <a:spLocks noChangeShapeType="1"/>
          </p:cNvSpPr>
          <p:nvPr/>
        </p:nvSpPr>
        <p:spPr bwMode="auto">
          <a:xfrm>
            <a:off x="4114800" y="2362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9" name="Rectangle 14"/>
          <p:cNvSpPr>
            <a:spLocks noChangeArrowheads="1"/>
          </p:cNvSpPr>
          <p:nvPr/>
        </p:nvSpPr>
        <p:spPr bwMode="auto">
          <a:xfrm>
            <a:off x="381000" y="5029200"/>
            <a:ext cx="3581400" cy="990600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/>
              <a:t>dụng cụ cắt, thái thựcphẩm</a:t>
            </a:r>
          </a:p>
          <a:p>
            <a:pPr algn="ctr" eaLnBrk="0" hangingPunct="0"/>
            <a:r>
              <a:rPr lang="en-US" sz="2000" b="1"/>
              <a:t>có tác dụng chủ yếu là</a:t>
            </a:r>
          </a:p>
        </p:txBody>
      </p:sp>
      <p:sp>
        <p:nvSpPr>
          <p:cNvPr id="9230" name="Rectangle 15"/>
          <p:cNvSpPr>
            <a:spLocks noChangeArrowheads="1"/>
          </p:cNvSpPr>
          <p:nvPr/>
        </p:nvSpPr>
        <p:spPr bwMode="auto">
          <a:xfrm>
            <a:off x="-1247775" y="5573713"/>
            <a:ext cx="5000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9231" name="Rectangle 18"/>
          <p:cNvSpPr>
            <a:spLocks noChangeArrowheads="1"/>
          </p:cNvSpPr>
          <p:nvPr/>
        </p:nvSpPr>
        <p:spPr bwMode="auto">
          <a:xfrm>
            <a:off x="1676400" y="1219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232" name="Rectangle 19"/>
          <p:cNvSpPr>
            <a:spLocks noChangeArrowheads="1"/>
          </p:cNvSpPr>
          <p:nvPr/>
        </p:nvSpPr>
        <p:spPr bwMode="auto">
          <a:xfrm>
            <a:off x="6477000" y="1219200"/>
            <a:ext cx="519113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>
            <a:off x="3886200" y="2362200"/>
            <a:ext cx="838200" cy="20574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94" name="Line 22"/>
          <p:cNvSpPr>
            <a:spLocks noChangeShapeType="1"/>
          </p:cNvSpPr>
          <p:nvPr/>
        </p:nvSpPr>
        <p:spPr bwMode="auto">
          <a:xfrm>
            <a:off x="3886200" y="3429000"/>
            <a:ext cx="838200" cy="213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95" name="Line 23"/>
          <p:cNvSpPr>
            <a:spLocks noChangeShapeType="1"/>
          </p:cNvSpPr>
          <p:nvPr/>
        </p:nvSpPr>
        <p:spPr bwMode="auto">
          <a:xfrm flipV="1">
            <a:off x="3886200" y="3429000"/>
            <a:ext cx="838200" cy="14478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896" name="Line 24"/>
          <p:cNvSpPr>
            <a:spLocks noChangeShapeType="1"/>
          </p:cNvSpPr>
          <p:nvPr/>
        </p:nvSpPr>
        <p:spPr bwMode="auto">
          <a:xfrm flipV="1">
            <a:off x="3962400" y="2362200"/>
            <a:ext cx="762000" cy="3276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2" grpId="0" animBg="1"/>
      <p:bldP spid="79894" grpId="0" animBg="1"/>
      <p:bldP spid="79895" grpId="0" animBg="1"/>
      <p:bldP spid="798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Picture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905000"/>
            <a:ext cx="2667000" cy="503238"/>
          </a:xfrm>
        </p:spPr>
        <p:txBody>
          <a:bodyPr/>
          <a:lstStyle/>
          <a:p>
            <a:pPr eaLnBrk="1" hangingPunct="1"/>
            <a:r>
              <a:rPr lang="en-US" sz="2400" b="1" i="1" u="sng" smtClean="0">
                <a:solidFill>
                  <a:srgbClr val="FF6600"/>
                </a:solidFill>
              </a:rPr>
              <a:t>Ghi nhớ</a:t>
            </a:r>
            <a:r>
              <a:rPr lang="en-US" sz="2400" b="1" smtClean="0">
                <a:solidFill>
                  <a:srgbClr val="FF6600"/>
                </a:solidFill>
              </a:rPr>
              <a:t>: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1. Muốn thực hiện công việc nấu ăn cần phải có các dụng cụ thích hợp.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0000FF"/>
                </a:solidFill>
              </a:rPr>
              <a:t>2. Khi sử dụng dụng cụ nấu ăn và ăn uống cần chú ý sử dụng đúng cách, đảm bảo vệ sinh, an toàn.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1295400" y="1524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Kĩ thuật  </a:t>
            </a:r>
          </a:p>
        </p:txBody>
      </p:sp>
      <p:sp>
        <p:nvSpPr>
          <p:cNvPr id="10246" name="WordArt 11"/>
          <p:cNvSpPr>
            <a:spLocks noChangeArrowheads="1" noChangeShapeType="1" noTextEdit="1"/>
          </p:cNvSpPr>
          <p:nvPr/>
        </p:nvSpPr>
        <p:spPr bwMode="auto">
          <a:xfrm>
            <a:off x="390525" y="1219200"/>
            <a:ext cx="8296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MỘT SỐ DỤNG CỤ NẤU ĂN VÀ ĂN UỐNG TRONG GIA ĐÌNH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369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Slide 1</vt:lpstr>
      <vt:lpstr>Kiểm tra bài cũ:</vt:lpstr>
      <vt:lpstr>Slide 3</vt:lpstr>
      <vt:lpstr>Slide 4</vt:lpstr>
      <vt:lpstr> 2. Dụng cụ nấu ăn </vt:lpstr>
      <vt:lpstr>3. Dụng cụ dùng để bày thức ăn và đồ uống.</vt:lpstr>
      <vt:lpstr>Slide 7</vt:lpstr>
      <vt:lpstr>Em hãy nối cụm từ ở cột A với cụm từ ở cột B cho đúng tác dụng của mỗi dụng cụ sau:</vt:lpstr>
      <vt:lpstr>Ghi nhớ: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CSTeam</cp:lastModifiedBy>
  <cp:revision>133</cp:revision>
  <dcterms:created xsi:type="dcterms:W3CDTF">2008-09-15T14:04:11Z</dcterms:created>
  <dcterms:modified xsi:type="dcterms:W3CDTF">2016-06-30T02:38:56Z</dcterms:modified>
</cp:coreProperties>
</file>