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7" r:id="rId3"/>
    <p:sldId id="258" r:id="rId4"/>
    <p:sldId id="281" r:id="rId5"/>
    <p:sldId id="282" r:id="rId6"/>
    <p:sldId id="283" r:id="rId7"/>
    <p:sldId id="284" r:id="rId8"/>
    <p:sldId id="285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99"/>
    <a:srgbClr val="FFFF00"/>
    <a:srgbClr val="FF0066"/>
    <a:srgbClr val="FF99CC"/>
    <a:srgbClr val="660033"/>
    <a:srgbClr val="0066FF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4BAE58-0076-4164-8F4C-8F47EFCA5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CC100-861C-479A-9BCA-D62964D5D17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22626-BC64-4067-AD86-831EEA5138C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A4A0E-6EBF-47B4-8AC2-D146B7466AB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EE243-36E8-4DB5-A1AB-CFE28FA816E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98FC7-AE7D-4552-B8F5-DF8969E27A6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CCEB2-90D3-411A-8B55-1805B1FBBD5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AB7F3-4A2C-4225-9B17-6BD55911F26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663BF-F1F3-4E90-9A5D-410852A547E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4B1DA-50C3-43D0-A270-46092AEE70E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12076-0C1F-4B60-9169-9485847C4DD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54D90-F53B-40E9-BDBB-2070ABBBB96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99790-F72D-42A0-B0D7-9AACA4A2EC3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D0583-563F-4139-B577-E2490F91C8A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D9350-8911-4E80-9BC4-A0B1587D0A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D225-C70E-49E0-BB23-93790E02A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7841-E33A-4DBC-84F2-DD43854EE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4BCB0-CB2A-4EAB-B694-C20305A9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B1FB8-4144-4A10-B278-F90CE7BDA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C00C-2669-4E20-A415-A9E8D9E39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E285-3BF6-49F1-BEF2-667572758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B40A-5300-4F2B-9C0C-FE57D8C8A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D181-9263-42DD-A9F5-0811C0C83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C8DF4-5E9B-4F42-B8EA-9D594070E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F89C-2B3C-40AC-B71F-5F0A85F00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56C8-B728-44CB-8339-08CCEC454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457E-82DF-49F7-9ABB-C3F97D855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00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4398CE-6CE8-4B86-A788-9EAB88CD2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4.gif"/><Relationship Id="rId3" Type="http://schemas.openxmlformats.org/officeDocument/2006/relationships/slide" Target="slide14.xml"/><Relationship Id="rId7" Type="http://schemas.openxmlformats.org/officeDocument/2006/relationships/image" Target="../media/image21.gif"/><Relationship Id="rId12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3.gif"/><Relationship Id="rId5" Type="http://schemas.openxmlformats.org/officeDocument/2006/relationships/image" Target="../media/image20.gif"/><Relationship Id="rId10" Type="http://schemas.openxmlformats.org/officeDocument/2006/relationships/slide" Target="slide13.xml"/><Relationship Id="rId4" Type="http://schemas.openxmlformats.org/officeDocument/2006/relationships/image" Target="../media/image19.gif"/><Relationship Id="rId9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images.google.com.vn/imgres?imgurl=http://www.ngaycuoi.com/NewsImage/724/tinhyeu.jpg&amp;imgrefurl=http://www.ngaycuoi.com/view_news.aspx%3Fnid%3D724&amp;h=160&amp;w=200&amp;sz=10&amp;tbnid=l-slpB9gnNMJ:&amp;tbnh=79&amp;tbnw=99&amp;hl=vi&amp;start=6&amp;prev=/images%3Fq%3Dhoa%2Bh%25E1%25BB%2593ng%26svnum%3D10%26hl%3Dvi%26lr%3D" TargetMode="Externa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4.xml"/><Relationship Id="rId7" Type="http://schemas.openxmlformats.org/officeDocument/2006/relationships/image" Target="http://t1.gstatic.com/images?q=tbn:M_BNQx0jq87JXM:http://www.quangcaosanpham.com/images/picture/big_167011_32_Hinh_sa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http://t2.gstatic.com/images?q=tbn:C7zW2P5cd79VhM:http://1.bp.blogspot.com/_1KRDI8arRaU/RmyCaR-VTOI/AAAAAAAAABs/JcwYnLpUmOA/s400/300px-Brown-Ric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ideo" Target="DSCF0742.AVI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LL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28600" y="5619750"/>
            <a:ext cx="7620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7145338" y="5027613"/>
          <a:ext cx="1998662" cy="1830387"/>
        </p:xfrm>
        <a:graphic>
          <a:graphicData uri="http://schemas.openxmlformats.org/presentationml/2006/ole">
            <p:oleObj spid="_x0000_s1026" name="Clip" r:id="rId4" imgW="1999793" imgH="1831543" progId="MS_ClipArt_Gallery.2">
              <p:embed/>
            </p:oleObj>
          </a:graphicData>
        </a:graphic>
      </p:graphicFrame>
      <p:pic>
        <p:nvPicPr>
          <p:cNvPr id="1028" name="Picture 7" descr="flower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0698">
            <a:off x="-914400" y="3505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515844">
            <a:off x="8328025" y="174625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265769">
            <a:off x="-174625" y="174625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174625" y="6042025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WordArt 11" descr="Solid diamond"/>
          <p:cNvSpPr>
            <a:spLocks noChangeArrowheads="1" noChangeShapeType="1" noTextEdit="1"/>
          </p:cNvSpPr>
          <p:nvPr/>
        </p:nvSpPr>
        <p:spPr bwMode="auto">
          <a:xfrm>
            <a:off x="2743200" y="3429000"/>
            <a:ext cx="37147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pattFill prst="solidDmnd">
                  <a:fgClr>
                    <a:srgbClr val="FFFF00"/>
                  </a:fgClr>
                  <a:bgClr>
                    <a:srgbClr val="FF0066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MÔN: KĨ THUẬT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end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0588" y="6032500"/>
            <a:ext cx="633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48100" y="422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23556" name="Picture 4" descr="003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419600"/>
            <a:ext cx="203993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bunny_thumping_foot_md_clr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2209800"/>
            <a:ext cx="20034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artoonAnimatedMous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1828800"/>
            <a:ext cx="26781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Tweety[1]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77000" y="2819400"/>
            <a:ext cx="18288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rooster2[1]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29200" y="4724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108325" y="90488"/>
            <a:ext cx="19685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Arial" charset="0"/>
              </a:rPr>
              <a:t>TRÒ CH</a:t>
            </a:r>
            <a:r>
              <a:rPr lang="vi-VN" sz="2800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I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1752600" y="685800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ĐI TÌM ẨN SỐ</a:t>
            </a:r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25926E-6 C 0.0599 0.07547 0.11997 0.15093 0.19531 0.14306 C 0.27066 0.13519 0.43663 0.02778 0.45243 -0.04745 C 0.46823 -0.12268 0.37656 -0.25486 0.29045 -0.30786 C 0.20434 -0.36087 0.06198 -0.38726 -0.06424 -0.36504 C -0.19045 -0.34282 -0.38698 -0.20995 -0.46667 -0.17453 C -0.54635 -0.13911 -0.54462 -0.14583 -0.54288 -0.15231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9375 C 0.02396 -0.17084 0.0559 -0.14746 0.07014 -0.1176 C 0.08437 -0.08542 0.09184 -0.04723 0.09878 -0.0088 C 0.10625 0.02939 0.09878 0.06157 0.09184 0.09676 C 0.08437 0.12963 0.07396 0.16458 0.04844 0.19351 C 0.02743 0.22338 -0.00834 0.24699 -0.0474 0.26504 C -0.08316 0.28194 -0.1257 0.29398 -0.16858 0.3 C -0.21129 0.30601 -0.25417 0.30601 -0.29358 0.3 C -0.33611 0.29398 -0.375 0.27893 -0.40729 0.25532 C -0.43976 0.23495 -0.46841 0.20856 -0.48229 0.17639 C -0.5 0.14676 -0.50712 0.10601 -0.50712 0.07314 C -0.51059 0.04097 -0.50712 0.00254 -0.48924 -0.0294 C -0.47188 -0.05926 -0.43976 -0.08241 -0.3967 -0.09422 C -0.35347 -0.10324 -0.31094 -0.09121 -0.28229 -0.07061 C -0.25764 -0.05024 -0.23959 -0.0176 -0.23611 0.02037 C -0.23611 0.05833 -0.23959 0.09375 -0.25764 0.12291 C -0.27552 0.15277 -0.27222 0.15856 -0.34288 0.19676 C -0.40729 0.23819 -0.47188 0.22639 -0.51059 0.22893 C -0.54983 0.22893 -0.5816 0.21713 -0.62049 0.20555 C -0.66372 0.19097 -0.69879 0.16458 -0.72413 0.14097 C -0.74879 0.11759 -0.75955 0.08796 -0.77361 0.04097 C -0.78438 -0.00579 -0.78438 -0.0294 -0.78438 -0.06528 C -0.78438 -0.10047 -0.78438 -0.13565 -0.78438 -0.17084 " pathEditMode="relative" rAng="0" ptsTypes="fffffffffffffffffffffff">
                                      <p:cBhvr>
                                        <p:cTn id="14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556E-6 C -0.00608 -0.14351 -0.01198 -0.2868 -0.08819 -0.27314 C -0.16441 -0.25948 -0.30712 0.08774 -0.45712 0.08241 C -0.60712 0.07709 -0.79774 -0.11388 -0.98819 -0.30485 " pathEditMode="relative" ptsTypes="aaaA">
                                      <p:cBhvr>
                                        <p:cTn id="22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C -0.04913 0.03681 -0.09809 0.07361 -0.14288 0.05718 C -0.18768 0.04074 -0.25486 -0.03055 -0.2691 -0.09838 C -0.28334 -0.1662 -0.27275 -0.2868 -0.22865 -0.3493 C -0.18455 -0.4118 -0.07344 -0.46204 -0.00486 -0.47315 C 0.06371 -0.48426 0.13055 -0.46458 0.18333 -0.41597 C 0.23611 -0.36736 0.26441 -0.23333 0.3118 -0.18102 C 0.35903 -0.1287 0.37066 -0.07199 0.46666 -0.10162 C 0.56267 -0.13125 0.81718 -0.31551 0.88784 -0.35879 " pathEditMode="relative" ptsTypes="aaaaaaaaA">
                                      <p:cBhvr>
                                        <p:cTn id="31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217 -0.10231 -0.04323 -0.2044 -0.09757 -0.19699 C -0.15191 -0.18958 -0.21042 0.10741 -0.32622 0.04445 C -0.44201 -0.01852 -0.71354 -0.45995 -0.79288 -0.57477 C -0.87222 -0.68958 -0.83733 -0.66713 -0.80226 -0.64444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G0-28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3457575" y="4192588"/>
            <a:ext cx="2257425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897313" y="4567238"/>
            <a:ext cx="1371600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4189413" y="4800600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533400" y="1981200"/>
            <a:ext cx="8077200" cy="1570038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Chất bột đường có nhiều trong …     ,   ….        của cây lương thực, hoa màu như lúa, ngô, khoai, sắn,… 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391400" y="2011363"/>
            <a:ext cx="1143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0066"/>
                </a:solidFill>
                <a:latin typeface="Arial" charset="0"/>
              </a:rPr>
              <a:t>củ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096000" y="1981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0066"/>
                </a:solidFill>
                <a:latin typeface="Arial" charset="0"/>
              </a:rPr>
              <a:t>hạt</a:t>
            </a:r>
          </a:p>
        </p:txBody>
      </p:sp>
    </p:spTree>
  </p:cSld>
  <p:clrMapOvr>
    <a:masterClrMapping/>
  </p:clrMapOvr>
  <p:transition advClick="0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  <p:bldP spid="25608" grpId="1" animBg="1"/>
      <p:bldP spid="25609" grpId="0" animBg="1"/>
      <p:bldP spid="25609" grpId="1" animBg="1"/>
      <p:bldP spid="25610" grpId="0" animBg="1"/>
      <p:bldP spid="25610" grpId="1" animBg="1"/>
      <p:bldP spid="25611" grpId="0" animBg="1"/>
      <p:bldP spid="25611" grpId="1" animBg="1"/>
      <p:bldP spid="25612" grpId="0" animBg="1"/>
      <p:bldP spid="25612" grpId="1" animBg="1"/>
      <p:bldP spid="25613" grpId="0" animBg="1"/>
      <p:bldP spid="25615" grpId="0"/>
      <p:bldP spid="256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3457575" y="4192588"/>
            <a:ext cx="2257425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600200" y="533400"/>
            <a:ext cx="7315200" cy="3886200"/>
          </a:xfrm>
          <a:prstGeom prst="cloudCallout">
            <a:avLst>
              <a:gd name="adj1" fmla="val -50718"/>
              <a:gd name="adj2" fmla="val 3190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>
                <a:solidFill>
                  <a:srgbClr val="0033CC"/>
                </a:solidFill>
                <a:latin typeface="Arial" charset="0"/>
              </a:rPr>
              <a:t>  </a:t>
            </a:r>
            <a:r>
              <a:rPr lang="en-US" sz="2800" b="1" i="1">
                <a:solidFill>
                  <a:srgbClr val="0066FF"/>
                </a:solidFill>
                <a:latin typeface="Arial" charset="0"/>
              </a:rPr>
              <a:t>Thức ăn cung cấp chất bột đường được sử dụng cho gà ăn dưới dạng…                   hoặc dạng…..</a:t>
            </a:r>
          </a:p>
          <a:p>
            <a:endParaRPr lang="en-US" sz="2800" b="1" i="1">
              <a:solidFill>
                <a:srgbClr val="0066FF"/>
              </a:solidFill>
              <a:latin typeface="Arial" charset="0"/>
            </a:endParaRPr>
          </a:p>
          <a:p>
            <a:endParaRPr lang="en-US" sz="2800" b="1" i="1">
              <a:solidFill>
                <a:srgbClr val="0033CC"/>
              </a:solidFill>
              <a:latin typeface="Arial" charset="0"/>
            </a:endParaRPr>
          </a:p>
          <a:p>
            <a:pPr algn="ctr"/>
            <a:endParaRPr lang="en-US" sz="2800"/>
          </a:p>
        </p:txBody>
      </p:sp>
      <p:pic>
        <p:nvPicPr>
          <p:cNvPr id="13316" name="Picture 4" descr="IMG0-28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248400" y="19812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  <a:latin typeface="Arial" charset="0"/>
              </a:rPr>
              <a:t>nguyên hạt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897313" y="4567238"/>
            <a:ext cx="1371600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4181475" y="4797425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4179888" y="4799013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4179888" y="4797425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4183063" y="4797425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4160838" y="4776788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4176713" y="4776788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495800" y="24384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0066"/>
                </a:solidFill>
                <a:latin typeface="Arial" charset="0"/>
              </a:rPr>
              <a:t>  bột</a:t>
            </a:r>
          </a:p>
        </p:txBody>
      </p:sp>
    </p:spTree>
  </p:cSld>
  <p:clrMapOvr>
    <a:masterClrMapping/>
  </p:clrMapOvr>
  <p:transition advClick="0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3" grpId="0"/>
      <p:bldP spid="27654" grpId="0" animBg="1"/>
      <p:bldP spid="27655" grpId="0" animBg="1"/>
      <p:bldP spid="27655" grpId="1" animBg="1"/>
      <p:bldP spid="27656" grpId="0" animBg="1"/>
      <p:bldP spid="27656" grpId="1" animBg="1"/>
      <p:bldP spid="27657" grpId="0" animBg="1"/>
      <p:bldP spid="27657" grpId="1" animBg="1"/>
      <p:bldP spid="27658" grpId="0" animBg="1"/>
      <p:bldP spid="27658" grpId="1" animBg="1"/>
      <p:bldP spid="27659" grpId="0" animBg="1"/>
      <p:bldP spid="27659" grpId="1" animBg="1"/>
      <p:bldP spid="27660" grpId="0" animBg="1"/>
      <p:bldP spid="276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981200" y="609600"/>
            <a:ext cx="6324600" cy="2971800"/>
          </a:xfrm>
          <a:prstGeom prst="wedgeEllipseCallout">
            <a:avLst>
              <a:gd name="adj1" fmla="val -52560"/>
              <a:gd name="adj2" fmla="val 46421"/>
            </a:avLst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4400" b="1" i="1">
                <a:latin typeface="Arial" charset="0"/>
              </a:rPr>
              <a:t>-</a:t>
            </a:r>
            <a:r>
              <a:rPr lang="en-US" sz="3200" i="1">
                <a:latin typeface="Arial" charset="0"/>
              </a:rPr>
              <a:t>…....…..</a:t>
            </a:r>
            <a:r>
              <a:rPr lang="en-US" sz="4400" b="1" i="1">
                <a:latin typeface="Arial" charset="0"/>
              </a:rPr>
              <a:t>     </a:t>
            </a:r>
            <a:r>
              <a:rPr lang="en-US" sz="3200" b="1" i="1">
                <a:solidFill>
                  <a:schemeClr val="tx2"/>
                </a:solidFill>
                <a:latin typeface="Arial" charset="0"/>
              </a:rPr>
              <a:t>thường được sử dụng cho gà ăn ở gia đỡnh</a:t>
            </a:r>
            <a:r>
              <a:rPr lang="en-US" sz="4400" b="1" i="1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algn="ctr"/>
            <a:endParaRPr lang="en-US" sz="4400" i="1">
              <a:solidFill>
                <a:schemeClr val="tx2"/>
              </a:solidFill>
            </a:endParaRPr>
          </a:p>
        </p:txBody>
      </p:sp>
      <p:pic>
        <p:nvPicPr>
          <p:cNvPr id="14339" name="Picture 3" descr="IMG0-28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457575" y="4192588"/>
            <a:ext cx="2257425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897313" y="4567238"/>
            <a:ext cx="1371600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4189413" y="4806950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4191000" y="4800600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200400" y="990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3200" b="1" i="1">
                <a:solidFill>
                  <a:srgbClr val="FF0066"/>
                </a:solidFill>
                <a:latin typeface="Arial" charset="0"/>
              </a:rPr>
              <a:t>Thóc, gạo</a:t>
            </a:r>
          </a:p>
        </p:txBody>
      </p:sp>
    </p:spTree>
  </p:cSld>
  <p:clrMapOvr>
    <a:masterClrMapping/>
  </p:clrMapOvr>
  <p:transition advClick="0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2" grpId="1" animBg="1"/>
      <p:bldP spid="29703" grpId="0" animBg="1"/>
      <p:bldP spid="29703" grpId="1" animBg="1"/>
      <p:bldP spid="29704" grpId="0" animBg="1"/>
      <p:bldP spid="29704" grpId="1" animBg="1"/>
      <p:bldP spid="29705" grpId="0" animBg="1"/>
      <p:bldP spid="29705" grpId="1" animBg="1"/>
      <p:bldP spid="29706" grpId="0" animBg="1"/>
      <p:bldP spid="29706" grpId="1" animBg="1"/>
      <p:bldP spid="29707" grpId="0" animBg="1"/>
      <p:bldP spid="297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0-28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1657350"/>
            <a:ext cx="8745538" cy="1692275"/>
          </a:xfrm>
          <a:prstGeom prst="rect">
            <a:avLst/>
          </a:prstGeom>
          <a:solidFill>
            <a:srgbClr val="00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 i="1">
                <a:latin typeface="Arial" charset="0"/>
              </a:rPr>
              <a:t>Khi nuôi gà cần sử dụng nhiều loại …     </a:t>
            </a:r>
          </a:p>
          <a:p>
            <a:pPr algn="just"/>
            <a:r>
              <a:rPr lang="en-US" sz="3200" b="1" i="1">
                <a:latin typeface="Arial" charset="0"/>
              </a:rPr>
              <a:t>để cung cấp đầy đủ các chất dinh dưỡng cần thiết cho gà.</a:t>
            </a:r>
            <a:r>
              <a:rPr lang="en-US" sz="3600" b="1" i="1">
                <a:latin typeface="Arial" charset="0"/>
              </a:rPr>
              <a:t> 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457575" y="4192588"/>
            <a:ext cx="2257425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3897313" y="4567238"/>
            <a:ext cx="1371600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4181475" y="4797425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4179888" y="4799013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4179888" y="4797425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4183063" y="4797425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4160838" y="4776788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>
            <a:off x="4176713" y="4776788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162800" y="1706563"/>
            <a:ext cx="167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0066"/>
                </a:solidFill>
                <a:latin typeface="Arial" charset="0"/>
              </a:rPr>
              <a:t>thức ăn</a:t>
            </a:r>
          </a:p>
        </p:txBody>
      </p:sp>
    </p:spTree>
  </p:cSld>
  <p:clrMapOvr>
    <a:masterClrMapping/>
  </p:clrMapOvr>
  <p:transition advClick="0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2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8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0" grpId="1" animBg="1"/>
      <p:bldP spid="31751" grpId="0" animBg="1"/>
      <p:bldP spid="31751" grpId="1" animBg="1"/>
      <p:bldP spid="31752" grpId="0" animBg="1"/>
      <p:bldP spid="31752" grpId="1" animBg="1"/>
      <p:bldP spid="31753" grpId="0" animBg="1"/>
      <p:bldP spid="31753" grpId="1" animBg="1"/>
      <p:bldP spid="31754" grpId="0" animBg="1"/>
      <p:bldP spid="31754" grpId="1" animBg="1"/>
      <p:bldP spid="31755" grpId="0" animBg="1"/>
      <p:bldP spid="317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0-28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25" y="6143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90600" y="2362200"/>
            <a:ext cx="6151563" cy="13239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Arial" charset="0"/>
              </a:rPr>
              <a:t>Nuôi nhiều gà giúp ta ..............…………….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28600" y="0"/>
            <a:ext cx="8458200" cy="6324600"/>
          </a:xfrm>
          <a:prstGeom prst="star16">
            <a:avLst>
              <a:gd name="adj" fmla="val 37500"/>
            </a:avLst>
          </a:prstGeom>
          <a:solidFill>
            <a:srgbClr val="CC33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00"/>
                </a:solidFill>
                <a:latin typeface="Arial" charset="0"/>
              </a:rPr>
              <a:t>Bạn </a:t>
            </a:r>
            <a:r>
              <a:rPr lang="vi-VN" sz="4000">
                <a:solidFill>
                  <a:srgbClr val="FFFF00"/>
                </a:solidFill>
                <a:latin typeface="Arial" charset="0"/>
              </a:rPr>
              <a:t>đư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ợc</a:t>
            </a:r>
          </a:p>
          <a:p>
            <a:pPr algn="ctr"/>
            <a:r>
              <a:rPr lang="en-US" sz="4000">
                <a:solidFill>
                  <a:srgbClr val="FFFF00"/>
                </a:solidFill>
                <a:latin typeface="Arial" charset="0"/>
              </a:rPr>
              <a:t>thưởng một phần quà nếu </a:t>
            </a:r>
          </a:p>
          <a:p>
            <a:pPr algn="ctr"/>
            <a:r>
              <a:rPr lang="en-US" sz="4000">
                <a:solidFill>
                  <a:srgbClr val="FFFF00"/>
                </a:solidFill>
                <a:latin typeface="Arial" charset="0"/>
              </a:rPr>
              <a:t>trả lời </a:t>
            </a:r>
            <a:r>
              <a:rPr lang="vi-VN" sz="40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úng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429000" y="4114800"/>
            <a:ext cx="2257425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897313" y="4567238"/>
            <a:ext cx="1371600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4181475" y="4797425"/>
            <a:ext cx="7635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05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4179888" y="4799013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04</a:t>
            </a: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4179888" y="4797425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03</a:t>
            </a:r>
          </a:p>
        </p:txBody>
      </p:sp>
      <p:sp>
        <p:nvSpPr>
          <p:cNvPr id="33802" name="WordArt 10"/>
          <p:cNvSpPr>
            <a:spLocks noChangeArrowheads="1" noChangeShapeType="1" noTextEdit="1"/>
          </p:cNvSpPr>
          <p:nvPr/>
        </p:nvSpPr>
        <p:spPr bwMode="auto">
          <a:xfrm>
            <a:off x="4183063" y="4797425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02</a:t>
            </a:r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4160838" y="4776788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01</a:t>
            </a:r>
          </a:p>
        </p:txBody>
      </p:sp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4176713" y="4776788"/>
            <a:ext cx="763587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00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800600" y="47244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066800" y="304800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Arial" charset="0"/>
              </a:rPr>
              <a:t>phát tri</a:t>
            </a:r>
            <a:r>
              <a:rPr lang="en-US" sz="3200">
                <a:solidFill>
                  <a:srgbClr val="FF0066"/>
                </a:solidFill>
                <a:latin typeface="Arial" charset="0"/>
              </a:rPr>
              <a:t>ể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n kinh tế</a:t>
            </a:r>
          </a:p>
        </p:txBody>
      </p:sp>
    </p:spTree>
  </p:cSld>
  <p:clrMapOvr>
    <a:masterClrMapping/>
  </p:clrMapOvr>
  <p:transition advClick="0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5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1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7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63" presetID="3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6" grpId="1" animBg="1"/>
      <p:bldP spid="33797" grpId="0" animBg="1"/>
      <p:bldP spid="33798" grpId="0" animBg="1"/>
      <p:bldP spid="33799" grpId="0" animBg="1"/>
      <p:bldP spid="33799" grpId="1" animBg="1"/>
      <p:bldP spid="33800" grpId="0" animBg="1"/>
      <p:bldP spid="33800" grpId="1" animBg="1"/>
      <p:bldP spid="33801" grpId="0" animBg="1"/>
      <p:bldP spid="33801" grpId="1" animBg="1"/>
      <p:bldP spid="33802" grpId="0" animBg="1"/>
      <p:bldP spid="33802" grpId="1" animBg="1"/>
      <p:bldP spid="33803" grpId="0" animBg="1"/>
      <p:bldP spid="33803" grpId="1" animBg="1"/>
      <p:bldP spid="33804" grpId="0" animBg="1"/>
      <p:bldP spid="338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04800" y="1676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43016" name="Picture 8" descr="marvin_delivering_sci_a_h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0425" y="4038600"/>
            <a:ext cx="1933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gard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143000"/>
            <a:ext cx="5486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5" descr="tinhyeu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ChangeArrowheads="1"/>
          </p:cNvSpPr>
          <p:nvPr/>
        </p:nvSpPr>
        <p:spPr bwMode="auto">
          <a:xfrm rot="-1389847">
            <a:off x="3128963" y="2068513"/>
            <a:ext cx="1917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>Về nhà tiếp tục tìm hiểu các nhóm thức ăn cho gà còn lại</a:t>
            </a:r>
          </a:p>
        </p:txBody>
      </p:sp>
      <p:sp>
        <p:nvSpPr>
          <p:cNvPr id="17417" name="WordArt 15"/>
          <p:cNvSpPr>
            <a:spLocks noChangeArrowheads="1" noChangeShapeType="1" noTextEdit="1"/>
          </p:cNvSpPr>
          <p:nvPr/>
        </p:nvSpPr>
        <p:spPr bwMode="auto">
          <a:xfrm>
            <a:off x="4191000" y="5334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KĨ THUẬT:</a:t>
            </a:r>
          </a:p>
        </p:txBody>
      </p:sp>
      <p:sp>
        <p:nvSpPr>
          <p:cNvPr id="17418" name="WordArt 16"/>
          <p:cNvSpPr>
            <a:spLocks noChangeArrowheads="1" noChangeShapeType="1" noTextEdit="1"/>
          </p:cNvSpPr>
          <p:nvPr/>
        </p:nvSpPr>
        <p:spPr bwMode="auto">
          <a:xfrm>
            <a:off x="3352800" y="10668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Thức ăn nuôi gà </a:t>
            </a:r>
            <a:endParaRPr lang="en-US" sz="36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19" name="WordArt 17"/>
          <p:cNvSpPr>
            <a:spLocks noChangeArrowheads="1" noChangeShapeType="1" noTextEdit="1"/>
          </p:cNvSpPr>
          <p:nvPr/>
        </p:nvSpPr>
        <p:spPr bwMode="auto">
          <a:xfrm>
            <a:off x="6943725" y="990600"/>
            <a:ext cx="1057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 Tiết 1 )</a:t>
            </a:r>
          </a:p>
        </p:txBody>
      </p:sp>
      <p:pic>
        <p:nvPicPr>
          <p:cNvPr id="43026" name="Picture 18" descr="Chicken-01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507752">
            <a:off x="1454150" y="300355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76200" y="609600"/>
            <a:ext cx="22764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KĨ THUẬT: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2667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1-KIỂM TRA BÀI CŨ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99"/>
                </a:solidFill>
                <a:latin typeface="Arial" charset="0"/>
              </a:rPr>
              <a:t>Câu 1</a:t>
            </a:r>
            <a:r>
              <a:rPr lang="en-US" sz="2800" b="1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2400" b="1">
                <a:latin typeface="Arial" charset="0"/>
              </a:rPr>
              <a:t>Em hóy nờu một số giống gà được nuụi nhiều ở nước ta?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-76200" y="1828800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99"/>
                </a:solidFill>
                <a:latin typeface="Arial" charset="0"/>
              </a:rPr>
              <a:t>Câu 2: </a:t>
            </a:r>
            <a:r>
              <a:rPr lang="en-US" sz="2400" b="1">
                <a:latin typeface="Arial" charset="0"/>
              </a:rPr>
              <a:t>Em hóy nờu đặc điểm hỡnh dạng của gà ri?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8600" y="2819400"/>
            <a:ext cx="8382000" cy="4038600"/>
            <a:chOff x="288" y="1776"/>
            <a:chExt cx="5280" cy="2544"/>
          </a:xfrm>
        </p:grpSpPr>
        <p:sp>
          <p:nvSpPr>
            <p:cNvPr id="3085" name="Rectangle 12"/>
            <p:cNvSpPr>
              <a:spLocks noChangeArrowheads="1"/>
            </p:cNvSpPr>
            <p:nvPr/>
          </p:nvSpPr>
          <p:spPr bwMode="auto">
            <a:xfrm>
              <a:off x="288" y="1776"/>
              <a:ext cx="5280" cy="24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pic>
          <p:nvPicPr>
            <p:cNvPr id="3086" name="Picture 13" descr="Ga ac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824"/>
              <a:ext cx="168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4" descr="Anh 23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1824"/>
              <a:ext cx="168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15" descr="Anh 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3072"/>
              <a:ext cx="168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17" descr="ga r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" y="3120"/>
              <a:ext cx="16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4608" y="2160"/>
              <a:ext cx="816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Gà Tam Hoàng</a:t>
              </a:r>
            </a:p>
          </p:txBody>
        </p:sp>
        <p:sp>
          <p:nvSpPr>
            <p:cNvPr id="3091" name="Text Box 20"/>
            <p:cNvSpPr txBox="1">
              <a:spLocks noChangeArrowheads="1"/>
            </p:cNvSpPr>
            <p:nvPr/>
          </p:nvSpPr>
          <p:spPr bwMode="auto">
            <a:xfrm>
              <a:off x="2064" y="2256"/>
              <a:ext cx="672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Gà </a:t>
              </a:r>
              <a:r>
                <a:rPr lang="en-US" sz="2000" b="1">
                  <a:latin typeface="Times New Roman" pitchFamily="18" charset="0"/>
                </a:rPr>
                <a:t>á</a:t>
              </a:r>
              <a:r>
                <a:rPr lang="en-US" sz="2000" b="1">
                  <a:latin typeface="Arial" charset="0"/>
                </a:rPr>
                <a:t>c</a:t>
              </a:r>
            </a:p>
          </p:txBody>
        </p:sp>
        <p:sp>
          <p:nvSpPr>
            <p:cNvPr id="3092" name="Text Box 21"/>
            <p:cNvSpPr txBox="1">
              <a:spLocks noChangeArrowheads="1"/>
            </p:cNvSpPr>
            <p:nvPr/>
          </p:nvSpPr>
          <p:spPr bwMode="auto">
            <a:xfrm>
              <a:off x="2112" y="3504"/>
              <a:ext cx="624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Gà ri</a:t>
              </a:r>
            </a:p>
          </p:txBody>
        </p:sp>
        <p:sp>
          <p:nvSpPr>
            <p:cNvPr id="3093" name="Text Box 22"/>
            <p:cNvSpPr txBox="1">
              <a:spLocks noChangeArrowheads="1"/>
            </p:cNvSpPr>
            <p:nvPr/>
          </p:nvSpPr>
          <p:spPr bwMode="auto">
            <a:xfrm>
              <a:off x="4656" y="3264"/>
              <a:ext cx="768" cy="5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Gà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Arial" charset="0"/>
                </a:rPr>
                <a:t>l</a:t>
              </a:r>
              <a:r>
                <a:rPr lang="vi-VN" sz="2000" b="1">
                  <a:latin typeface="Arial" charset="0"/>
                </a:rPr>
                <a:t>ơ</a:t>
              </a:r>
              <a:r>
                <a:rPr lang="en-US" sz="2000" b="1">
                  <a:latin typeface="Arial" charset="0"/>
                </a:rPr>
                <a:t> - go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52400" y="2819400"/>
            <a:ext cx="8382000" cy="4038600"/>
            <a:chOff x="288" y="1776"/>
            <a:chExt cx="5280" cy="2544"/>
          </a:xfrm>
        </p:grpSpPr>
        <p:sp>
          <p:nvSpPr>
            <p:cNvPr id="3081" name="Rectangle 30"/>
            <p:cNvSpPr>
              <a:spLocks noChangeArrowheads="1"/>
            </p:cNvSpPr>
            <p:nvPr/>
          </p:nvSpPr>
          <p:spPr bwMode="auto">
            <a:xfrm>
              <a:off x="288" y="1776"/>
              <a:ext cx="5280" cy="25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pic>
          <p:nvPicPr>
            <p:cNvPr id="3082" name="Picture 31" descr="Anh ga ri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" y="1824"/>
              <a:ext cx="259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Text Box 32"/>
            <p:cNvSpPr txBox="1">
              <a:spLocks noChangeArrowheads="1"/>
            </p:cNvSpPr>
            <p:nvPr/>
          </p:nvSpPr>
          <p:spPr bwMode="auto">
            <a:xfrm>
              <a:off x="3120" y="2016"/>
              <a:ext cx="22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99"/>
                  </a:solidFill>
                  <a:latin typeface="Arial" charset="0"/>
                </a:rPr>
                <a:t>Nguồn gốc</a:t>
              </a:r>
              <a:r>
                <a:rPr lang="en-US" sz="2400">
                  <a:solidFill>
                    <a:srgbClr val="000099"/>
                  </a:solidFill>
                  <a:latin typeface="Arial" charset="0"/>
                </a:rPr>
                <a:t>: Việt Nam.</a:t>
              </a:r>
            </a:p>
          </p:txBody>
        </p:sp>
        <p:sp>
          <p:nvSpPr>
            <p:cNvPr id="3084" name="Text Box 33"/>
            <p:cNvSpPr txBox="1">
              <a:spLocks noChangeArrowheads="1"/>
            </p:cNvSpPr>
            <p:nvPr/>
          </p:nvSpPr>
          <p:spPr bwMode="auto">
            <a:xfrm>
              <a:off x="3120" y="2440"/>
              <a:ext cx="2448" cy="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99"/>
                  </a:solidFill>
                  <a:latin typeface="Arial" charset="0"/>
                </a:rPr>
                <a:t>Đặc điểm hình dạng</a:t>
              </a:r>
              <a:r>
                <a:rPr lang="en-US" sz="2000">
                  <a:solidFill>
                    <a:srgbClr val="000099"/>
                  </a:solidFill>
                  <a:latin typeface="Arial" charset="0"/>
                </a:rPr>
                <a:t>: 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99"/>
                  </a:solidFill>
                  <a:latin typeface="Arial" charset="0"/>
                </a:rPr>
                <a:t>- Thân hình nhỏ, đầu nhỏ, chân nhỏ</a:t>
              </a:r>
              <a:r>
                <a:rPr lang="en-US" sz="2400">
                  <a:solidFill>
                    <a:srgbClr val="003399"/>
                  </a:solidFill>
                  <a:latin typeface="Arial" charset="0"/>
                </a:rPr>
                <a:t>,</a:t>
              </a:r>
              <a:r>
                <a:rPr lang="en-US" sz="2400">
                  <a:latin typeface="Arial" charset="0"/>
                </a:rPr>
                <a:t> </a:t>
              </a:r>
              <a:r>
                <a:rPr lang="en-US" sz="2400">
                  <a:solidFill>
                    <a:srgbClr val="000099"/>
                  </a:solidFill>
                  <a:latin typeface="Arial" charset="0"/>
                </a:rPr>
                <a:t>gà mái lông vàng có đốm đen, gà trống lông vàng đậm, đỏ tía, đuôi đen.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/>
      <p:bldP spid="5126" grpId="1"/>
      <p:bldP spid="5128" grpId="0"/>
      <p:bldP spid="51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76200" y="6096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KĨ THUẬT:</a:t>
            </a:r>
          </a:p>
        </p:txBody>
      </p:sp>
      <p:sp>
        <p:nvSpPr>
          <p:cNvPr id="717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371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2400" b="1" u="sng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0066FF"/>
                </a:solidFill>
                <a:latin typeface="Arial" charset="0"/>
              </a:rPr>
              <a:t>ộng 1</a:t>
            </a:r>
            <a:r>
              <a:rPr lang="en-US" sz="2400">
                <a:latin typeface="Arial" charset="0"/>
              </a:rPr>
              <a:t>: </a:t>
            </a:r>
            <a:r>
              <a:rPr lang="en-US" sz="2000">
                <a:latin typeface="Arial" charset="0"/>
              </a:rPr>
              <a:t>Tìm hiểu tác dụng của thức ăn nuôi gà.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2819400" y="2133600"/>
            <a:ext cx="5638800" cy="2895600"/>
          </a:xfrm>
          <a:prstGeom prst="cloudCallout">
            <a:avLst>
              <a:gd name="adj1" fmla="val -57602"/>
              <a:gd name="adj2" fmla="val 62718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0066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Động vật cần những yếu tố nào để tồn tại, sinh trưởng và phát triển?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Thức ăn nuôi gà </a:t>
            </a:r>
            <a:endParaRPr lang="en-US" sz="32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5867400" y="457200"/>
            <a:ext cx="1057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 Tiết 1 )</a:t>
            </a:r>
          </a:p>
        </p:txBody>
      </p:sp>
      <p:pic>
        <p:nvPicPr>
          <p:cNvPr id="7183" name="Picture 15" descr="GIƠ 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3352800" y="2286000"/>
            <a:ext cx="5029200" cy="3048000"/>
          </a:xfrm>
          <a:prstGeom prst="wedgeEllipseCallout">
            <a:avLst>
              <a:gd name="adj1" fmla="val -71403"/>
              <a:gd name="adj2" fmla="val 93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>
              <a:solidFill>
                <a:srgbClr val="0066FF"/>
              </a:solidFill>
              <a:latin typeface="Arial" charset="0"/>
            </a:endParaRPr>
          </a:p>
          <a:p>
            <a:pPr algn="ctr"/>
            <a:r>
              <a:rPr lang="en-US" sz="2400">
                <a:solidFill>
                  <a:srgbClr val="0066FF"/>
                </a:solidFill>
                <a:latin typeface="Arial" charset="0"/>
              </a:rPr>
              <a:t>Các chất dinh dưỡng cung cấp cho cơ thể gà được lấy từ đâu?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352800" y="2286000"/>
            <a:ext cx="4953000" cy="3124200"/>
          </a:xfrm>
          <a:prstGeom prst="star8">
            <a:avLst>
              <a:gd name="adj" fmla="val 38250"/>
            </a:avLst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Các chất dinh dưỡng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 cung cấp cho cơ thể gà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được lấy từ nhiều loại thức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ăn khác nhau.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2362200" y="2209800"/>
            <a:ext cx="6096000" cy="1295400"/>
          </a:xfrm>
          <a:prstGeom prst="wedgeRoundRectCallout">
            <a:avLst>
              <a:gd name="adj1" fmla="val -44403"/>
              <a:gd name="adj2" fmla="val 124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FF0066"/>
                </a:solidFill>
                <a:latin typeface="Arial" charset="0"/>
              </a:rPr>
              <a:t>Thức ăn có tác dụng như thế nào đối với cơ thể gà?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2133600" y="2133600"/>
            <a:ext cx="6781800" cy="4038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>
                <a:latin typeface="Arial" charset="0"/>
              </a:rPr>
              <a:t>Thức ăn là nguồn cung cấp năng </a:t>
            </a:r>
          </a:p>
          <a:p>
            <a:r>
              <a:rPr lang="en-US" sz="2400">
                <a:latin typeface="Arial" charset="0"/>
              </a:rPr>
              <a:t>lượng để duy trì các hoạt động sống</a:t>
            </a:r>
          </a:p>
          <a:p>
            <a:r>
              <a:rPr lang="en-US" sz="2400">
                <a:latin typeface="Arial" charset="0"/>
              </a:rPr>
              <a:t> của gà như ăn,uống, đi lại, hô hấp,</a:t>
            </a:r>
          </a:p>
          <a:p>
            <a:r>
              <a:rPr lang="en-US" sz="2400">
                <a:latin typeface="Arial" charset="0"/>
              </a:rPr>
              <a:t> tuần hoàn, bài tiết,…</a:t>
            </a:r>
          </a:p>
          <a:p>
            <a:r>
              <a:rPr lang="en-US" sz="2400">
                <a:latin typeface="Arial" charset="0"/>
              </a:rPr>
              <a:t>-Thức ăn là nguồn cung cấp các chất</a:t>
            </a:r>
          </a:p>
          <a:p>
            <a:r>
              <a:rPr lang="en-US" sz="2400">
                <a:latin typeface="Arial" charset="0"/>
              </a:rPr>
              <a:t> dinh dưỡng cần thiết để tạo xương,</a:t>
            </a:r>
          </a:p>
          <a:p>
            <a:r>
              <a:rPr lang="en-US" sz="2400">
                <a:latin typeface="Arial" charset="0"/>
              </a:rPr>
              <a:t> thịt, trứng của gà.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8" grpId="0" animBg="1"/>
      <p:bldP spid="7178" grpId="1" animBg="1"/>
      <p:bldP spid="7181" grpId="0" animBg="1"/>
      <p:bldP spid="7182" grpId="0" animBg="1"/>
      <p:bldP spid="7185" grpId="0" animBg="1"/>
      <p:bldP spid="7185" grpId="1" animBg="1"/>
      <p:bldP spid="7186" grpId="0" animBg="1"/>
      <p:bldP spid="7186" grpId="1" animBg="1"/>
      <p:bldP spid="7187" grpId="0" animBg="1"/>
      <p:bldP spid="7187" grpId="1" animBg="1"/>
      <p:bldP spid="71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76200" y="6096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KĨ THUẬT:</a:t>
            </a:r>
          </a:p>
        </p:txBody>
      </p:sp>
      <p:sp>
        <p:nvSpPr>
          <p:cNvPr id="51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295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2800" b="1" u="sng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0066FF"/>
                </a:solidFill>
                <a:latin typeface="Arial" charset="0"/>
              </a:rPr>
              <a:t>ộng 2</a:t>
            </a:r>
            <a:r>
              <a:rPr lang="en-US" sz="2800">
                <a:latin typeface="Arial" charset="0"/>
              </a:rPr>
              <a:t>: Tỡm hiểu cỏc loại  thức ăn nuôi gà.</a:t>
            </a:r>
          </a:p>
        </p:txBody>
      </p:sp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Thức ăn nuôi gà </a:t>
            </a:r>
            <a:endParaRPr lang="en-US" sz="36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5" name="WordArt 7"/>
          <p:cNvSpPr>
            <a:spLocks noChangeArrowheads="1" noChangeShapeType="1" noTextEdit="1"/>
          </p:cNvSpPr>
          <p:nvPr/>
        </p:nvSpPr>
        <p:spPr bwMode="auto">
          <a:xfrm>
            <a:off x="5867400" y="457200"/>
            <a:ext cx="1057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 Tiết 1 )</a:t>
            </a:r>
          </a:p>
        </p:txBody>
      </p:sp>
      <p:pic>
        <p:nvPicPr>
          <p:cNvPr id="51208" name="Picture 8" descr="GIƠ 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3352800" y="2286000"/>
            <a:ext cx="4495800" cy="2667000"/>
          </a:xfrm>
          <a:prstGeom prst="wedgeEllipseCallout">
            <a:avLst>
              <a:gd name="adj1" fmla="val -73940"/>
              <a:gd name="adj2" fmla="val 1785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800">
              <a:solidFill>
                <a:srgbClr val="0066FF"/>
              </a:solidFill>
              <a:latin typeface="Arial" charset="0"/>
            </a:endParaRPr>
          </a:p>
          <a:p>
            <a:pPr algn="ctr"/>
            <a:r>
              <a:rPr lang="en-US" sz="2800">
                <a:solidFill>
                  <a:srgbClr val="FF0066"/>
                </a:solidFill>
                <a:latin typeface="Arial" charset="0"/>
              </a:rPr>
              <a:t>Kể tên các loại thức ăn nuôi gà?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2133600" y="2133600"/>
            <a:ext cx="6705600" cy="3429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800">
                <a:latin typeface="Arial" charset="0"/>
              </a:rPr>
              <a:t>Thóc, ngô, tấm, khoai, sắn, rau xanh, </a:t>
            </a:r>
          </a:p>
          <a:p>
            <a:r>
              <a:rPr lang="en-US" sz="2800">
                <a:latin typeface="Arial" charset="0"/>
              </a:rPr>
              <a:t>cào cào, châu chấu, ốc, tép, vừng, </a:t>
            </a:r>
          </a:p>
          <a:p>
            <a:r>
              <a:rPr lang="en-US" sz="2800">
                <a:latin typeface="Arial" charset="0"/>
              </a:rPr>
              <a:t>bột khoáng, võ trứng, bột tổng hợp…</a:t>
            </a:r>
          </a:p>
        </p:txBody>
      </p:sp>
      <p:pic>
        <p:nvPicPr>
          <p:cNvPr id="51214" name="Picture 14" descr="images617809_chi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0" y="3429000"/>
            <a:ext cx="8610600" cy="4648200"/>
          </a:xfrm>
          <a:prstGeom prst="rect">
            <a:avLst/>
          </a:prstGeom>
          <a:noFill/>
          <a:ln w="57150">
            <a:pattFill prst="solidDmnd">
              <a:fgClr>
                <a:srgbClr val="FF0066"/>
              </a:fgClr>
              <a:bgClr>
                <a:srgbClr val="000099"/>
              </a:bgClr>
            </a:pattFill>
            <a:miter lim="800000"/>
            <a:headEnd/>
            <a:tailEnd/>
          </a:ln>
        </p:spPr>
      </p:pic>
      <p:pic>
        <p:nvPicPr>
          <p:cNvPr id="51215" name="Picture 15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76425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09" grpId="1" animBg="1"/>
      <p:bldP spid="51212" grpId="0" animBg="1"/>
      <p:bldP spid="512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76200" y="6858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KĨ THUẬT:</a:t>
            </a:r>
          </a:p>
        </p:txBody>
      </p:sp>
      <p:sp>
        <p:nvSpPr>
          <p:cNvPr id="5325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2400" b="1" u="sng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0066FF"/>
                </a:solidFill>
                <a:latin typeface="Arial" charset="0"/>
              </a:rPr>
              <a:t>ộng 3</a:t>
            </a:r>
            <a:r>
              <a:rPr lang="en-US" sz="2400">
                <a:latin typeface="Arial" charset="0"/>
              </a:rPr>
              <a:t>: </a:t>
            </a:r>
            <a:r>
              <a:rPr lang="en-US" sz="2400">
                <a:solidFill>
                  <a:srgbClr val="660033"/>
                </a:solidFill>
                <a:latin typeface="Arial" charset="0"/>
              </a:rPr>
              <a:t>Tìm hiểu tác dụng và sử dụng từng loại                       thức ăn nuôi gà.</a:t>
            </a: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2362200" y="6858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Thức ăn nuôi gà </a:t>
            </a:r>
            <a:endParaRPr lang="en-US" sz="32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5867400" y="533400"/>
            <a:ext cx="1057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 Tiết 1 )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685800" y="2667000"/>
            <a:ext cx="8153400" cy="19812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0066"/>
                </a:solidFill>
                <a:latin typeface="Arial" charset="0"/>
              </a:rPr>
              <a:t>*     </a:t>
            </a:r>
            <a:r>
              <a:rPr lang="en-US" sz="2400">
                <a:latin typeface="Arial" charset="0"/>
              </a:rPr>
              <a:t>Nghiên cứu SGK:</a:t>
            </a:r>
            <a:r>
              <a:rPr lang="en-US" sz="2400">
                <a:solidFill>
                  <a:srgbClr val="FF0066"/>
                </a:solidFill>
                <a:latin typeface="Arial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solidFill>
                  <a:srgbClr val="FF0066"/>
                </a:solidFill>
                <a:latin typeface="Arial" charset="0"/>
              </a:rPr>
              <a:t>  </a:t>
            </a:r>
            <a:r>
              <a:rPr lang="en-US" sz="2400">
                <a:solidFill>
                  <a:srgbClr val="0066FF"/>
                </a:solidFill>
                <a:latin typeface="Arial" charset="0"/>
              </a:rPr>
              <a:t>Thức ăn của gà được chia làm mấy loại?</a:t>
            </a:r>
            <a:r>
              <a:rPr lang="en-US" sz="2400">
                <a:solidFill>
                  <a:srgbClr val="FF0066"/>
                </a:solidFill>
                <a:latin typeface="Arial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solidFill>
                  <a:srgbClr val="FF0066"/>
                </a:solidFill>
                <a:latin typeface="Arial" charset="0"/>
              </a:rPr>
              <a:t>   Kể tên các loại thức ăn đó?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1524000" y="2971800"/>
            <a:ext cx="7086600" cy="30480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  <a:p>
            <a:endParaRPr lang="en-US" sz="2400">
              <a:latin typeface="Arial" charset="0"/>
            </a:endParaRPr>
          </a:p>
          <a:p>
            <a:r>
              <a:rPr lang="en-US" sz="2400">
                <a:solidFill>
                  <a:srgbClr val="FF0066"/>
                </a:solidFill>
                <a:latin typeface="Arial" charset="0"/>
              </a:rPr>
              <a:t>Thức ăn của gà gồm có 5 loại.</a:t>
            </a:r>
          </a:p>
          <a:p>
            <a:pPr>
              <a:buFontTx/>
              <a:buChar char="-"/>
            </a:pPr>
            <a:r>
              <a:rPr lang="en-US" sz="2400">
                <a:latin typeface="Arial" charset="0"/>
              </a:rPr>
              <a:t>Thức ăn cung cấp chất bột đường.</a:t>
            </a:r>
          </a:p>
          <a:p>
            <a:pPr>
              <a:buFontTx/>
              <a:buChar char="-"/>
            </a:pPr>
            <a:r>
              <a:rPr lang="en-US" sz="2400">
                <a:latin typeface="Arial" charset="0"/>
              </a:rPr>
              <a:t>Thức ăn cung cấp chất đạm.</a:t>
            </a:r>
          </a:p>
          <a:p>
            <a:pPr>
              <a:buFontTx/>
              <a:buChar char="-"/>
            </a:pPr>
            <a:r>
              <a:rPr lang="en-US" sz="2400">
                <a:latin typeface="Arial" charset="0"/>
              </a:rPr>
              <a:t>Thức ăn cung cấp chất khoáng.</a:t>
            </a:r>
          </a:p>
          <a:p>
            <a:pPr>
              <a:buFontTx/>
              <a:buChar char="-"/>
            </a:pPr>
            <a:r>
              <a:rPr lang="en-US" sz="2400">
                <a:latin typeface="Arial" charset="0"/>
              </a:rPr>
              <a:t>Thức ăn cung cấp vi - ta- min.</a:t>
            </a:r>
          </a:p>
          <a:p>
            <a:pPr>
              <a:buFontTx/>
              <a:buChar char="-"/>
            </a:pPr>
            <a:r>
              <a:rPr lang="en-US" sz="2400">
                <a:latin typeface="Arial" charset="0"/>
              </a:rPr>
              <a:t>Thức ăn hỗn hợp.</a:t>
            </a:r>
          </a:p>
          <a:p>
            <a:endParaRPr lang="en-US" sz="2400">
              <a:latin typeface="Arial" charset="0"/>
            </a:endParaRPr>
          </a:p>
          <a:p>
            <a:endParaRPr lang="en-US" sz="1600">
              <a:latin typeface="Arial" charset="0"/>
            </a:endParaRPr>
          </a:p>
          <a:p>
            <a:pPr>
              <a:buFontTx/>
              <a:buChar char="-"/>
            </a:pPr>
            <a:endParaRPr lang="en-US" sz="1600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600200" y="3519488"/>
            <a:ext cx="579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  <a:latin typeface="Arial" charset="0"/>
              </a:rPr>
              <a:t>-Thức ăn cung cấp chất bột đường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7" grpId="0" animBg="1"/>
      <p:bldP spid="53257" grpId="1" animBg="1"/>
      <p:bldP spid="53259" grpId="0" animBg="1"/>
      <p:bldP spid="53261" grpId="0"/>
      <p:bldP spid="532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76200" y="5334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KĨ THUẬT:</a:t>
            </a:r>
          </a:p>
        </p:txBody>
      </p:sp>
      <p:sp>
        <p:nvSpPr>
          <p:cNvPr id="5529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-76200" y="95885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2800" b="1" u="sng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0066FF"/>
                </a:solidFill>
                <a:latin typeface="Arial" charset="0"/>
              </a:rPr>
              <a:t>ộng 3</a:t>
            </a:r>
            <a:r>
              <a:rPr lang="en-US" sz="2800">
                <a:latin typeface="Arial" charset="0"/>
              </a:rPr>
              <a:t>: </a:t>
            </a:r>
            <a:r>
              <a:rPr lang="en-US" sz="2800">
                <a:solidFill>
                  <a:srgbClr val="660033"/>
                </a:solidFill>
                <a:latin typeface="Arial" charset="0"/>
              </a:rPr>
              <a:t>Tìm hiểu tác dụng và sử dụng từng loại                       thức ăn nuôi gà.</a:t>
            </a:r>
          </a:p>
        </p:txBody>
      </p:sp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Thức ăn nuôi gà </a:t>
            </a:r>
            <a:endParaRPr lang="en-US" sz="36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5867400" y="457200"/>
            <a:ext cx="10572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 Tiết 1 )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685800" y="2590800"/>
            <a:ext cx="8153400" cy="23622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US" sz="2800">
                <a:latin typeface="Arial" charset="0"/>
              </a:rPr>
              <a:t> HS</a:t>
            </a:r>
            <a:r>
              <a:rPr lang="en-US" sz="32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nghiên cứu SGK thảo luận nhóm: (Nhóm 6) </a:t>
            </a:r>
          </a:p>
          <a:p>
            <a:pPr>
              <a:buFontTx/>
              <a:buChar char="•"/>
            </a:pPr>
            <a:r>
              <a:rPr lang="en-US" sz="2800">
                <a:latin typeface="Arial" charset="0"/>
              </a:rPr>
              <a:t> </a:t>
            </a:r>
            <a:r>
              <a:rPr lang="en-US" sz="2800">
                <a:solidFill>
                  <a:srgbClr val="FF0066"/>
                </a:solidFill>
                <a:latin typeface="Arial" charset="0"/>
              </a:rPr>
              <a:t>Nêu tác dụng và cách sử dụng </a:t>
            </a:r>
          </a:p>
          <a:p>
            <a:r>
              <a:rPr lang="en-US" sz="2800">
                <a:solidFill>
                  <a:srgbClr val="FF0066"/>
                </a:solidFill>
                <a:latin typeface="Arial" charset="0"/>
              </a:rPr>
              <a:t>   các loại thức ăn nuôi gà?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33400" y="1828800"/>
            <a:ext cx="8229600" cy="472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FF"/>
              </a:solidFill>
              <a:latin typeface="Arial" charset="0"/>
            </a:endParaRPr>
          </a:p>
        </p:txBody>
      </p:sp>
      <p:graphicFrame>
        <p:nvGraphicFramePr>
          <p:cNvPr id="55356" name="Group 60"/>
          <p:cNvGraphicFramePr>
            <a:graphicFrameLocks noGrp="1"/>
          </p:cNvGraphicFramePr>
          <p:nvPr/>
        </p:nvGraphicFramePr>
        <p:xfrm>
          <a:off x="609600" y="2819400"/>
          <a:ext cx="8001000" cy="3840163"/>
        </p:xfrm>
        <a:graphic>
          <a:graphicData uri="http://schemas.openxmlformats.org/drawingml/2006/table">
            <a:tbl>
              <a:tblPr/>
              <a:tblGrid>
                <a:gridCol w="3429000"/>
                <a:gridCol w="2286000"/>
                <a:gridCol w="2286000"/>
              </a:tblGrid>
              <a:tr h="518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Tác dụng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Sử dụng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Nhóm thức ăn cung cấp chất bột đường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Nhóm thức ăn cung cấp chất đạm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Nhóm thức ăn cung cấp chất khoáng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Nhóm thức ăn cung cấp Vi-ta-min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Thức ăn tổng hợp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685800" y="1905000"/>
            <a:ext cx="8001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Phiếu học tập</a:t>
            </a:r>
          </a:p>
          <a:p>
            <a:r>
              <a:rPr lang="en-US" sz="2200" b="1">
                <a:solidFill>
                  <a:srgbClr val="0066FF"/>
                </a:solidFill>
                <a:latin typeface="Arial" charset="0"/>
              </a:rPr>
              <a:t>Điền thông tin thích hợp về thức ăn nuôi gà vào bảng sau:</a:t>
            </a:r>
          </a:p>
          <a:p>
            <a:endParaRPr lang="en-US" sz="2200" b="1">
              <a:solidFill>
                <a:srgbClr val="0066FF"/>
              </a:solidFill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3" grpId="0" animBg="1"/>
      <p:bldP spid="55303" grpId="1" animBg="1"/>
      <p:bldP spid="55305" grpId="0" animBg="1"/>
      <p:bldP spid="55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76200" y="6858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KĨ THUẬT:</a:t>
            </a:r>
          </a:p>
        </p:txBody>
      </p:sp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2400" b="1" u="sng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0066FF"/>
                </a:solidFill>
                <a:latin typeface="Arial" charset="0"/>
              </a:rPr>
              <a:t>ộng 3</a:t>
            </a:r>
            <a:r>
              <a:rPr lang="en-US" sz="2800">
                <a:latin typeface="Arial" charset="0"/>
              </a:rPr>
              <a:t>: </a:t>
            </a:r>
            <a:r>
              <a:rPr lang="en-US" sz="2200">
                <a:solidFill>
                  <a:srgbClr val="660033"/>
                </a:solidFill>
                <a:latin typeface="Arial" charset="0"/>
              </a:rPr>
              <a:t>Tìm hiểu tác dụng và sử dụng từng loại thức ăn nuôi gà.</a:t>
            </a: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2362200" y="6858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Thức ăn nuôi gà </a:t>
            </a:r>
            <a:endParaRPr lang="en-US" sz="36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5867400" y="533400"/>
            <a:ext cx="1057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 Tiết 1 )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752600" y="1905000"/>
            <a:ext cx="5638800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Thức ăn cung cấp chất bột đường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pic>
        <p:nvPicPr>
          <p:cNvPr id="57353" name="Picture 9" descr="S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3505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 descr="dau%2520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514600"/>
            <a:ext cx="281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25"/>
          <p:cNvSpPr>
            <a:spLocks noChangeArrowheads="1"/>
          </p:cNvSpPr>
          <p:nvPr/>
        </p:nvSpPr>
        <p:spPr bwMode="auto">
          <a:xfrm>
            <a:off x="0" y="-52324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02" name="Rectangle 26"/>
          <p:cNvSpPr>
            <a:spLocks noChangeArrowheads="1"/>
          </p:cNvSpPr>
          <p:nvPr/>
        </p:nvSpPr>
        <p:spPr bwMode="auto">
          <a:xfrm>
            <a:off x="0" y="-42894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03" name="Rectangle 27"/>
          <p:cNvSpPr>
            <a:spLocks noChangeArrowheads="1"/>
          </p:cNvSpPr>
          <p:nvPr/>
        </p:nvSpPr>
        <p:spPr bwMode="auto">
          <a:xfrm>
            <a:off x="0" y="-33369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04" name="Rectangle 29"/>
          <p:cNvSpPr>
            <a:spLocks noChangeArrowheads="1"/>
          </p:cNvSpPr>
          <p:nvPr/>
        </p:nvSpPr>
        <p:spPr bwMode="auto">
          <a:xfrm>
            <a:off x="0" y="-10699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05" name="Rectangle 30"/>
          <p:cNvSpPr>
            <a:spLocks noChangeArrowheads="1"/>
          </p:cNvSpPr>
          <p:nvPr/>
        </p:nvSpPr>
        <p:spPr bwMode="auto">
          <a:xfrm>
            <a:off x="0" y="635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06" name="Rectangle 31"/>
          <p:cNvSpPr>
            <a:spLocks noChangeArrowheads="1"/>
          </p:cNvSpPr>
          <p:nvPr/>
        </p:nvSpPr>
        <p:spPr bwMode="auto">
          <a:xfrm>
            <a:off x="0" y="9017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07" name="Rectangle 32"/>
          <p:cNvSpPr>
            <a:spLocks noChangeArrowheads="1"/>
          </p:cNvSpPr>
          <p:nvPr/>
        </p:nvSpPr>
        <p:spPr bwMode="auto">
          <a:xfrm>
            <a:off x="0" y="17875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08" name="Rectangle 33"/>
          <p:cNvSpPr>
            <a:spLocks noChangeArrowheads="1"/>
          </p:cNvSpPr>
          <p:nvPr/>
        </p:nvSpPr>
        <p:spPr bwMode="auto">
          <a:xfrm>
            <a:off x="0" y="27781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09" name="Rectangle 34"/>
          <p:cNvSpPr>
            <a:spLocks noChangeArrowheads="1"/>
          </p:cNvSpPr>
          <p:nvPr/>
        </p:nvSpPr>
        <p:spPr bwMode="auto">
          <a:xfrm>
            <a:off x="0" y="37115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10" name="Rectangle 35"/>
          <p:cNvSpPr>
            <a:spLocks noChangeArrowheads="1"/>
          </p:cNvSpPr>
          <p:nvPr/>
        </p:nvSpPr>
        <p:spPr bwMode="auto">
          <a:xfrm>
            <a:off x="0" y="478790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11" name="Rectangle 36"/>
          <p:cNvSpPr>
            <a:spLocks noChangeArrowheads="1"/>
          </p:cNvSpPr>
          <p:nvPr/>
        </p:nvSpPr>
        <p:spPr bwMode="auto">
          <a:xfrm>
            <a:off x="0" y="79787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8212" name="Rectangle 37"/>
          <p:cNvSpPr>
            <a:spLocks noChangeArrowheads="1"/>
          </p:cNvSpPr>
          <p:nvPr/>
        </p:nvSpPr>
        <p:spPr bwMode="auto">
          <a:xfrm>
            <a:off x="0" y="88646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57382" name="Picture 38" descr="http://t1.gstatic.com/images?q=tbn:M_BNQx0jq87JXM:http://www.quangcaosanpham.com/images/picture/big_167011_32_Hinh_san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324600" y="2514600"/>
            <a:ext cx="281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5" name="Picture 41" descr="http://t2.gstatic.com/images?q=tbn:C7zW2P5cd79VhM:http://1.bp.blogspot.com/_1KRDI8arRaU/RmyCaR-VTOI/AAAAAAAAABs/JcwYnLpUmOA/s400/300px-Brown-Rice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0" y="5486400"/>
            <a:ext cx="350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4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4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76200" y="533400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KĨ THUẬT:</a:t>
            </a:r>
          </a:p>
        </p:txBody>
      </p:sp>
      <p:sp>
        <p:nvSpPr>
          <p:cNvPr id="624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-76200" y="958850"/>
            <a:ext cx="861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66FF"/>
                </a:solidFill>
                <a:latin typeface="Arial" charset="0"/>
              </a:rPr>
              <a:t>Hoạt </a:t>
            </a:r>
            <a:r>
              <a:rPr lang="vi-VN" sz="2800" b="1" u="sng">
                <a:solidFill>
                  <a:srgbClr val="0066FF"/>
                </a:solidFill>
                <a:latin typeface="Arial" charset="0"/>
              </a:rPr>
              <a:t>đ</a:t>
            </a:r>
            <a:r>
              <a:rPr lang="en-US" sz="2800" b="1" u="sng">
                <a:solidFill>
                  <a:srgbClr val="0066FF"/>
                </a:solidFill>
                <a:latin typeface="Arial" charset="0"/>
              </a:rPr>
              <a:t>ộng 3</a:t>
            </a:r>
            <a:r>
              <a:rPr lang="en-US" sz="2800">
                <a:latin typeface="Arial" charset="0"/>
              </a:rPr>
              <a:t>: </a:t>
            </a:r>
            <a:r>
              <a:rPr lang="en-US" sz="2800">
                <a:solidFill>
                  <a:srgbClr val="660033"/>
                </a:solidFill>
                <a:latin typeface="Arial" charset="0"/>
              </a:rPr>
              <a:t>Tìm hiểu tác dụng và sử dụng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  <a:latin typeface="Arial" charset="0"/>
              </a:rPr>
              <a:t>Thức ăn cung cấp chất bột đường</a:t>
            </a:r>
            <a:r>
              <a:rPr lang="en-US" sz="2800" b="1">
                <a:latin typeface="Arial" charset="0"/>
              </a:rPr>
              <a:t> </a:t>
            </a:r>
            <a:endParaRPr lang="en-US" sz="2800" b="1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Thức ăn nuôi gà </a:t>
            </a:r>
            <a:endParaRPr lang="en-US" sz="3600" kern="1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5867400" y="457200"/>
            <a:ext cx="10572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 Tiết 1 )</a:t>
            </a:r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04800" y="2286000"/>
            <a:ext cx="86868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Arial" charset="0"/>
              </a:rPr>
              <a:t>+ Tác dụng:</a:t>
            </a:r>
            <a:r>
              <a:rPr lang="en-US" sz="2600" b="1">
                <a:latin typeface="Arial" charset="0"/>
              </a:rPr>
              <a:t> </a:t>
            </a:r>
            <a:r>
              <a:rPr lang="en-US" sz="2600" b="1">
                <a:solidFill>
                  <a:srgbClr val="000000"/>
                </a:solidFill>
                <a:latin typeface="Arial" charset="0"/>
              </a:rPr>
              <a:t>Chất bột đường ( hay còn gọi là glu - xít) có tác dụng cung cấp năng lượng cho hoạt động sống hằng ngày của gà và chuyển hoá thành chất béo tích luỹ trong thịt, trứng gà.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600" b="1">
                <a:latin typeface="Arial" charset="0"/>
              </a:rPr>
              <a:t> </a:t>
            </a:r>
            <a:r>
              <a:rPr lang="en-US" sz="2600" b="1">
                <a:solidFill>
                  <a:srgbClr val="0066FF"/>
                </a:solidFill>
                <a:latin typeface="Arial" charset="0"/>
              </a:rPr>
              <a:t>Chất bột đường có nhiều trong hạt, củ của cây lương thực, hoa màu như lúa, ngô, khoai, sắn…</a:t>
            </a:r>
          </a:p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Arial" charset="0"/>
              </a:rPr>
              <a:t>+ Sử dụng:</a:t>
            </a:r>
            <a:r>
              <a:rPr lang="en-US" sz="2600" b="1">
                <a:latin typeface="Arial" charset="0"/>
              </a:rPr>
              <a:t> Thức ăn cung cấp chất bột đường được sử dụng cho gà ăn dưới dạng nguyên hạt hoặc dạng bột.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5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aconguoi"/>
          <p:cNvPicPr>
            <a:picLocks noChangeAspect="1" noChangeArrowheads="1"/>
          </p:cNvPicPr>
          <p:nvPr/>
        </p:nvPicPr>
        <p:blipFill>
          <a:blip r:embed="rId4">
            <a:lum bright="-8000" contrast="18000"/>
          </a:blip>
          <a:srcRect/>
          <a:stretch>
            <a:fillRect/>
          </a:stretch>
        </p:blipFill>
        <p:spPr bwMode="auto">
          <a:xfrm>
            <a:off x="152400" y="838200"/>
            <a:ext cx="4343400" cy="5638800"/>
          </a:xfrm>
          <a:prstGeom prst="rect">
            <a:avLst/>
          </a:prstGeom>
          <a:noFill/>
          <a:ln w="76200" cmpd="tri">
            <a:pattFill prst="solidDmnd">
              <a:fgClr>
                <a:srgbClr val="FF0066"/>
              </a:fgClr>
              <a:bgClr>
                <a:srgbClr val="00FF00"/>
              </a:bgClr>
            </a:pattFill>
            <a:miter lim="800000"/>
            <a:headEnd/>
            <a:tailEnd/>
          </a:ln>
        </p:spPr>
      </p:pic>
      <p:pic>
        <p:nvPicPr>
          <p:cNvPr id="15363" name="DSCF0742.AVI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700588" y="838200"/>
            <a:ext cx="4343400" cy="5638800"/>
          </a:xfrm>
          <a:ln w="76200" cmpd="tri">
            <a:solidFill>
              <a:srgbClr val="000000"/>
            </a:solidFill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3400" y="76200"/>
            <a:ext cx="8077200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Arial" charset="0"/>
              </a:rPr>
              <a:t>Thức ăn cho gà trong những trang trại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901</Words>
  <Application>Microsoft Office PowerPoint</Application>
  <PresentationFormat>On-screen Show (4:3)</PresentationFormat>
  <Paragraphs>156</Paragraphs>
  <Slides>16</Slides>
  <Notes>14</Notes>
  <HiddenSlides>5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.VnTime</vt:lpstr>
      <vt:lpstr>Arial</vt:lpstr>
      <vt:lpstr>Times New Roman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89</cp:revision>
  <dcterms:created xsi:type="dcterms:W3CDTF">2008-12-12T23:52:07Z</dcterms:created>
  <dcterms:modified xsi:type="dcterms:W3CDTF">2016-06-30T02:38:18Z</dcterms:modified>
</cp:coreProperties>
</file>