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1" r:id="rId2"/>
    <p:sldMasterId id="2147483693" r:id="rId3"/>
    <p:sldMasterId id="2147483698" r:id="rId4"/>
  </p:sldMasterIdLst>
  <p:sldIdLst>
    <p:sldId id="268" r:id="rId5"/>
    <p:sldId id="257" r:id="rId6"/>
    <p:sldId id="276" r:id="rId7"/>
    <p:sldId id="264" r:id="rId8"/>
    <p:sldId id="269" r:id="rId9"/>
    <p:sldId id="293" r:id="rId10"/>
    <p:sldId id="271" r:id="rId11"/>
    <p:sldId id="286" r:id="rId12"/>
    <p:sldId id="294" r:id="rId13"/>
    <p:sldId id="287" r:id="rId14"/>
    <p:sldId id="295" r:id="rId15"/>
    <p:sldId id="296" r:id="rId16"/>
    <p:sldId id="290" r:id="rId17"/>
    <p:sldId id="297" r:id="rId18"/>
    <p:sldId id="289" r:id="rId19"/>
    <p:sldId id="280" r:id="rId20"/>
    <p:sldId id="283" r:id="rId21"/>
    <p:sldId id="27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chemeClr val="tx1"/>
    </p:penClr>
  </p:showPr>
  <p:clrMru>
    <a:srgbClr val="FF0000"/>
    <a:srgbClr val="FF3300"/>
    <a:srgbClr val="0000CC"/>
    <a:srgbClr val="0000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884" autoAdjust="0"/>
    <p:restoredTop sz="94660"/>
  </p:normalViewPr>
  <p:slideViewPr>
    <p:cSldViewPr>
      <p:cViewPr>
        <p:scale>
          <a:sx n="66" d="100"/>
          <a:sy n="66" d="100"/>
        </p:scale>
        <p:origin x="-522" y="-7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4112-6609-42BC-840E-6C93A87CBF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EDFEA-CFB1-4F6D-89E2-6EEA90561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0A5F9-76FC-4613-9F4E-D5BEC3C0AC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DDDCA-56E3-4209-8BDB-9E014A88F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7420-E482-4CC9-B4D6-892641294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B17D9-0004-4419-B889-CF857FDEF5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3B635-F436-4CA7-ACAE-1634796AE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8AD82-D29B-4FFA-BAAE-2ED69894A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A559-3D4B-480D-ADCD-3B6BC33C2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39D6F-C863-4505-82E9-3D76DF5B4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FC7D1-73BD-4CBC-AF7E-425C858A37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D6D12-B230-4911-BE54-052825226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40BD7-DD0D-4BF0-8291-315C0F304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8D95A-D942-4F87-A879-8BB9D401D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0A28E-D5F2-4795-B948-A9233B916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D5E49-5AAB-4F59-BB3A-A5BF3D2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952A-7264-4CC4-8646-6061B011F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C3B93-5719-45BE-BD60-E9EC88C36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AF261-76E1-4CA8-A1F6-67D6B1C29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1108-D485-448C-AD7E-86B5B2263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9A731-8C2B-4B7C-9F8B-E73AA3625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85314-6EFD-4798-8280-5A9FEED50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A6BB3-5CE3-401A-9D54-EE6AFAA03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97D6B-1FEC-4B63-A4A1-1A5856ED4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3635-7C26-4463-B9A7-45B96D2F8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127E9-4E62-461E-BA0B-CFFAF8CF9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6FA22-ECBB-4694-AA7A-59C3D407F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6953B-D094-41FC-89FE-AFB8C61D1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F61FA-2B81-4E8E-9A89-D31FDD88F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BC3D8-C63E-49CA-A6E4-7CB52B41A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4470A-08CF-4EC6-88EC-B33D7987E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244C2-8D82-407D-BFB0-0F3FA0BF2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6C0E8-602E-47DD-B34D-7DA6B4FB1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252F6-C6F9-46CF-B4CB-310F1C2612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91B88-8BDD-482D-B314-89F5E5208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77B38-3949-4DCF-B1DD-97DE42B3D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650A8-08AB-4A7A-B4C2-DA222A01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7577C-042B-4748-9068-F12988CDC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42178-EDCC-48A6-9D4F-F527556D6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46BBD-4622-4B7F-BEFB-043A768C7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52BE1-6C27-4401-B794-6709223BD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4F5D4-4A4A-4D08-BB26-0E10EED90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E6495-2466-495F-9848-8B4F051BF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F4BB8-1547-4E19-9608-9AC3DAF65C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23996-E08B-468C-A3AB-E450393C1C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3C8DEBFA-7126-450E-A66E-732A52B831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3EBDF229-1434-45C4-A7AA-CB0E799E0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3390C6-5200-42D0-AB01-82E40EC5D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6F02EA0-AE9E-4DD8-906B-6C2EB0C56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2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3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3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4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4134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5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6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37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38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39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0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1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2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3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4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5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410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21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108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0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11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12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13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4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5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6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7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8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9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0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411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4876800" y="3733800"/>
            <a:ext cx="35147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 KỸ THUẬT</a:t>
            </a:r>
          </a:p>
        </p:txBody>
      </p:sp>
      <p:pic>
        <p:nvPicPr>
          <p:cNvPr id="8195" name="Picture 6" descr="SmileySu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0"/>
            <a:ext cx="1600200" cy="145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9" name="Picture 7" descr="Book-0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5562600"/>
            <a:ext cx="1676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8" descr="FlowerWink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7244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86048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ao rung ho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2. Gà ác</a:t>
            </a:r>
          </a:p>
        </p:txBody>
      </p:sp>
      <p:pic>
        <p:nvPicPr>
          <p:cNvPr id="17411" name="Picture 5" descr="Ga a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6781800" cy="528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57400"/>
            <a:ext cx="8229600" cy="4572000"/>
          </a:xfrm>
        </p:spPr>
        <p:txBody>
          <a:bodyPr/>
          <a:lstStyle/>
          <a:p>
            <a:pPr marL="838200" indent="-838200" eaLnBrk="1" hangingPunct="1"/>
            <a:r>
              <a:rPr lang="en-US" sz="2400" smtClean="0"/>
              <a:t>            </a:t>
            </a:r>
            <a:r>
              <a:rPr lang="en-US" sz="2800" smtClean="0"/>
              <a:t>- </a:t>
            </a:r>
            <a:r>
              <a:rPr lang="en-US" sz="2800" i="1" smtClean="0"/>
              <a:t>Nguồn gốc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Nuôi nhiều ở các tỉnh Miền Nam n</a:t>
            </a:r>
            <a:r>
              <a:rPr lang="vi-VN" sz="2800" smtClean="0">
                <a:solidFill>
                  <a:srgbClr val="0000CC"/>
                </a:solidFill>
              </a:rPr>
              <a:t>ư</a:t>
            </a:r>
            <a:r>
              <a:rPr lang="en-US" sz="2800" smtClean="0">
                <a:solidFill>
                  <a:srgbClr val="0000CC"/>
                </a:solidFill>
              </a:rPr>
              <a:t>ớc ta.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i="1" smtClean="0"/>
              <a:t>- Đặc </a:t>
            </a:r>
            <a:r>
              <a:rPr lang="vi-VN" sz="2800" i="1" smtClean="0"/>
              <a:t>đ</a:t>
            </a:r>
            <a:r>
              <a:rPr lang="en-US" sz="2800" i="1" smtClean="0"/>
              <a:t>iểm hình dạng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Thân hình nhỏ, Lông trắng xù, chân gà có 5 ngón và có lông. Mỏ, chân, thịt và da </a:t>
            </a:r>
            <a:r>
              <a:rPr lang="vi-VN" sz="2800" smtClean="0">
                <a:solidFill>
                  <a:srgbClr val="0000CC"/>
                </a:solidFill>
              </a:rPr>
              <a:t>đ</a:t>
            </a:r>
            <a:r>
              <a:rPr lang="en-US" sz="2800" smtClean="0">
                <a:solidFill>
                  <a:srgbClr val="0000CC"/>
                </a:solidFill>
              </a:rPr>
              <a:t>ều màu </a:t>
            </a:r>
            <a:r>
              <a:rPr lang="vi-VN" sz="2800" smtClean="0">
                <a:solidFill>
                  <a:srgbClr val="0000CC"/>
                </a:solidFill>
              </a:rPr>
              <a:t>đ</a:t>
            </a:r>
            <a:r>
              <a:rPr lang="en-US" sz="2800" smtClean="0">
                <a:solidFill>
                  <a:srgbClr val="0000CC"/>
                </a:solidFill>
              </a:rPr>
              <a:t>en.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i="1" smtClean="0"/>
              <a:t>- </a:t>
            </a:r>
            <a:r>
              <a:rPr lang="vi-VN" sz="2800" i="1" smtClean="0"/>
              <a:t>Ư</a:t>
            </a:r>
            <a:r>
              <a:rPr lang="en-US" sz="2800" i="1" smtClean="0"/>
              <a:t>u </a:t>
            </a:r>
            <a:r>
              <a:rPr lang="vi-VN" sz="2800" i="1" smtClean="0"/>
              <a:t>đ</a:t>
            </a:r>
            <a:r>
              <a:rPr lang="en-US" sz="2800" i="1" smtClean="0"/>
              <a:t>iểm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Thịt th</a:t>
            </a:r>
            <a:r>
              <a:rPr lang="vi-VN" sz="2800" smtClean="0">
                <a:solidFill>
                  <a:srgbClr val="0000CC"/>
                </a:solidFill>
              </a:rPr>
              <a:t>ơ</a:t>
            </a:r>
            <a:r>
              <a:rPr lang="en-US" sz="2800" smtClean="0">
                <a:solidFill>
                  <a:srgbClr val="0000CC"/>
                </a:solidFill>
              </a:rPr>
              <a:t>m, ngon, bổ, dùng </a:t>
            </a:r>
            <a:r>
              <a:rPr lang="vi-VN" sz="2800" smtClean="0">
                <a:solidFill>
                  <a:srgbClr val="0000CC"/>
                </a:solidFill>
              </a:rPr>
              <a:t>đ</a:t>
            </a:r>
            <a:r>
              <a:rPr lang="en-US" sz="2800" smtClean="0">
                <a:solidFill>
                  <a:srgbClr val="0000CC"/>
                </a:solidFill>
              </a:rPr>
              <a:t>ể bồi d</a:t>
            </a:r>
            <a:r>
              <a:rPr lang="vi-VN" sz="2800" smtClean="0">
                <a:solidFill>
                  <a:srgbClr val="0000CC"/>
                </a:solidFill>
              </a:rPr>
              <a:t>ư</a:t>
            </a:r>
            <a:r>
              <a:rPr lang="en-US" sz="2800" smtClean="0">
                <a:solidFill>
                  <a:srgbClr val="0000CC"/>
                </a:solidFill>
              </a:rPr>
              <a:t>ỡng sức khoẻ cho con ng</a:t>
            </a:r>
            <a:r>
              <a:rPr lang="vi-VN" sz="2800" smtClean="0">
                <a:solidFill>
                  <a:srgbClr val="0000CC"/>
                </a:solidFill>
              </a:rPr>
              <a:t>ư</a:t>
            </a:r>
            <a:r>
              <a:rPr lang="en-US" sz="2800" smtClean="0">
                <a:solidFill>
                  <a:srgbClr val="0000CC"/>
                </a:solidFill>
              </a:rPr>
              <a:t>ời.</a:t>
            </a:r>
            <a:br>
              <a:rPr lang="en-US" sz="2800" smtClean="0">
                <a:solidFill>
                  <a:srgbClr val="0000CC"/>
                </a:solidFill>
              </a:rPr>
            </a:br>
            <a:r>
              <a:rPr lang="en-US" sz="2400" i="1" smtClean="0"/>
              <a:t>- Nh</a:t>
            </a:r>
            <a:r>
              <a:rPr lang="vi-VN" sz="2400" i="1" smtClean="0"/>
              <a:t>ư</a:t>
            </a:r>
            <a:r>
              <a:rPr lang="en-US" sz="2400" i="1" smtClean="0"/>
              <a:t>ợc </a:t>
            </a:r>
            <a:r>
              <a:rPr lang="vi-VN" sz="2400" i="1" smtClean="0"/>
              <a:t>đ</a:t>
            </a:r>
            <a:r>
              <a:rPr lang="en-US" sz="2400" i="1" smtClean="0"/>
              <a:t>iểm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Thân hình nhỏ, nhẹ cân.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2. Gà ác</a:t>
            </a:r>
          </a:p>
        </p:txBody>
      </p:sp>
      <p:pic>
        <p:nvPicPr>
          <p:cNvPr id="18436" name="Picture 4" descr="Ga a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28600"/>
            <a:ext cx="3124200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3. GÀ L</a:t>
            </a:r>
            <a:r>
              <a:rPr lang="vi-VN" sz="2400" b="1">
                <a:solidFill>
                  <a:schemeClr val="tx2"/>
                </a:solidFill>
              </a:rPr>
              <a:t>Ơ</a:t>
            </a:r>
            <a:r>
              <a:rPr lang="en-US" sz="2400" b="1">
                <a:solidFill>
                  <a:schemeClr val="tx2"/>
                </a:solidFill>
              </a:rPr>
              <a:t>GO:</a:t>
            </a:r>
          </a:p>
        </p:txBody>
      </p:sp>
      <p:pic>
        <p:nvPicPr>
          <p:cNvPr id="19459" name="Picture 3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927100"/>
            <a:ext cx="73914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3. GÀ L</a:t>
            </a:r>
            <a:r>
              <a:rPr lang="vi-VN" sz="2400" b="1">
                <a:solidFill>
                  <a:schemeClr val="tx2"/>
                </a:solidFill>
              </a:rPr>
              <a:t>Ơ</a:t>
            </a:r>
            <a:r>
              <a:rPr lang="en-US" sz="2400" b="1">
                <a:solidFill>
                  <a:schemeClr val="tx2"/>
                </a:solidFill>
              </a:rPr>
              <a:t>GO:</a:t>
            </a:r>
          </a:p>
        </p:txBody>
      </p:sp>
      <p:pic>
        <p:nvPicPr>
          <p:cNvPr id="20483" name="Picture 7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0"/>
            <a:ext cx="342900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743200"/>
            <a:ext cx="8229600" cy="2971800"/>
          </a:xfrm>
          <a:noFill/>
        </p:spPr>
        <p:txBody>
          <a:bodyPr/>
          <a:lstStyle/>
          <a:p>
            <a:pPr marL="838200" indent="-838200" eaLnBrk="1" hangingPunct="1"/>
            <a:r>
              <a:rPr lang="en-US" sz="2400" smtClean="0"/>
              <a:t>	- </a:t>
            </a:r>
            <a:r>
              <a:rPr lang="en-US" sz="2400" i="1" smtClean="0"/>
              <a:t>Nguồn gốc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Có nguồn gốc từ n</a:t>
            </a:r>
            <a:r>
              <a:rPr lang="vi-VN" sz="2400" smtClean="0">
                <a:solidFill>
                  <a:srgbClr val="0000CC"/>
                </a:solidFill>
              </a:rPr>
              <a:t>ư</a:t>
            </a:r>
            <a:r>
              <a:rPr lang="en-US" sz="2400" smtClean="0">
                <a:solidFill>
                  <a:srgbClr val="0000CC"/>
                </a:solidFill>
              </a:rPr>
              <a:t>ớc ý.</a:t>
            </a:r>
            <a:br>
              <a:rPr lang="en-US" sz="2400" smtClean="0">
                <a:solidFill>
                  <a:srgbClr val="0000CC"/>
                </a:solidFill>
              </a:rPr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i="1" smtClean="0"/>
              <a:t>- Đặc </a:t>
            </a:r>
            <a:r>
              <a:rPr lang="vi-VN" sz="2400" i="1" smtClean="0"/>
              <a:t>đ</a:t>
            </a:r>
            <a:r>
              <a:rPr lang="en-US" sz="2400" i="1" smtClean="0"/>
              <a:t>iểm hình dạng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Thân hình gọn, lông màu trắng. Chân nhỏ màu vàng.</a:t>
            </a:r>
            <a:br>
              <a:rPr lang="en-US" sz="2400" smtClean="0">
                <a:solidFill>
                  <a:srgbClr val="0000CC"/>
                </a:solidFill>
              </a:rPr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i="1" smtClean="0"/>
              <a:t>- </a:t>
            </a:r>
            <a:r>
              <a:rPr lang="vi-VN" sz="2400" i="1" smtClean="0"/>
              <a:t>Ư</a:t>
            </a:r>
            <a:r>
              <a:rPr lang="en-US" sz="2400" i="1" smtClean="0"/>
              <a:t>u </a:t>
            </a:r>
            <a:r>
              <a:rPr lang="vi-VN" sz="2400" i="1" smtClean="0"/>
              <a:t>đ</a:t>
            </a:r>
            <a:r>
              <a:rPr lang="en-US" sz="2400" i="1" smtClean="0"/>
              <a:t>iểm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Đẻ nhiều trứng</a:t>
            </a:r>
            <a:r>
              <a:rPr lang="en-US" sz="2400" smtClean="0"/>
              <a:t>.</a:t>
            </a:r>
            <a:br>
              <a:rPr lang="en-US" sz="2400" smtClean="0"/>
            </a:b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Anh 2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19113"/>
            <a:ext cx="7924800" cy="633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219200" y="838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4. GÀ TAM HOÀNG: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Anh 2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0"/>
            <a:ext cx="3962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8229600" cy="3886200"/>
          </a:xfrm>
        </p:spPr>
        <p:txBody>
          <a:bodyPr/>
          <a:lstStyle/>
          <a:p>
            <a:pPr marL="838200" indent="-838200" eaLnBrk="1" hangingPunct="1"/>
            <a:r>
              <a:rPr lang="en-US" smtClean="0"/>
              <a:t>	</a:t>
            </a:r>
            <a:r>
              <a:rPr lang="en-US" sz="2800" smtClean="0"/>
              <a:t>- </a:t>
            </a:r>
            <a:r>
              <a:rPr lang="en-US" sz="2800" i="1" smtClean="0"/>
              <a:t>Nguồn gốc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Gốc từ Trung Quốc</a:t>
            </a:r>
            <a:br>
              <a:rPr lang="en-US" sz="2800" smtClean="0">
                <a:solidFill>
                  <a:srgbClr val="0000CC"/>
                </a:solidFill>
              </a:rPr>
            </a:br>
            <a:r>
              <a:rPr lang="en-US" sz="2800" i="1" smtClean="0"/>
              <a:t>- Đặc </a:t>
            </a:r>
            <a:r>
              <a:rPr lang="vi-VN" sz="2800" i="1" smtClean="0"/>
              <a:t>đ</a:t>
            </a:r>
            <a:r>
              <a:rPr lang="en-US" sz="2800" i="1" smtClean="0"/>
              <a:t>iểm hình dạng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Thân hình ngắn, lông màu vàng r</a:t>
            </a:r>
            <a:r>
              <a:rPr lang="vi-VN" sz="2800" smtClean="0">
                <a:solidFill>
                  <a:srgbClr val="0000CC"/>
                </a:solidFill>
              </a:rPr>
              <a:t>ơ</a:t>
            </a:r>
            <a:r>
              <a:rPr lang="en-US" sz="2800" smtClean="0">
                <a:solidFill>
                  <a:srgbClr val="0000CC"/>
                </a:solidFill>
              </a:rPr>
              <a:t>m, chân và da màu vàng. Trứng màu nâu nhạt.</a:t>
            </a:r>
            <a:br>
              <a:rPr lang="en-US" sz="2800" smtClean="0">
                <a:solidFill>
                  <a:srgbClr val="0000CC"/>
                </a:solidFill>
              </a:rPr>
            </a:br>
            <a:r>
              <a:rPr lang="vi-VN" sz="2800" i="1" smtClean="0"/>
              <a:t>Ư</a:t>
            </a:r>
            <a:r>
              <a:rPr lang="en-US" sz="2800" i="1" smtClean="0"/>
              <a:t>u </a:t>
            </a:r>
            <a:r>
              <a:rPr lang="vi-VN" sz="2800" i="1" smtClean="0"/>
              <a:t>đ</a:t>
            </a:r>
            <a:r>
              <a:rPr lang="en-US" sz="2800" i="1" smtClean="0"/>
              <a:t>iểm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Chóng lớn, </a:t>
            </a:r>
            <a:r>
              <a:rPr lang="vi-VN" sz="2800" smtClean="0">
                <a:solidFill>
                  <a:srgbClr val="0000CC"/>
                </a:solidFill>
              </a:rPr>
              <a:t>đ</a:t>
            </a:r>
            <a:r>
              <a:rPr lang="en-US" sz="2800" smtClean="0">
                <a:solidFill>
                  <a:srgbClr val="0000CC"/>
                </a:solidFill>
              </a:rPr>
              <a:t>ẻ nhiều. </a:t>
            </a:r>
            <a:br>
              <a:rPr lang="en-US" sz="2800" smtClean="0">
                <a:solidFill>
                  <a:srgbClr val="0000CC"/>
                </a:solidFill>
              </a:rPr>
            </a:br>
            <a:r>
              <a:rPr lang="en-US" sz="2800" i="1" smtClean="0"/>
              <a:t>- Nh</a:t>
            </a:r>
            <a:r>
              <a:rPr lang="vi-VN" sz="2800" i="1" smtClean="0"/>
              <a:t>ư</a:t>
            </a:r>
            <a:r>
              <a:rPr lang="en-US" sz="2800" i="1" smtClean="0"/>
              <a:t>ợc </a:t>
            </a:r>
            <a:r>
              <a:rPr lang="vi-VN" sz="2800" i="1" smtClean="0"/>
              <a:t>đ</a:t>
            </a:r>
            <a:r>
              <a:rPr lang="en-US" sz="2800" i="1" smtClean="0"/>
              <a:t>iểm</a:t>
            </a:r>
            <a:r>
              <a:rPr lang="en-US" sz="2800" smtClean="0"/>
              <a:t>: </a:t>
            </a:r>
            <a:r>
              <a:rPr lang="en-US" sz="2800" smtClean="0">
                <a:solidFill>
                  <a:srgbClr val="0000CC"/>
                </a:solidFill>
              </a:rPr>
              <a:t>Thân ngắn.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219200" y="838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4. GÀ TAM HOÀNG: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402" name="Group 122"/>
          <p:cNvGraphicFramePr>
            <a:graphicFrameLocks noGrp="1"/>
          </p:cNvGraphicFramePr>
          <p:nvPr>
            <p:ph sz="half" idx="2"/>
          </p:nvPr>
        </p:nvGraphicFramePr>
        <p:xfrm>
          <a:off x="609600" y="304800"/>
          <a:ext cx="8229600" cy="6284913"/>
        </p:xfrm>
        <a:graphic>
          <a:graphicData uri="http://schemas.openxmlformats.org/drawingml/2006/table">
            <a:tbl>
              <a:tblPr/>
              <a:tblGrid>
                <a:gridCol w="1306513"/>
                <a:gridCol w="1233487"/>
                <a:gridCol w="2466975"/>
                <a:gridCol w="1611313"/>
                <a:gridCol w="1611312"/>
              </a:tblGrid>
              <a:tr h="11827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gièng gµ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Nguån Gèc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§Æc ®iÓm,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h×nh d¹ng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¦u ®iÓm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Nh­îc ®iÓm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8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Ri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ViÖt Nam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h×nh nhá, gµ m¸i l«ng mµu vµng cã ®èm ®en, gµ trèng l«ng mµu vµng, ®á tÝa, ®u«i ®en.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ThÞt ch¾c, th¬m ngon. §Î nhiÒu, Ýt bÖnh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h×nh nhá, chËm lín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3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¸c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MiÒn nam n­íc ta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h×nh nhá, l«ng mµu tr¾ng xï, ch©n cã 5 ngãn vµ cã l«ng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ThÞt th¬m ngon, bæ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nhá, nhÑ c©n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63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L¬go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Gèc tõ ITALIA (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H" pitchFamily="34" charset="0"/>
                        </a:rPr>
                        <a:t>ý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)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h×nh gän, nhÑ, l«ng tr¾ng, ch©n nhá, thÊp.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§Î nhiÒu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6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Tam Hoµng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Trung Quèc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 ng¾n, l«ng vµng, ch©n vµ da mµu vµng, trøng mµu n©u nh¹t.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Chãng lín, ®Î nhiÒu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Arial Narrow" pitchFamily="34" charset="0"/>
                        </a:rPr>
                        <a:t>Th©n ng¾n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373438"/>
            <a:ext cx="40386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Anh 23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40386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Anh ga ri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41148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Ga ac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36538"/>
            <a:ext cx="3810000" cy="296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38200" y="3048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257800" y="3124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2578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2192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Tam Hoàng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7620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/>
              <a:t>Ghi nhớ</a:t>
            </a:r>
            <a:r>
              <a:rPr lang="en-US" sz="3200" b="1" i="1"/>
              <a:t>:</a:t>
            </a:r>
            <a:r>
              <a:rPr lang="en-US" sz="2000"/>
              <a:t> </a:t>
            </a:r>
          </a:p>
          <a:p>
            <a:pPr algn="just">
              <a:spcBef>
                <a:spcPct val="50000"/>
              </a:spcBef>
            </a:pPr>
            <a:r>
              <a:rPr lang="en-US" sz="2400"/>
              <a:t>        </a:t>
            </a:r>
            <a:r>
              <a:rPr lang="en-US" sz="3200">
                <a:solidFill>
                  <a:srgbClr val="0000CC"/>
                </a:solidFill>
              </a:rPr>
              <a:t>Có nhiều giống gà </a:t>
            </a:r>
            <a:r>
              <a:rPr lang="vi-VN" sz="3200">
                <a:solidFill>
                  <a:srgbClr val="0000CC"/>
                </a:solidFill>
              </a:rPr>
              <a:t>đư</a:t>
            </a:r>
            <a:r>
              <a:rPr lang="en-US" sz="3200">
                <a:solidFill>
                  <a:srgbClr val="0000CC"/>
                </a:solidFill>
              </a:rPr>
              <a:t>ợc nuôi ở n</a:t>
            </a:r>
            <a:r>
              <a:rPr lang="vi-VN" sz="3200">
                <a:solidFill>
                  <a:srgbClr val="0000CC"/>
                </a:solidFill>
              </a:rPr>
              <a:t>ư</a:t>
            </a:r>
            <a:r>
              <a:rPr lang="en-US" sz="3200">
                <a:solidFill>
                  <a:srgbClr val="0000CC"/>
                </a:solidFill>
              </a:rPr>
              <a:t>ớc ta. Các giống gà khác nhau có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ặc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iểm hình dạng, khả n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ng sinh tr</a:t>
            </a:r>
            <a:r>
              <a:rPr lang="vi-VN" sz="3200">
                <a:solidFill>
                  <a:srgbClr val="0000CC"/>
                </a:solidFill>
              </a:rPr>
              <a:t>ư</a:t>
            </a:r>
            <a:r>
              <a:rPr lang="en-US" sz="3200">
                <a:solidFill>
                  <a:srgbClr val="0000CC"/>
                </a:solidFill>
              </a:rPr>
              <a:t>ởng, sinh sản khác nhau. Khi ch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 nuôi cần chọn giống gà phù hợp với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iều kiện và mục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ích ch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 nuôi</a:t>
            </a:r>
            <a:r>
              <a:rPr lang="en-US" sz="2400">
                <a:solidFill>
                  <a:srgbClr val="0000CC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839788" y="277813"/>
            <a:ext cx="7770812" cy="696912"/>
          </a:xfrm>
        </p:spPr>
        <p:txBody>
          <a:bodyPr/>
          <a:lstStyle/>
          <a:p>
            <a:pPr algn="ctr" eaLnBrk="1" hangingPunct="1"/>
            <a:r>
              <a:rPr lang="en-US" sz="4400" smtClean="0">
                <a:latin typeface="Arial" charset="0"/>
              </a:rPr>
              <a:t>KIỂM TRA BÀI CŨ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95400"/>
            <a:ext cx="8229600" cy="106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 smtClean="0"/>
              <a:t>Câu hỏi:</a:t>
            </a:r>
            <a:r>
              <a:rPr lang="en-US" sz="2400" b="1" smtClean="0"/>
              <a:t> Em hãy nêu những lợi ích của việc nuôi gà?</a:t>
            </a:r>
            <a:endParaRPr lang="en-US" sz="16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b="1" smtClean="0">
              <a:solidFill>
                <a:srgbClr val="0000CC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740400" y="1524000"/>
            <a:ext cx="1165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	</a:t>
            </a:r>
            <a:r>
              <a:rPr lang="en-US" sz="1600">
                <a:latin typeface="Arial"/>
              </a:rPr>
              <a:t> 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81000" y="2514600"/>
            <a:ext cx="8382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u="sng">
                <a:solidFill>
                  <a:srgbClr val="0000CC"/>
                </a:solidFill>
              </a:rPr>
              <a:t>Trả lời</a:t>
            </a:r>
            <a:r>
              <a:rPr lang="en-US" sz="2800">
                <a:solidFill>
                  <a:srgbClr val="0000CC"/>
                </a:solidFill>
              </a:rPr>
              <a:t>: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</a:rPr>
              <a:t>	- Gà dễ nuôi, chóng lớn,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ẻ nhiều. Thịt gà, trứng gà là thực phẩm th</a:t>
            </a:r>
            <a:r>
              <a:rPr lang="vi-VN" sz="2800">
                <a:solidFill>
                  <a:srgbClr val="0000CC"/>
                </a:solidFill>
              </a:rPr>
              <a:t>ơ</a:t>
            </a:r>
            <a:r>
              <a:rPr lang="en-US" sz="2800">
                <a:solidFill>
                  <a:srgbClr val="0000CC"/>
                </a:solidFill>
              </a:rPr>
              <a:t>m ngon, có giá trị dinh d</a:t>
            </a:r>
            <a:r>
              <a:rPr lang="vi-VN" sz="2800">
                <a:solidFill>
                  <a:srgbClr val="0000CC"/>
                </a:solidFill>
              </a:rPr>
              <a:t>ư</a:t>
            </a:r>
            <a:r>
              <a:rPr lang="en-US" sz="2800">
                <a:solidFill>
                  <a:srgbClr val="0000CC"/>
                </a:solidFill>
              </a:rPr>
              <a:t>ỡng cao và là nguồn cung cấp nguyên liệu cho công nghiệp chế biến thực phẩm.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</a:rPr>
              <a:t>	- Nuôi gà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em lại nhiều lợi ích kinh tế cho ng</a:t>
            </a:r>
            <a:r>
              <a:rPr lang="vi-VN" sz="2800">
                <a:solidFill>
                  <a:srgbClr val="0000CC"/>
                </a:solidFill>
              </a:rPr>
              <a:t>ư</a:t>
            </a:r>
            <a:r>
              <a:rPr lang="en-US" sz="2800">
                <a:solidFill>
                  <a:srgbClr val="0000CC"/>
                </a:solidFill>
              </a:rPr>
              <a:t>ời ch</a:t>
            </a:r>
            <a:r>
              <a:rPr lang="vi-VN" sz="2800">
                <a:solidFill>
                  <a:srgbClr val="0000CC"/>
                </a:solidFill>
              </a:rPr>
              <a:t>ă</a:t>
            </a:r>
            <a:r>
              <a:rPr lang="en-US" sz="2800">
                <a:solidFill>
                  <a:srgbClr val="0000CC"/>
                </a:solidFill>
              </a:rPr>
              <a:t>n nuôi.</a:t>
            </a:r>
            <a:endParaRPr lang="en-US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</a:pPr>
            <a:endParaRPr lang="en-US" sz="16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620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* Em hãy kể tên những giống gà mà em biết?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90129" name="Rectangle 17"/>
          <p:cNvSpPr>
            <a:spLocks noChangeArrowheads="1"/>
          </p:cNvSpPr>
          <p:nvPr/>
        </p:nvSpPr>
        <p:spPr bwMode="auto">
          <a:xfrm>
            <a:off x="304800" y="2895600"/>
            <a:ext cx="8305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/>
              <a:t>	</a:t>
            </a:r>
            <a:r>
              <a:rPr lang="en-US" sz="2400" b="1" u="sng"/>
              <a:t>Kết luận</a:t>
            </a:r>
            <a:r>
              <a:rPr lang="en-US" sz="240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Những giống gà </a:t>
            </a:r>
            <a:r>
              <a:rPr lang="vi-VN" sz="2400"/>
              <a:t>đư</a:t>
            </a:r>
            <a:r>
              <a:rPr lang="en-US" sz="2400"/>
              <a:t>ợc nuôi ở n</a:t>
            </a:r>
            <a:r>
              <a:rPr lang="vi-VN" sz="2400"/>
              <a:t>ư</a:t>
            </a:r>
            <a:r>
              <a:rPr lang="en-US" sz="2400"/>
              <a:t>ớc ta là: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Gà Ri, Gà Mía, Gà ác, Gà Hồ ,Gà Tam Hoàng, Gà tre 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Gà L</a:t>
            </a:r>
            <a:r>
              <a:rPr lang="vi-VN" sz="2400"/>
              <a:t>ơ</a:t>
            </a:r>
            <a:r>
              <a:rPr lang="en-US" sz="2400"/>
              <a:t>go, Gà Đông Cảo, Gà chọi, Gà L</a:t>
            </a:r>
            <a:r>
              <a:rPr lang="vi-VN" sz="2400"/>
              <a:t>ươ</a:t>
            </a:r>
            <a:r>
              <a:rPr lang="en-US" sz="2400"/>
              <a:t>ng Ph</a:t>
            </a:r>
            <a:r>
              <a:rPr lang="vi-VN" sz="2400"/>
              <a:t>ư</a:t>
            </a:r>
            <a:r>
              <a:rPr lang="en-US" sz="2400"/>
              <a:t>ợng, Gà Tây, Gà Rốt ri, Gà Kapia...</a:t>
            </a:r>
          </a:p>
        </p:txBody>
      </p:sp>
      <p:sp>
        <p:nvSpPr>
          <p:cNvPr id="10244" name="Rectangle 19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941388"/>
          </a:xfrm>
          <a:noFill/>
        </p:spPr>
        <p:txBody>
          <a:bodyPr/>
          <a:lstStyle/>
          <a:p>
            <a:pPr algn="ctr" eaLnBrk="1" hangingPunct="1"/>
            <a:r>
              <a:rPr lang="en-US" sz="3200" b="1" smtClean="0">
                <a:latin typeface="Arial" charset="0"/>
              </a:rPr>
              <a:t>TRÒ CH</a:t>
            </a:r>
            <a:r>
              <a:rPr lang="vi-VN" sz="3200" b="1" smtClean="0">
                <a:latin typeface="Arial" charset="0"/>
              </a:rPr>
              <a:t>Ơ</a:t>
            </a:r>
            <a:r>
              <a:rPr lang="en-US" sz="3200" b="1" smtClean="0">
                <a:latin typeface="Arial" charset="0"/>
              </a:rPr>
              <a:t>I “CHUNG SỨC”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uild="p"/>
      <p:bldP spid="90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ga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09600"/>
            <a:ext cx="24463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7" descr="ga ac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609600"/>
            <a:ext cx="2514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8" descr="ga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1910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9" descr="ga r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343400"/>
            <a:ext cx="21336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381000" y="3352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Hồ</a:t>
            </a:r>
          </a:p>
        </p:txBody>
      </p:sp>
      <p:sp>
        <p:nvSpPr>
          <p:cNvPr id="11271" name="Text Box 11"/>
          <p:cNvSpPr txBox="1">
            <a:spLocks noChangeArrowheads="1"/>
          </p:cNvSpPr>
          <p:nvPr/>
        </p:nvSpPr>
        <p:spPr bwMode="auto">
          <a:xfrm>
            <a:off x="3200400" y="3352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6248400" y="3352800"/>
            <a:ext cx="198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Đông Cảo</a:t>
            </a:r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6096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33528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64008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Tre</a:t>
            </a:r>
          </a:p>
        </p:txBody>
      </p:sp>
      <p:pic>
        <p:nvPicPr>
          <p:cNvPr id="11276" name="Picture 20" descr="Ga Dong Ca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609600"/>
            <a:ext cx="1676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21" descr="Ga t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4191000"/>
            <a:ext cx="2514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2291" name="Picture 8" descr="ga Kab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3657600"/>
            <a:ext cx="23622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9" descr="Ga luong p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57200"/>
            <a:ext cx="24384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1" descr="Ga rot r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5814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13" descr="Ga Ta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609600"/>
            <a:ext cx="2286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4" descr="Ga cho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533400"/>
            <a:ext cx="152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Text Box 15"/>
          <p:cNvSpPr txBox="1">
            <a:spLocks noChangeArrowheads="1"/>
          </p:cNvSpPr>
          <p:nvPr/>
        </p:nvSpPr>
        <p:spPr bwMode="auto">
          <a:xfrm>
            <a:off x="3429000" y="2590800"/>
            <a:ext cx="266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ươ</a:t>
            </a:r>
            <a:r>
              <a:rPr lang="en-US" sz="2400" b="1"/>
              <a:t>ng Ph</a:t>
            </a:r>
            <a:r>
              <a:rPr lang="vi-VN" sz="2400" b="1"/>
              <a:t>ư</a:t>
            </a:r>
            <a:r>
              <a:rPr lang="en-US" sz="2400" b="1"/>
              <a:t>ợng</a:t>
            </a:r>
          </a:p>
        </p:txBody>
      </p:sp>
      <p:sp>
        <p:nvSpPr>
          <p:cNvPr id="12297" name="Text Box 16"/>
          <p:cNvSpPr txBox="1">
            <a:spLocks noChangeArrowheads="1"/>
          </p:cNvSpPr>
          <p:nvPr/>
        </p:nvSpPr>
        <p:spPr bwMode="auto">
          <a:xfrm>
            <a:off x="3657600" y="5791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Kapia</a:t>
            </a:r>
          </a:p>
        </p:txBody>
      </p:sp>
      <p:sp>
        <p:nvSpPr>
          <p:cNvPr id="12298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Rốt ri</a:t>
            </a:r>
          </a:p>
        </p:txBody>
      </p:sp>
      <p:sp>
        <p:nvSpPr>
          <p:cNvPr id="12299" name="Text Box 18"/>
          <p:cNvSpPr txBox="1">
            <a:spLocks noChangeArrowheads="1"/>
          </p:cNvSpPr>
          <p:nvPr/>
        </p:nvSpPr>
        <p:spPr bwMode="auto">
          <a:xfrm>
            <a:off x="533400" y="25908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Tây</a:t>
            </a:r>
          </a:p>
        </p:txBody>
      </p:sp>
      <p:sp>
        <p:nvSpPr>
          <p:cNvPr id="12300" name="Text Box 19"/>
          <p:cNvSpPr txBox="1">
            <a:spLocks noChangeArrowheads="1"/>
          </p:cNvSpPr>
          <p:nvPr/>
        </p:nvSpPr>
        <p:spPr bwMode="auto">
          <a:xfrm>
            <a:off x="6324600" y="2667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Chọi</a:t>
            </a:r>
          </a:p>
        </p:txBody>
      </p:sp>
      <p:pic>
        <p:nvPicPr>
          <p:cNvPr id="12301" name="Picture 20" descr="Ga Mia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48400" y="3733800"/>
            <a:ext cx="22860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Text Box 21"/>
          <p:cNvSpPr txBox="1">
            <a:spLocks noChangeArrowheads="1"/>
          </p:cNvSpPr>
          <p:nvPr/>
        </p:nvSpPr>
        <p:spPr bwMode="auto">
          <a:xfrm>
            <a:off x="6248400" y="5791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Mía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373438"/>
            <a:ext cx="40386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Anh 23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40386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Anh ga ri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41148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Ga ac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36538"/>
            <a:ext cx="3810000" cy="296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38200" y="3048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257800" y="3124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2578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2192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Tam Hoàng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 smtClean="0">
                <a:solidFill>
                  <a:srgbClr val="000000"/>
                </a:solidFill>
              </a:rPr>
              <a:t>PHIẾU HỌC TẬP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458200" cy="4530725"/>
          </a:xfrm>
        </p:spPr>
        <p:txBody>
          <a:bodyPr/>
          <a:lstStyle/>
          <a:p>
            <a:pPr eaLnBrk="1" hangingPunct="1"/>
            <a:r>
              <a:rPr lang="en-US" sz="2800" b="1" smtClean="0"/>
              <a:t>Em hãy </a:t>
            </a:r>
            <a:r>
              <a:rPr lang="vi-VN" sz="2800" b="1" smtClean="0"/>
              <a:t>đ</a:t>
            </a:r>
            <a:r>
              <a:rPr lang="en-US" sz="2800" b="1" smtClean="0"/>
              <a:t>ọc nội dung bài học và tìm những thông tin cần thiết </a:t>
            </a:r>
            <a:r>
              <a:rPr lang="vi-VN" sz="2800" b="1" smtClean="0"/>
              <a:t>đ</a:t>
            </a:r>
            <a:r>
              <a:rPr lang="en-US" sz="2800" b="1" smtClean="0"/>
              <a:t>ể hoàn thành bảng sau:</a:t>
            </a:r>
          </a:p>
        </p:txBody>
      </p:sp>
      <p:graphicFrame>
        <p:nvGraphicFramePr>
          <p:cNvPr id="47155" name="Group 51"/>
          <p:cNvGraphicFramePr>
            <a:graphicFrameLocks noGrp="1"/>
          </p:cNvGraphicFramePr>
          <p:nvPr>
            <p:ph sz="half" idx="2"/>
          </p:nvPr>
        </p:nvGraphicFramePr>
        <p:xfrm>
          <a:off x="457200" y="2286000"/>
          <a:ext cx="8458200" cy="4230688"/>
        </p:xfrm>
        <a:graphic>
          <a:graphicData uri="http://schemas.openxmlformats.org/drawingml/2006/table">
            <a:tbl>
              <a:tblPr/>
              <a:tblGrid>
                <a:gridCol w="1692275"/>
                <a:gridCol w="1692275"/>
                <a:gridCol w="1689100"/>
                <a:gridCol w="1692275"/>
                <a:gridCol w="1692275"/>
              </a:tblGrid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 gièng gµ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Nguån Gèc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§Æc ®iÓm, h×nh d¹ng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¦u ®iÓm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Nh­îc ®iÓm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Ri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¸c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L¬go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Gµ Tam Hoµng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219200" y="6096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1.</a:t>
            </a:r>
            <a:r>
              <a:rPr lang="en-US" sz="3200">
                <a:solidFill>
                  <a:schemeClr val="tx2"/>
                </a:solidFill>
              </a:rPr>
              <a:t> </a:t>
            </a:r>
            <a:r>
              <a:rPr lang="en-US" sz="3200" b="1">
                <a:solidFill>
                  <a:schemeClr val="tx2"/>
                </a:solidFill>
              </a:rPr>
              <a:t>Gà Ri</a:t>
            </a:r>
            <a:r>
              <a:rPr lang="en-US" sz="3200">
                <a:solidFill>
                  <a:schemeClr val="tx2"/>
                </a:solidFill>
              </a:rPr>
              <a:t>:</a:t>
            </a:r>
          </a:p>
        </p:txBody>
      </p:sp>
      <p:pic>
        <p:nvPicPr>
          <p:cNvPr id="15363" name="Picture 6" descr="Anh ga ri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79538"/>
            <a:ext cx="7162800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81200"/>
            <a:ext cx="7924800" cy="3581400"/>
          </a:xfrm>
        </p:spPr>
        <p:txBody>
          <a:bodyPr/>
          <a:lstStyle/>
          <a:p>
            <a:pPr marL="838200" indent="-838200" eaLnBrk="1" hangingPunct="1"/>
            <a:r>
              <a:rPr lang="en-US" sz="2400" i="1" smtClean="0"/>
              <a:t>           Nguồn gốc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Có nguồn gốc lâu </a:t>
            </a:r>
            <a:br>
              <a:rPr lang="en-US" sz="2400" smtClean="0">
                <a:solidFill>
                  <a:srgbClr val="0000CC"/>
                </a:solidFill>
              </a:rPr>
            </a:b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ời ở n</a:t>
            </a:r>
            <a:r>
              <a:rPr lang="vi-VN" sz="2400" smtClean="0">
                <a:solidFill>
                  <a:srgbClr val="0000CC"/>
                </a:solidFill>
              </a:rPr>
              <a:t>ư</a:t>
            </a:r>
            <a:r>
              <a:rPr lang="en-US" sz="2400" smtClean="0">
                <a:solidFill>
                  <a:srgbClr val="0000CC"/>
                </a:solidFill>
              </a:rPr>
              <a:t>ớc ta </a:t>
            </a:r>
            <a:r>
              <a:rPr lang="vi-VN" sz="2400" smtClean="0">
                <a:solidFill>
                  <a:srgbClr val="0000CC"/>
                </a:solidFill>
              </a:rPr>
              <a:t>đư</a:t>
            </a:r>
            <a:r>
              <a:rPr lang="en-US" sz="2400" smtClean="0">
                <a:solidFill>
                  <a:srgbClr val="0000CC"/>
                </a:solidFill>
              </a:rPr>
              <a:t>ợc chọn và thuần hoá từ gà rừng.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i="1" smtClean="0"/>
              <a:t> Đặc </a:t>
            </a:r>
            <a:r>
              <a:rPr lang="vi-VN" sz="2400" i="1" smtClean="0"/>
              <a:t>đ</a:t>
            </a:r>
            <a:r>
              <a:rPr lang="en-US" sz="2400" i="1" smtClean="0"/>
              <a:t>iểm hình dạng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Thân hình nhỏ, gà mái lông màu vàng có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iểm các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ốm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en, gà trống lông màu vàng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ậm,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ỏ tía.</a:t>
            </a:r>
            <a:br>
              <a:rPr lang="en-US" sz="2400" smtClean="0">
                <a:solidFill>
                  <a:srgbClr val="0000CC"/>
                </a:solidFill>
              </a:rPr>
            </a:br>
            <a:r>
              <a:rPr lang="en-US" sz="2400" i="1" smtClean="0"/>
              <a:t>- </a:t>
            </a:r>
            <a:r>
              <a:rPr lang="vi-VN" sz="2400" i="1" smtClean="0"/>
              <a:t>Ư</a:t>
            </a:r>
            <a:r>
              <a:rPr lang="en-US" sz="2400" i="1" smtClean="0"/>
              <a:t>u </a:t>
            </a:r>
            <a:r>
              <a:rPr lang="vi-VN" sz="2400" i="1" smtClean="0"/>
              <a:t>đ</a:t>
            </a:r>
            <a:r>
              <a:rPr lang="en-US" sz="2400" i="1" smtClean="0"/>
              <a:t>iểm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Thịt chắc, th</a:t>
            </a:r>
            <a:r>
              <a:rPr lang="vi-VN" sz="2400" smtClean="0">
                <a:solidFill>
                  <a:srgbClr val="0000CC"/>
                </a:solidFill>
              </a:rPr>
              <a:t>ơ</a:t>
            </a:r>
            <a:r>
              <a:rPr lang="en-US" sz="2400" smtClean="0">
                <a:solidFill>
                  <a:srgbClr val="0000CC"/>
                </a:solidFill>
              </a:rPr>
              <a:t>m ngon, </a:t>
            </a:r>
            <a:r>
              <a:rPr lang="vi-VN" sz="2400" smtClean="0">
                <a:solidFill>
                  <a:srgbClr val="0000CC"/>
                </a:solidFill>
              </a:rPr>
              <a:t>đ</a:t>
            </a:r>
            <a:r>
              <a:rPr lang="en-US" sz="2400" smtClean="0">
                <a:solidFill>
                  <a:srgbClr val="0000CC"/>
                </a:solidFill>
              </a:rPr>
              <a:t>ẻ nhiều, ít bệnh, nuôi con khéo...</a:t>
            </a:r>
            <a:br>
              <a:rPr lang="en-US" sz="2400" smtClean="0">
                <a:solidFill>
                  <a:srgbClr val="0000CC"/>
                </a:solidFill>
              </a:rPr>
            </a:br>
            <a:r>
              <a:rPr lang="en-US" sz="2400" i="1" smtClean="0"/>
              <a:t>- Nh</a:t>
            </a:r>
            <a:r>
              <a:rPr lang="vi-VN" sz="2400" i="1" smtClean="0"/>
              <a:t>ư</a:t>
            </a:r>
            <a:r>
              <a:rPr lang="en-US" sz="2400" i="1" smtClean="0"/>
              <a:t>ợc </a:t>
            </a:r>
            <a:r>
              <a:rPr lang="vi-VN" sz="2400" i="1" smtClean="0"/>
              <a:t>đ</a:t>
            </a:r>
            <a:r>
              <a:rPr lang="en-US" sz="2400" i="1" smtClean="0"/>
              <a:t>iểm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00CC"/>
                </a:solidFill>
              </a:rPr>
              <a:t>Thân hình nhỏ, chậm lớn.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219200" y="6096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1.Gà Ri</a:t>
            </a:r>
            <a:r>
              <a:rPr lang="en-US" sz="3200">
                <a:solidFill>
                  <a:schemeClr val="tx2"/>
                </a:solidFill>
              </a:rPr>
              <a:t>:</a:t>
            </a:r>
          </a:p>
        </p:txBody>
      </p:sp>
      <p:pic>
        <p:nvPicPr>
          <p:cNvPr id="16388" name="Picture 4" descr="Anh ga ri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04800"/>
            <a:ext cx="2514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889</TotalTime>
  <Words>447</Words>
  <Application>Microsoft Office PowerPoint</Application>
  <PresentationFormat>On-screen Show (4:3)</PresentationFormat>
  <Paragraphs>84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Arial</vt:lpstr>
      <vt:lpstr>Garamond</vt:lpstr>
      <vt:lpstr>Wingdings</vt:lpstr>
      <vt:lpstr>Calibri</vt:lpstr>
      <vt:lpstr>Comic Sans MS</vt:lpstr>
      <vt:lpstr>.VnTime</vt:lpstr>
      <vt:lpstr>.VnArial Narrow</vt:lpstr>
      <vt:lpstr>.VnArial NarrowH</vt:lpstr>
      <vt:lpstr>Times New Roman</vt:lpstr>
      <vt:lpstr>Edge</vt:lpstr>
      <vt:lpstr>Network</vt:lpstr>
      <vt:lpstr>Default Design</vt:lpstr>
      <vt:lpstr>Crayons</vt:lpstr>
      <vt:lpstr>Slide 1</vt:lpstr>
      <vt:lpstr>KIỂM TRA BÀI CŨ</vt:lpstr>
      <vt:lpstr>TRÒ CHƠI “CHUNG SỨC”</vt:lpstr>
      <vt:lpstr>Slide 4</vt:lpstr>
      <vt:lpstr>Slide 5</vt:lpstr>
      <vt:lpstr>Slide 6</vt:lpstr>
      <vt:lpstr>PHIẾU HỌC TẬP</vt:lpstr>
      <vt:lpstr>Slide 8</vt:lpstr>
      <vt:lpstr>           Nguồn gốc: Có nguồn gốc lâu  đời ở nước ta được chọn và thuần hoá từ gà rừng.  Đặc điểm hình dạng: Thân hình nhỏ, gà mái lông màu vàng có điểm các đốm đen, gà trống lông màu vàng đậm, đỏ tía. - Ưu điểm: Thịt chắc, thơm ngon, đẻ nhiều, ít bệnh, nuôi con khéo... - Nhược điểm: Thân hình nhỏ, chậm lớn.</vt:lpstr>
      <vt:lpstr>Slide 10</vt:lpstr>
      <vt:lpstr>            - Nguồn gốc: Nuôi nhiều ở các tỉnh Miền Nam nước ta. - Đặc điểm hình dạng: Thân hình nhỏ, Lông trắng xù, chân gà có 5 ngón và có lông. Mỏ, chân, thịt và da đều màu đen. - Ưu điểm: Thịt thơm, ngon, bổ, dùng để bồi dưỡng sức khoẻ cho con người. - Nhược điểm: Thân hình nhỏ, nhẹ cân.</vt:lpstr>
      <vt:lpstr>Slide 12</vt:lpstr>
      <vt:lpstr> - Nguồn gốc: Có nguồn gốc từ nước ý.  - Đặc điểm hình dạng: Thân hình gọn, lông màu trắng. Chân nhỏ màu vàng.  - Ưu điểm: Đẻ nhiều trứng. </vt:lpstr>
      <vt:lpstr>Slide 14</vt:lpstr>
      <vt:lpstr> - Nguồn gốc: Gốc từ Trung Quốc - Đặc điểm hình dạng: Thân hình ngắn, lông màu vàng rơm, chân và da màu vàng. Trứng màu nâu nhạt. Ưu điểm: Chóng lớn, đẻ nhiều.  - Nhược điểm: Thân ngắn.</vt:lpstr>
      <vt:lpstr>Slide 16</vt:lpstr>
      <vt:lpstr>Slide 17</vt:lpstr>
      <vt:lpstr>Slide 18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60</cp:revision>
  <dcterms:created xsi:type="dcterms:W3CDTF">2001-04-15T17:09:08Z</dcterms:created>
  <dcterms:modified xsi:type="dcterms:W3CDTF">2016-06-30T02:38:14Z</dcterms:modified>
</cp:coreProperties>
</file>