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notesMasterIdLst>
    <p:notesMasterId r:id="rId15"/>
  </p:notesMasterIdLst>
  <p:sldIdLst>
    <p:sldId id="286" r:id="rId4"/>
    <p:sldId id="287" r:id="rId5"/>
    <p:sldId id="263" r:id="rId6"/>
    <p:sldId id="290" r:id="rId7"/>
    <p:sldId id="291" r:id="rId8"/>
    <p:sldId id="293" r:id="rId9"/>
    <p:sldId id="295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800080"/>
    <a:srgbClr val="CC3399"/>
    <a:srgbClr val="E593D9"/>
    <a:srgbClr val="FF0000"/>
    <a:srgbClr val="6600FF"/>
    <a:srgbClr val="FF33CC"/>
    <a:srgbClr val="8D535B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 autoAdjust="0"/>
    <p:restoredTop sz="94660"/>
  </p:normalViewPr>
  <p:slideViewPr>
    <p:cSldViewPr>
      <p:cViewPr varScale="1">
        <p:scale>
          <a:sx n="38" d="100"/>
          <a:sy n="38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F84D5B-1772-4EBB-8CFA-45F3A58B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2FF5-C745-409C-9695-A643E2EB9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F2EF-17B6-4F53-ACFC-FC22F14F6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923D2-77FE-4327-AF80-1DA69D99F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F27C-BC5A-47F7-BC99-92DF2874C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CA94-769D-4509-8879-801A22D4A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6B31-0471-4530-8A9A-4E99E0367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F5030-907C-4EF9-9198-B3258D15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09A71-2E8A-499F-8012-0DCE9B7E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9926-0156-41EB-9A9D-9E35EC920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DDB0-F8CD-40AD-9B9D-FA34B1673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5A156-7B6F-476A-9F08-144EF1ED9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98C8B-EB9F-4254-8985-E270ACAEF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D515-9A50-4610-8D07-0C0A7294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3FF1-5D0E-44B2-A432-8A7B66EF0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FE81-A520-4CE8-8C68-614D93E3C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33516-46F1-4948-8561-6B7B79D7E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1F38E-4D1A-4E2F-AB7D-92B7395AB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9BEA-7668-48A6-8A9F-90D8D9D9B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DEFF-A1F0-4E5F-B213-D824DBC2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75097-FF71-4FC0-A61D-FC98A8569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DDEED-A0B3-4A70-994A-B75A4DE80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10FF6-E68B-4BEE-B143-BBCC46CF6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1317-FB80-41AE-9785-58C78D01D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4DA3-3ED7-416C-B2F6-43BF2E087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E1E6-CBBB-44D9-AD03-159A4351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D8E88-FC2D-47AB-89D4-5E8529E5E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4163-17C1-4F17-A576-BD9791A5F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64AE2-C4B4-4953-AB7A-D6BB1DE2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558C-C59F-48E0-919A-63941299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72612-BBF6-4E3E-B592-91413B1D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89B4-E16D-4001-916E-358F0AE37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2C00-7A99-4515-BC73-BCFD3E0B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C68BF-AC74-4D09-B910-C52FEE1C3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FF68-51E7-4E3D-A093-3D46A8AA5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4FEE-0E41-48F8-996B-585D76F1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D18E-41A7-4DC9-BA29-CC36D0D9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80FCD8-EAF5-4B6E-9398-145BF041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099FB71-553D-4899-AE3F-A109C3FF3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FA44FEA-2623-4EFD-910C-C10C7257B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38600"/>
            <a:ext cx="8382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CHÀO MỪNG CÁC THẦY CÔ GIÁO ĐẾN DỰ CHUYÊN ĐỀ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828800" y="1143000"/>
            <a:ext cx="5867400" cy="403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507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</a:rPr>
              <a:t>KHOA HỌC</a:t>
            </a:r>
          </a:p>
        </p:txBody>
      </p:sp>
      <p:pic>
        <p:nvPicPr>
          <p:cNvPr id="37893" name="j021134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j021134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378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5" fill="hold"/>
                                        <p:tgtEl>
                                          <p:spTgt spid="37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3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65593" name="Group 57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839200" cy="6511925"/>
        </p:xfrm>
        <a:graphic>
          <a:graphicData uri="http://schemas.openxmlformats.org/drawingml/2006/table">
            <a:tbl>
              <a:tblPr/>
              <a:tblGrid>
                <a:gridCol w="2946400"/>
                <a:gridCol w="2946400"/>
                <a:gridCol w="2946400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Tuổi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vị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thành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niên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Tuổi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trưởng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thành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Tuổi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già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7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594" name="Picture 58" descr="IMG_8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95" name="Picture 59" descr="images aod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624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97" name="Picture 61" descr="093181032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9624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200400" y="1219200"/>
            <a:ext cx="2819400" cy="2667000"/>
            <a:chOff x="2928" y="912"/>
            <a:chExt cx="2400" cy="3264"/>
          </a:xfrm>
        </p:grpSpPr>
        <p:pic>
          <p:nvPicPr>
            <p:cNvPr id="14365" name="Picture 65" descr="4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6" y="960"/>
              <a:ext cx="2304" cy="3168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66" name="Rectangle 66"/>
            <p:cNvSpPr>
              <a:spLocks noChangeArrowheads="1"/>
            </p:cNvSpPr>
            <p:nvPr/>
          </p:nvSpPr>
          <p:spPr bwMode="auto">
            <a:xfrm>
              <a:off x="2928" y="912"/>
              <a:ext cx="2400" cy="3264"/>
            </a:xfrm>
            <a:prstGeom prst="rect">
              <a:avLst/>
            </a:prstGeom>
            <a:noFill/>
            <a:ln w="57150" cmpd="thinThick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5603" name="Picture 67" descr="200px-Le_Van_Lan_20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2192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04" name="Picture 68" descr="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9624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11" name="Text Box 75"/>
          <p:cNvSpPr txBox="1">
            <a:spLocks noChangeArrowheads="1"/>
          </p:cNvSpPr>
          <p:nvPr/>
        </p:nvSpPr>
        <p:spPr bwMode="auto">
          <a:xfrm>
            <a:off x="24384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H5</a:t>
            </a:r>
          </a:p>
        </p:txBody>
      </p:sp>
      <p:sp>
        <p:nvSpPr>
          <p:cNvPr id="65612" name="Text Box 76"/>
          <p:cNvSpPr txBox="1">
            <a:spLocks noChangeArrowheads="1"/>
          </p:cNvSpPr>
          <p:nvPr/>
        </p:nvSpPr>
        <p:spPr bwMode="auto">
          <a:xfrm>
            <a:off x="2362200" y="6096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H6</a:t>
            </a:r>
          </a:p>
        </p:txBody>
      </p:sp>
      <p:sp>
        <p:nvSpPr>
          <p:cNvPr id="65613" name="Text Box 77"/>
          <p:cNvSpPr txBox="1">
            <a:spLocks noChangeArrowheads="1"/>
          </p:cNvSpPr>
          <p:nvPr/>
        </p:nvSpPr>
        <p:spPr bwMode="auto">
          <a:xfrm>
            <a:off x="5334000" y="129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65614" name="Text Box 78"/>
          <p:cNvSpPr txBox="1">
            <a:spLocks noChangeArrowheads="1"/>
          </p:cNvSpPr>
          <p:nvPr/>
        </p:nvSpPr>
        <p:spPr bwMode="auto">
          <a:xfrm>
            <a:off x="7239000" y="342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65615" name="Text Box 79"/>
          <p:cNvSpPr txBox="1">
            <a:spLocks noChangeArrowheads="1"/>
          </p:cNvSpPr>
          <p:nvPr/>
        </p:nvSpPr>
        <p:spPr bwMode="auto">
          <a:xfrm>
            <a:off x="4419600" y="6096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H3</a:t>
            </a:r>
          </a:p>
        </p:txBody>
      </p:sp>
      <p:sp>
        <p:nvSpPr>
          <p:cNvPr id="65616" name="Text Box 80"/>
          <p:cNvSpPr txBox="1">
            <a:spLocks noChangeArrowheads="1"/>
          </p:cNvSpPr>
          <p:nvPr/>
        </p:nvSpPr>
        <p:spPr bwMode="auto">
          <a:xfrm>
            <a:off x="7162800" y="6096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11" grpId="0"/>
      <p:bldP spid="65612" grpId="0"/>
      <p:bldP spid="65613" grpId="0"/>
      <p:bldP spid="65614" grpId="0"/>
      <p:bldP spid="65615" grpId="0"/>
      <p:bldP spid="656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2590800" y="533400"/>
            <a:ext cx="4038600" cy="76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smtClean="0">
              <a:latin typeface="Arial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372600" y="1143000"/>
            <a:ext cx="15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2. Đặc điểm của con người ở từng giai đoạn: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4793" name="Group 41"/>
          <p:cNvGraphicFramePr>
            <a:graphicFrameLocks noGrp="1"/>
          </p:cNvGraphicFramePr>
          <p:nvPr>
            <p:ph sz="half" idx="2"/>
          </p:nvPr>
        </p:nvGraphicFramePr>
        <p:xfrm>
          <a:off x="0" y="685800"/>
          <a:ext cx="9144000" cy="3962400"/>
        </p:xfrm>
        <a:graphic>
          <a:graphicData uri="http://schemas.openxmlformats.org/drawingml/2006/table">
            <a:tbl>
              <a:tblPr/>
              <a:tblGrid>
                <a:gridCol w="1797050"/>
                <a:gridCol w="73469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Giai đoạn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Đặc điểm nổi bật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2667000" y="3352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1828800" y="1143000"/>
            <a:ext cx="7315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FFFF00"/>
                </a:solidFill>
              </a:rPr>
              <a:t> </a:t>
            </a:r>
            <a:r>
              <a:rPr lang="en-US" i="1">
                <a:solidFill>
                  <a:srgbClr val="FFFF00"/>
                </a:solidFill>
              </a:rPr>
              <a:t>Từ 10 đến 19 tuổi.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i="1">
                <a:solidFill>
                  <a:srgbClr val="FFFF00"/>
                </a:solidFill>
              </a:rPr>
              <a:t> Chuyển tiếp từ trẻ con thành người lớn.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i="1">
                <a:solidFill>
                  <a:srgbClr val="FFFF00"/>
                </a:solidFill>
              </a:rPr>
              <a:t> Phát triển mạnh mẽ: thể chất, tinh thần, mối quan hệ xã hội.</a:t>
            </a: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-152400" y="1219200"/>
            <a:ext cx="2057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Tuổi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vị thành niên</a:t>
            </a:r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-152400" y="2438400"/>
            <a:ext cx="1981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Tuổi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trưởng thành</a:t>
            </a: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228600" y="3657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Tuổi già</a:t>
            </a: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1828800" y="2438400"/>
            <a:ext cx="7315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FF00"/>
                </a:solidFill>
              </a:rPr>
              <a:t>- </a:t>
            </a:r>
            <a:r>
              <a:rPr lang="en-US" i="1">
                <a:solidFill>
                  <a:srgbClr val="FFFF00"/>
                </a:solidFill>
              </a:rPr>
              <a:t>Từ 20 đến 60, 65 tuổi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- Tầm vóc, thể lực phát triển nhất, các cơ quan  cơ thể hoàn thiện, …</a:t>
            </a:r>
          </a:p>
          <a:p>
            <a:pPr>
              <a:spcBef>
                <a:spcPct val="50000"/>
              </a:spcBef>
            </a:pP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1828800" y="3352800"/>
            <a:ext cx="6477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FFFF00"/>
                </a:solidFill>
              </a:rPr>
              <a:t> </a:t>
            </a:r>
            <a:r>
              <a:rPr lang="en-US" i="1">
                <a:solidFill>
                  <a:srgbClr val="FFFF00"/>
                </a:solidFill>
              </a:rPr>
              <a:t>Từ 60, 65 tuổi trở lên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i="1">
                <a:solidFill>
                  <a:srgbClr val="FFFF00"/>
                </a:solidFill>
              </a:rPr>
              <a:t> Cơ thể, chức năng hoạt động các cơ quan suy yếu.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i="1">
                <a:solidFill>
                  <a:srgbClr val="FFFF00"/>
                </a:solidFill>
              </a:rPr>
              <a:t> Kéo dài tuổi thọ: rèn luyện thân thể, sống điều độ, …</a:t>
            </a:r>
          </a:p>
        </p:txBody>
      </p:sp>
      <p:sp>
        <p:nvSpPr>
          <p:cNvPr id="74794" name="Text Box 42"/>
          <p:cNvSpPr txBox="1">
            <a:spLocks noChangeArrowheads="1"/>
          </p:cNvSpPr>
          <p:nvPr/>
        </p:nvSpPr>
        <p:spPr bwMode="auto">
          <a:xfrm>
            <a:off x="304800" y="4724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3. Ích lợi khi biết các giai đoạn phát triển của con người:</a:t>
            </a:r>
          </a:p>
        </p:txBody>
      </p:sp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533400" y="5257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- Không e ngại, lo sợ những biến đổi cơ thể.</a:t>
            </a:r>
          </a:p>
        </p:txBody>
      </p: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533400" y="5943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- Chủ động trong học tập, làm việc, trong cuộc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94" grpId="0"/>
      <p:bldP spid="74795" grpId="0"/>
      <p:bldP spid="747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Arial"/>
              </a:rPr>
              <a:t>BÀI CŨ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  <a:latin typeface="Arial"/>
              </a:rPr>
              <a:t>TỪ LÚC MỚI SINH ĐẾN TUỔI DẬY THÌ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Câu 1</a:t>
            </a:r>
            <a:r>
              <a:rPr lang="en-US" sz="3200" b="1"/>
              <a:t>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 sz="3200" i="1"/>
              <a:t>Đây là hình ảnh các bạn nhỏ ở lứa tuổi nào?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ute - IMGYUVI7S7XR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tamtay.vn - photo - Ba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kids36-YD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524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kids01-YD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0480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IMG_86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286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" y="5943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Dưới 3 tuổi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895600" y="59436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Từ 3 đến 6 tuổi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867400" y="5943600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Từ 6 đến 10 tuổi</a:t>
            </a:r>
          </a:p>
        </p:txBody>
      </p:sp>
      <p:pic>
        <p:nvPicPr>
          <p:cNvPr id="9230" name="Picture 14" descr="IMG_85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0480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29718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57912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Arial"/>
              </a:rPr>
              <a:t>BÀI CŨ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  <a:latin typeface="Arial"/>
              </a:rPr>
              <a:t>TỪ LÚC MỚI SINH ĐẾN TUỔI DẬY THÌ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Câu 2</a:t>
            </a:r>
            <a:r>
              <a:rPr lang="en-US" sz="3200" b="1"/>
              <a:t>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 sz="3200" i="1"/>
              <a:t>- Tuổi dậy thì xuất hiện khi nào?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8763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/>
              <a:t>- </a:t>
            </a:r>
            <a:r>
              <a:rPr lang="en-US" sz="3200" i="1"/>
              <a:t>Tại sao nói tuổi dậy thì có tầm quan trọng đặc biệt đối với cuộc đời của mỗi con người?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latin typeface="Arial"/>
              </a:rPr>
              <a:t>Khoa học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86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FFFF00"/>
                </a:solidFill>
              </a:rPr>
              <a:t>Từ tuổi vị thành niên cho đến tuổi già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graphicFrame>
        <p:nvGraphicFramePr>
          <p:cNvPr id="53262" name="Group 14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763000" cy="5715000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265" name="Picture 17" descr="IMG_85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 descr="imagesthanhnie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004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 descr="bai mua19082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Picture 20" descr="IMG_89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2004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 descr="tc9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286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2" descr="vn_45oldwom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2004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Line 23"/>
          <p:cNvSpPr>
            <a:spLocks noChangeShapeType="1"/>
          </p:cNvSpPr>
          <p:nvPr/>
        </p:nvSpPr>
        <p:spPr bwMode="auto">
          <a:xfrm>
            <a:off x="3124200" y="5867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4"/>
          <p:cNvSpPr>
            <a:spLocks noChangeShapeType="1"/>
          </p:cNvSpPr>
          <p:nvPr/>
        </p:nvSpPr>
        <p:spPr bwMode="auto">
          <a:xfrm>
            <a:off x="6019800" y="5867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52400" y="6019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10 đến 19 tuổi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3200400" y="6096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20 -&gt; 60, 65 tuổi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6553200" y="2286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Tuổi già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304800" y="2209800"/>
            <a:ext cx="274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Tuổi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vị thành niên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3048000" y="22098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Tuổi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trưởng thành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6019800" y="60960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60,65 tuổi  trở lên</a:t>
            </a:r>
          </a:p>
        </p:txBody>
      </p:sp>
      <p:sp>
        <p:nvSpPr>
          <p:cNvPr id="10267" name="Text Box 31"/>
          <p:cNvSpPr txBox="1">
            <a:spLocks noChangeArrowheads="1"/>
          </p:cNvSpPr>
          <p:nvPr/>
        </p:nvSpPr>
        <p:spPr bwMode="auto">
          <a:xfrm>
            <a:off x="228600" y="3048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/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0" y="10668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1"/>
              <a:t>1.Các giai đoạn từ tuổi vị thành niên đến tuổi già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3" grpId="0"/>
      <p:bldP spid="53274" grpId="0"/>
      <p:bldP spid="53275" grpId="0"/>
      <p:bldP spid="53276" grpId="0"/>
      <p:bldP spid="53277" grpId="0"/>
      <p:bldP spid="53278" grpId="0"/>
      <p:bldP spid="53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2590800" y="533400"/>
            <a:ext cx="4038600" cy="76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smtClean="0">
              <a:latin typeface="Arial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9372600" y="1143000"/>
            <a:ext cx="15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/>
              <a:t>2. Đặc điểm của con người ở từng giai đoạn: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56386" name="Group 66"/>
          <p:cNvGraphicFramePr>
            <a:graphicFrameLocks noGrp="1"/>
          </p:cNvGraphicFramePr>
          <p:nvPr>
            <p:ph sz="half" idx="2"/>
          </p:nvPr>
        </p:nvGraphicFramePr>
        <p:xfrm>
          <a:off x="76200" y="1143000"/>
          <a:ext cx="8915400" cy="5486400"/>
        </p:xfrm>
        <a:graphic>
          <a:graphicData uri="http://schemas.openxmlformats.org/drawingml/2006/table">
            <a:tbl>
              <a:tblPr/>
              <a:tblGrid>
                <a:gridCol w="2266950"/>
                <a:gridCol w="66484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Giai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7" name="Text Box 28"/>
          <p:cNvSpPr txBox="1">
            <a:spLocks noChangeArrowheads="1"/>
          </p:cNvSpPr>
          <p:nvPr/>
        </p:nvSpPr>
        <p:spPr bwMode="auto">
          <a:xfrm>
            <a:off x="2667000" y="3352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2362200" y="1981200"/>
            <a:ext cx="6400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FFFF00"/>
                </a:solidFill>
              </a:rPr>
              <a:t> Từ 10 đến 19 tuổi.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FFFF00"/>
                </a:solidFill>
              </a:rPr>
              <a:t> Chuyển tiếp từ trẻ con thành người lớn.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FFFF00"/>
                </a:solidFill>
              </a:rPr>
              <a:t> Có sự phát triển mạnh mẽ về thể chất, tinh thần và mối quan hệ xã hội.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0" y="2209800"/>
            <a:ext cx="2362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solidFill>
                  <a:srgbClr val="FFFF00"/>
                </a:solidFill>
              </a:rPr>
              <a:t>Tuổi </a:t>
            </a:r>
          </a:p>
          <a:p>
            <a:pPr algn="ctr">
              <a:spcBef>
                <a:spcPct val="50000"/>
              </a:spcBef>
            </a:pPr>
            <a:r>
              <a:rPr lang="en-US" sz="2600" b="1">
                <a:solidFill>
                  <a:srgbClr val="FFFF00"/>
                </a:solidFill>
              </a:rPr>
              <a:t>vị thành niên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0" y="3886200"/>
            <a:ext cx="25146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>
                <a:solidFill>
                  <a:srgbClr val="FFFF00"/>
                </a:solidFill>
              </a:rPr>
              <a:t>Tuổi</a:t>
            </a:r>
          </a:p>
          <a:p>
            <a:pPr algn="ctr">
              <a:spcBef>
                <a:spcPct val="50000"/>
              </a:spcBef>
            </a:pPr>
            <a:r>
              <a:rPr lang="en-US" sz="2500" b="1">
                <a:solidFill>
                  <a:srgbClr val="FFFF00"/>
                </a:solidFill>
              </a:rPr>
              <a:t>trưởng thành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304800" y="5486400"/>
            <a:ext cx="175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FF00"/>
                </a:solidFill>
              </a:rPr>
              <a:t>Tuổi già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2362200" y="3733800"/>
            <a:ext cx="6629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FF00"/>
                </a:solidFill>
              </a:rPr>
              <a:t>- Từ 20 đến 60, 65 tuổi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FF00"/>
                </a:solidFill>
              </a:rPr>
              <a:t>- Tầm vóc, thể lực phát triển nhất, các cơ quan trong cơ thể hoàn thiện, …</a:t>
            </a:r>
          </a:p>
          <a:p>
            <a:pPr>
              <a:spcBef>
                <a:spcPct val="50000"/>
              </a:spcBef>
            </a:pPr>
            <a:endParaRPr lang="en-US" sz="2000" i="1">
              <a:solidFill>
                <a:srgbClr val="FFFF00"/>
              </a:solidFill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2362200" y="5181600"/>
            <a:ext cx="647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FFFF00"/>
                </a:solidFill>
              </a:rPr>
              <a:t> Từ 60, 65 tuổi trở lên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FFFF00"/>
                </a:solidFill>
              </a:rPr>
              <a:t> Cơ thể, chức năng hoạt động các cơ quan suy yếu.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FFFF00"/>
                </a:solidFill>
              </a:rPr>
              <a:t> Kéo dài tuổi thọ: rèn luyện thân thể, sống điều độ, …</a:t>
            </a:r>
          </a:p>
        </p:txBody>
      </p:sp>
      <p:sp>
        <p:nvSpPr>
          <p:cNvPr id="56387" name="Text Box 67"/>
          <p:cNvSpPr txBox="1">
            <a:spLocks noChangeArrowheads="1"/>
          </p:cNvSpPr>
          <p:nvPr/>
        </p:nvSpPr>
        <p:spPr bwMode="auto">
          <a:xfrm>
            <a:off x="4419600" y="1143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Đặc điểm nổi bật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6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56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49" grpId="0"/>
      <p:bldP spid="56353" grpId="0"/>
      <p:bldP spid="56354" grpId="0"/>
      <p:bldP spid="5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Thử tài: </a:t>
            </a:r>
            <a:r>
              <a:rPr lang="en-US" smtClean="0">
                <a:solidFill>
                  <a:srgbClr val="FFFF00"/>
                </a:solidFill>
                <a:latin typeface="Arial"/>
              </a:rPr>
              <a:t>“Tinh mắt nhanh tay”</a:t>
            </a:r>
          </a:p>
        </p:txBody>
      </p:sp>
      <p:sp>
        <p:nvSpPr>
          <p:cNvPr id="12291" name="Text Box 27"/>
          <p:cNvSpPr txBox="1">
            <a:spLocks noChangeArrowheads="1"/>
          </p:cNvSpPr>
          <p:nvPr/>
        </p:nvSpPr>
        <p:spPr bwMode="auto">
          <a:xfrm>
            <a:off x="4038600" y="5105400"/>
            <a:ext cx="99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800" b="1">
              <a:solidFill>
                <a:srgbClr val="FFFF00"/>
              </a:solidFill>
            </a:endParaRPr>
          </a:p>
        </p:txBody>
      </p:sp>
      <p:graphicFrame>
        <p:nvGraphicFramePr>
          <p:cNvPr id="58417" name="Group 4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495800"/>
        </p:xfrm>
        <a:graphic>
          <a:graphicData uri="http://schemas.openxmlformats.org/drawingml/2006/table">
            <a:tbl>
              <a:tblPr/>
              <a:tblGrid>
                <a:gridCol w="1346200"/>
                <a:gridCol w="1549400"/>
                <a:gridCol w="1143000"/>
              </a:tblGrid>
              <a:tr h="224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Tuổi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vị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thành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niên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Tuổi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trưởng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thành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Tuổi già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4953000" y="4191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H9</a:t>
            </a:r>
          </a:p>
        </p:txBody>
      </p:sp>
      <p:sp>
        <p:nvSpPr>
          <p:cNvPr id="12307" name="Text Box 51"/>
          <p:cNvSpPr txBox="1">
            <a:spLocks noChangeArrowheads="1"/>
          </p:cNvSpPr>
          <p:nvPr/>
        </p:nvSpPr>
        <p:spPr bwMode="auto">
          <a:xfrm flipH="1" flipV="1">
            <a:off x="4267200" y="1516063"/>
            <a:ext cx="7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381000" y="1600200"/>
            <a:ext cx="3886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Quan sát các hình ảnh.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Xác định người trong hình đang ở giai đoạn nào của cuộc đời.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Ghi nhanh kí hiệu hình vào cột tương ứng.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1524000"/>
            <a:ext cx="8229600" cy="7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  <p:pic>
        <p:nvPicPr>
          <p:cNvPr id="13316" name="Picture 5" descr="200px-Le_Van_Lan_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524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IMG_87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657600"/>
            <a:ext cx="2778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093181032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images aod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6576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7338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2590800" y="22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13322" name="Text Box 21"/>
          <p:cNvSpPr txBox="1">
            <a:spLocks noChangeArrowheads="1"/>
          </p:cNvSpPr>
          <p:nvPr/>
        </p:nvSpPr>
        <p:spPr bwMode="auto">
          <a:xfrm>
            <a:off x="4495800" y="3124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13323" name="Text Box 22"/>
          <p:cNvSpPr txBox="1">
            <a:spLocks noChangeArrowheads="1"/>
          </p:cNvSpPr>
          <p:nvPr/>
        </p:nvSpPr>
        <p:spPr bwMode="auto">
          <a:xfrm>
            <a:off x="73914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H3</a:t>
            </a:r>
          </a:p>
        </p:txBody>
      </p:sp>
      <p:sp>
        <p:nvSpPr>
          <p:cNvPr id="13324" name="Text Box 23"/>
          <p:cNvSpPr txBox="1">
            <a:spLocks noChangeArrowheads="1"/>
          </p:cNvSpPr>
          <p:nvPr/>
        </p:nvSpPr>
        <p:spPr bwMode="auto">
          <a:xfrm>
            <a:off x="14478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H4</a:t>
            </a:r>
          </a:p>
        </p:txBody>
      </p:sp>
      <p:sp>
        <p:nvSpPr>
          <p:cNvPr id="13325" name="Text Box 24"/>
          <p:cNvSpPr txBox="1">
            <a:spLocks noChangeArrowheads="1"/>
          </p:cNvSpPr>
          <p:nvPr/>
        </p:nvSpPr>
        <p:spPr bwMode="auto">
          <a:xfrm>
            <a:off x="9677400" y="5867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3326" name="Text Box 25"/>
          <p:cNvSpPr txBox="1">
            <a:spLocks noChangeArrowheads="1"/>
          </p:cNvSpPr>
          <p:nvPr/>
        </p:nvSpPr>
        <p:spPr bwMode="auto">
          <a:xfrm>
            <a:off x="83820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H6</a:t>
            </a:r>
          </a:p>
        </p:txBody>
      </p:sp>
      <p:grpSp>
        <p:nvGrpSpPr>
          <p:cNvPr id="13327" name="Group 27"/>
          <p:cNvGrpSpPr>
            <a:grpSpLocks/>
          </p:cNvGrpSpPr>
          <p:nvPr/>
        </p:nvGrpSpPr>
        <p:grpSpPr bwMode="auto">
          <a:xfrm>
            <a:off x="152400" y="152400"/>
            <a:ext cx="3124200" cy="3429000"/>
            <a:chOff x="2928" y="912"/>
            <a:chExt cx="2400" cy="3264"/>
          </a:xfrm>
        </p:grpSpPr>
        <p:pic>
          <p:nvPicPr>
            <p:cNvPr id="13331" name="Picture 28" descr="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6" y="960"/>
              <a:ext cx="2304" cy="3168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332" name="Rectangle 29"/>
            <p:cNvSpPr>
              <a:spLocks noChangeArrowheads="1"/>
            </p:cNvSpPr>
            <p:nvPr/>
          </p:nvSpPr>
          <p:spPr bwMode="auto">
            <a:xfrm>
              <a:off x="2928" y="912"/>
              <a:ext cx="2400" cy="3264"/>
            </a:xfrm>
            <a:prstGeom prst="rect">
              <a:avLst/>
            </a:prstGeom>
            <a:noFill/>
            <a:ln w="57150" cmpd="thinThick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8" name="Text Box 34"/>
          <p:cNvSpPr txBox="1">
            <a:spLocks noChangeArrowheads="1"/>
          </p:cNvSpPr>
          <p:nvPr/>
        </p:nvSpPr>
        <p:spPr bwMode="auto">
          <a:xfrm>
            <a:off x="5410200" y="3733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H5</a:t>
            </a:r>
          </a:p>
        </p:txBody>
      </p:sp>
      <p:sp>
        <p:nvSpPr>
          <p:cNvPr id="13329" name="Text Box 35"/>
          <p:cNvSpPr txBox="1">
            <a:spLocks noChangeArrowheads="1"/>
          </p:cNvSpPr>
          <p:nvPr/>
        </p:nvSpPr>
        <p:spPr bwMode="auto">
          <a:xfrm>
            <a:off x="2590800" y="533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30" name="Text Box 37"/>
          <p:cNvSpPr txBox="1">
            <a:spLocks noChangeArrowheads="1"/>
          </p:cNvSpPr>
          <p:nvPr/>
        </p:nvSpPr>
        <p:spPr bwMode="auto">
          <a:xfrm>
            <a:off x="2590800" y="22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512</Words>
  <Application>Microsoft Office PowerPoint</Application>
  <PresentationFormat>On-screen Show (4:3)</PresentationFormat>
  <Paragraphs>91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Tahoma</vt:lpstr>
      <vt:lpstr>Wingdings</vt:lpstr>
      <vt:lpstr>Default Design</vt:lpstr>
      <vt:lpstr>Slit</vt:lpstr>
      <vt:lpstr>1_Default Design</vt:lpstr>
      <vt:lpstr>Slide 1</vt:lpstr>
      <vt:lpstr>BÀI CŨ</vt:lpstr>
      <vt:lpstr>Slide 3</vt:lpstr>
      <vt:lpstr>BÀI CŨ</vt:lpstr>
      <vt:lpstr>Slide 5</vt:lpstr>
      <vt:lpstr>Slide 6</vt:lpstr>
      <vt:lpstr>Slide 7</vt:lpstr>
      <vt:lpstr>Thử tài: “Tinh mắt nhanh tay”</vt:lpstr>
      <vt:lpstr>Slide 9</vt:lpstr>
      <vt:lpstr>Slide 10</vt:lpstr>
      <vt:lpstr>Slide 11</vt:lpstr>
    </vt:vector>
  </TitlesOfParts>
  <Company>DONG 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 Phi</dc:creator>
  <cp:lastModifiedBy>CSTeam</cp:lastModifiedBy>
  <cp:revision>29</cp:revision>
  <dcterms:created xsi:type="dcterms:W3CDTF">2011-07-20T06:21:04Z</dcterms:created>
  <dcterms:modified xsi:type="dcterms:W3CDTF">2016-06-30T02:35:51Z</dcterms:modified>
</cp:coreProperties>
</file>