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4" r:id="rId2"/>
    <p:sldId id="279" r:id="rId3"/>
    <p:sldId id="276" r:id="rId4"/>
    <p:sldId id="277" r:id="rId5"/>
    <p:sldId id="284" r:id="rId6"/>
    <p:sldId id="285" r:id="rId7"/>
    <p:sldId id="286" r:id="rId8"/>
    <p:sldId id="287" r:id="rId9"/>
    <p:sldId id="288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clrMru>
    <a:srgbClr val="9900CC"/>
    <a:srgbClr val="CCFFFF"/>
    <a:srgbClr val="FFFFFF"/>
    <a:srgbClr val="000099"/>
    <a:srgbClr val="FFFF00"/>
    <a:srgbClr val="00FF00"/>
    <a:srgbClr val="FF0000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8C1411C-86FE-41AB-A637-0C7629E7FD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01EFBB-EBB9-4B87-8838-A4BE564726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95A3D3-CE79-4FEB-B6CD-129B6B63EC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82FCF2-B151-41A2-8577-114CBF2FA9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872ECE-67E0-4B88-AC7D-FFF7EAF186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9EFA1-9E6D-4489-9A93-C82AB60CD2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CC86E6-14B4-484B-9A01-38910BF8D6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F44D07-EE71-40E7-8B62-C76D0BAB1A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FFC95B-7C59-4BAE-B477-896E8C04FF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79DB60-6A8A-46C9-A05D-4E6D45F697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349C55-770C-4FA3-ABC0-DD69854F74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9D3443-8C85-4DEC-AEDB-99C673EF86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E7AFD-643F-4AE2-B571-CD64EA56A8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48E5F47-B8C4-4205-B3C3-95326DDDEB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3.gif"/><Relationship Id="rId7" Type="http://schemas.openxmlformats.org/officeDocument/2006/relationships/slide" Target="slide9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slide" Target="slide8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00" name="Picture 152" descr="IMG_2414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 cstate="print"/>
          <a:srcRect l="1225" t="4073" r="3349" b="14204"/>
          <a:stretch>
            <a:fillRect/>
          </a:stretch>
        </p:blipFill>
        <p:spPr bwMode="auto">
          <a:xfrm>
            <a:off x="4800600" y="3833813"/>
            <a:ext cx="4013200" cy="268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51" name="Group 8"/>
          <p:cNvGrpSpPr>
            <a:grpSpLocks/>
          </p:cNvGrpSpPr>
          <p:nvPr/>
        </p:nvGrpSpPr>
        <p:grpSpPr bwMode="auto">
          <a:xfrm>
            <a:off x="-225425" y="-381000"/>
            <a:ext cx="9598025" cy="7507288"/>
            <a:chOff x="0" y="192"/>
            <a:chExt cx="5760" cy="3936"/>
          </a:xfrm>
        </p:grpSpPr>
        <p:grpSp>
          <p:nvGrpSpPr>
            <p:cNvPr id="2064" name="Group 9"/>
            <p:cNvGrpSpPr>
              <a:grpSpLocks/>
            </p:cNvGrpSpPr>
            <p:nvPr/>
          </p:nvGrpSpPr>
          <p:grpSpPr bwMode="auto">
            <a:xfrm>
              <a:off x="0" y="336"/>
              <a:ext cx="5760" cy="3700"/>
              <a:chOff x="0" y="336"/>
              <a:chExt cx="5760" cy="3700"/>
            </a:xfrm>
          </p:grpSpPr>
          <p:pic>
            <p:nvPicPr>
              <p:cNvPr id="2067" name="Picture 10" descr="n3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0" y="3984"/>
                <a:ext cx="5760" cy="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68" name="Picture 11" descr="n3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0" y="336"/>
                <a:ext cx="5760" cy="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065" name="Picture 12" descr="n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-1848" y="2136"/>
              <a:ext cx="3936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6" name="Picture 13" descr="n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6200000" flipH="1">
              <a:off x="3671" y="2135"/>
              <a:ext cx="3936" cy="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3810000" y="441325"/>
            <a:ext cx="167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u="sng"/>
              <a:t>KHOA HỌC</a:t>
            </a:r>
            <a:r>
              <a:rPr lang="en-US" sz="2000" b="1"/>
              <a:t> </a:t>
            </a:r>
          </a:p>
        </p:txBody>
      </p:sp>
      <p:sp>
        <p:nvSpPr>
          <p:cNvPr id="2053" name="Text Box 12"/>
          <p:cNvSpPr txBox="1">
            <a:spLocks noChangeArrowheads="1"/>
          </p:cNvSpPr>
          <p:nvPr/>
        </p:nvSpPr>
        <p:spPr bwMode="auto">
          <a:xfrm>
            <a:off x="990600" y="3124200"/>
            <a:ext cx="7696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3200" b="1">
              <a:solidFill>
                <a:srgbClr val="000099"/>
              </a:solidFill>
            </a:endParaRPr>
          </a:p>
        </p:txBody>
      </p:sp>
      <p:sp>
        <p:nvSpPr>
          <p:cNvPr id="27661" name="Text Box 13"/>
          <p:cNvSpPr txBox="1">
            <a:spLocks noChangeArrowheads="1"/>
          </p:cNvSpPr>
          <p:nvPr/>
        </p:nvSpPr>
        <p:spPr bwMode="auto">
          <a:xfrm>
            <a:off x="1981200" y="838200"/>
            <a:ext cx="594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/>
              <a:t>CẦN LÀM GÌ ĐỂ CẢ MẸ VÀ EM BÉ ĐỀU KHOẺ?</a:t>
            </a:r>
          </a:p>
        </p:txBody>
      </p:sp>
      <p:sp>
        <p:nvSpPr>
          <p:cNvPr id="27721" name="Text Box 73"/>
          <p:cNvSpPr txBox="1">
            <a:spLocks noChangeArrowheads="1"/>
          </p:cNvSpPr>
          <p:nvPr/>
        </p:nvSpPr>
        <p:spPr bwMode="auto">
          <a:xfrm>
            <a:off x="381000" y="1981200"/>
            <a:ext cx="838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000099"/>
                </a:solidFill>
              </a:rPr>
              <a:t>1. Phụ nữ có thai nên và không nên làm gì? Tại sao?</a:t>
            </a:r>
          </a:p>
        </p:txBody>
      </p:sp>
      <p:pic>
        <p:nvPicPr>
          <p:cNvPr id="27797" name="Picture 149" descr="h1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609600"/>
            <a:ext cx="3733800" cy="333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798" name="Picture 150" descr="h2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 t="4924" r="2083"/>
          <a:stretch>
            <a:fillRect/>
          </a:stretch>
        </p:blipFill>
        <p:spPr bwMode="auto">
          <a:xfrm>
            <a:off x="5105400" y="609600"/>
            <a:ext cx="3336925" cy="31242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27799" name="Picture 151" descr="h3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1000" y="3886200"/>
            <a:ext cx="4191000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801" name="AutoShape 153"/>
          <p:cNvSpPr>
            <a:spLocks noChangeArrowheads="1"/>
          </p:cNvSpPr>
          <p:nvPr/>
        </p:nvSpPr>
        <p:spPr bwMode="auto">
          <a:xfrm>
            <a:off x="7467600" y="6096000"/>
            <a:ext cx="533400" cy="533400"/>
          </a:xfrm>
          <a:prstGeom prst="star8">
            <a:avLst>
              <a:gd name="adj" fmla="val 38250"/>
            </a:avLst>
          </a:prstGeom>
          <a:solidFill>
            <a:srgbClr val="FFFF00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7802" name="AutoShape 154"/>
          <p:cNvSpPr>
            <a:spLocks noChangeArrowheads="1"/>
          </p:cNvSpPr>
          <p:nvPr/>
        </p:nvSpPr>
        <p:spPr bwMode="auto">
          <a:xfrm>
            <a:off x="533400" y="2743200"/>
            <a:ext cx="457200" cy="6096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7803" name="AutoShape 155"/>
          <p:cNvSpPr>
            <a:spLocks noChangeArrowheads="1"/>
          </p:cNvSpPr>
          <p:nvPr/>
        </p:nvSpPr>
        <p:spPr bwMode="auto">
          <a:xfrm>
            <a:off x="533400" y="5943600"/>
            <a:ext cx="457200" cy="6096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7804" name="AutoShape 156"/>
          <p:cNvSpPr>
            <a:spLocks noChangeArrowheads="1"/>
          </p:cNvSpPr>
          <p:nvPr/>
        </p:nvSpPr>
        <p:spPr bwMode="auto">
          <a:xfrm>
            <a:off x="6400800" y="3200400"/>
            <a:ext cx="533400" cy="533400"/>
          </a:xfrm>
          <a:prstGeom prst="star8">
            <a:avLst>
              <a:gd name="adj" fmla="val 38250"/>
            </a:avLst>
          </a:prstGeom>
          <a:solidFill>
            <a:srgbClr val="FFFF00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7720" name="AutoShape 72"/>
          <p:cNvSpPr>
            <a:spLocks noChangeArrowheads="1"/>
          </p:cNvSpPr>
          <p:nvPr/>
        </p:nvSpPr>
        <p:spPr bwMode="auto">
          <a:xfrm rot="-124158">
            <a:off x="3352800" y="1752600"/>
            <a:ext cx="2133600" cy="3962400"/>
          </a:xfrm>
          <a:prstGeom prst="cloudCallout">
            <a:avLst>
              <a:gd name="adj1" fmla="val 45611"/>
              <a:gd name="adj2" fmla="val 23556"/>
            </a:avLst>
          </a:prstGeom>
          <a:solidFill>
            <a:srgbClr val="0000FF"/>
          </a:solidFill>
          <a:ln w="28575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Thảo luận nhóm bốn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7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7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5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" dur="5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14431E-6 L 0 -0.2664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77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7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7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7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7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7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27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7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27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7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7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277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9" grpId="0"/>
      <p:bldP spid="27661" grpId="0"/>
      <p:bldP spid="27721" grpId="0"/>
      <p:bldP spid="27721" grpId="1"/>
      <p:bldP spid="27801" grpId="0" animBg="1"/>
      <p:bldP spid="27802" grpId="0" animBg="1"/>
      <p:bldP spid="27803" grpId="0" animBg="1"/>
      <p:bldP spid="27804" grpId="0" animBg="1"/>
      <p:bldP spid="27720" grpId="0" animBg="1"/>
      <p:bldP spid="27720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8"/>
          <p:cNvGrpSpPr>
            <a:grpSpLocks/>
          </p:cNvGrpSpPr>
          <p:nvPr/>
        </p:nvGrpSpPr>
        <p:grpSpPr bwMode="auto">
          <a:xfrm>
            <a:off x="-225425" y="-381000"/>
            <a:ext cx="9598025" cy="7507288"/>
            <a:chOff x="0" y="192"/>
            <a:chExt cx="5760" cy="3936"/>
          </a:xfrm>
        </p:grpSpPr>
        <p:grpSp>
          <p:nvGrpSpPr>
            <p:cNvPr id="3120" name="Group 9"/>
            <p:cNvGrpSpPr>
              <a:grpSpLocks/>
            </p:cNvGrpSpPr>
            <p:nvPr/>
          </p:nvGrpSpPr>
          <p:grpSpPr bwMode="auto">
            <a:xfrm>
              <a:off x="0" y="336"/>
              <a:ext cx="5760" cy="3700"/>
              <a:chOff x="0" y="336"/>
              <a:chExt cx="5760" cy="3700"/>
            </a:xfrm>
          </p:grpSpPr>
          <p:pic>
            <p:nvPicPr>
              <p:cNvPr id="3123" name="Picture 10" descr="n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3984"/>
                <a:ext cx="5760" cy="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24" name="Picture 11" descr="n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336"/>
                <a:ext cx="5760" cy="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3121" name="Picture 12" descr="n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-1848" y="2136"/>
              <a:ext cx="3936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22" name="Picture 13" descr="n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6200000" flipH="1">
              <a:off x="3671" y="2135"/>
              <a:ext cx="3936" cy="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75" name="Text Box 11"/>
          <p:cNvSpPr txBox="1">
            <a:spLocks noChangeArrowheads="1"/>
          </p:cNvSpPr>
          <p:nvPr/>
        </p:nvSpPr>
        <p:spPr bwMode="auto">
          <a:xfrm>
            <a:off x="3810000" y="441325"/>
            <a:ext cx="167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u="sng"/>
              <a:t>KHOA HỌC</a:t>
            </a:r>
            <a:r>
              <a:rPr lang="en-US" sz="2000" b="1"/>
              <a:t> </a:t>
            </a:r>
          </a:p>
        </p:txBody>
      </p:sp>
      <p:sp>
        <p:nvSpPr>
          <p:cNvPr id="3076" name="Text Box 12"/>
          <p:cNvSpPr txBox="1">
            <a:spLocks noChangeArrowheads="1"/>
          </p:cNvSpPr>
          <p:nvPr/>
        </p:nvSpPr>
        <p:spPr bwMode="auto">
          <a:xfrm>
            <a:off x="990600" y="3124200"/>
            <a:ext cx="7696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3200" b="1">
              <a:solidFill>
                <a:srgbClr val="000099"/>
              </a:solidFill>
            </a:endParaRPr>
          </a:p>
        </p:txBody>
      </p:sp>
      <p:sp>
        <p:nvSpPr>
          <p:cNvPr id="3077" name="Text Box 13"/>
          <p:cNvSpPr txBox="1">
            <a:spLocks noChangeArrowheads="1"/>
          </p:cNvSpPr>
          <p:nvPr/>
        </p:nvSpPr>
        <p:spPr bwMode="auto">
          <a:xfrm>
            <a:off x="1981200" y="838200"/>
            <a:ext cx="594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/>
              <a:t>CẦN LÀM GÌ ĐỂ CẢ MẸ VÀ EM BÉ ĐỀU KHOẺ?</a:t>
            </a:r>
          </a:p>
        </p:txBody>
      </p:sp>
      <p:sp>
        <p:nvSpPr>
          <p:cNvPr id="3078" name="Text Box 16"/>
          <p:cNvSpPr txBox="1">
            <a:spLocks noChangeArrowheads="1"/>
          </p:cNvSpPr>
          <p:nvPr/>
        </p:nvSpPr>
        <p:spPr bwMode="auto">
          <a:xfrm>
            <a:off x="304800" y="1371600"/>
            <a:ext cx="838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000099"/>
                </a:solidFill>
              </a:rPr>
              <a:t>1. Phụ nữ có thai nên và không nên làm gì? Tại sao?</a:t>
            </a:r>
          </a:p>
        </p:txBody>
      </p:sp>
      <p:sp>
        <p:nvSpPr>
          <p:cNvPr id="3079" name="Text Box 17"/>
          <p:cNvSpPr txBox="1">
            <a:spLocks noChangeArrowheads="1"/>
          </p:cNvSpPr>
          <p:nvPr/>
        </p:nvSpPr>
        <p:spPr bwMode="auto">
          <a:xfrm>
            <a:off x="609600" y="5105400"/>
            <a:ext cx="792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graphicFrame>
        <p:nvGraphicFramePr>
          <p:cNvPr id="38976" name="Group 64"/>
          <p:cNvGraphicFramePr>
            <a:graphicFrameLocks noGrp="1"/>
          </p:cNvGraphicFramePr>
          <p:nvPr>
            <p:ph/>
          </p:nvPr>
        </p:nvGraphicFramePr>
        <p:xfrm>
          <a:off x="228600" y="1981200"/>
          <a:ext cx="8686800" cy="4573588"/>
        </p:xfrm>
        <a:graphic>
          <a:graphicData uri="http://schemas.openxmlformats.org/drawingml/2006/table">
            <a:tbl>
              <a:tblPr/>
              <a:tblGrid>
                <a:gridCol w="1149350"/>
                <a:gridCol w="5708650"/>
                <a:gridCol w="742950"/>
                <a:gridCol w="1085850"/>
              </a:tblGrid>
              <a:tr h="8228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H×nh</a:t>
                      </a:r>
                    </a:p>
                  </a:txBody>
                  <a:tcPr marT="45714" marB="4571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Néi dung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Nªn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Kh«ng nªn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17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H×nh 1</a:t>
                      </a:r>
                    </a:p>
                  </a:txBody>
                  <a:tcPr marT="45714" marB="4571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80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H×nh 2</a:t>
                      </a:r>
                    </a:p>
                  </a:txBody>
                  <a:tcPr marT="45714" marB="4571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18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H×nh 3</a:t>
                      </a:r>
                    </a:p>
                  </a:txBody>
                  <a:tcPr marT="45714" marB="4571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190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H×nh 4</a:t>
                      </a:r>
                    </a:p>
                  </a:txBody>
                  <a:tcPr marT="45714" marB="4571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8962" name="Text Box 50"/>
          <p:cNvSpPr txBox="1">
            <a:spLocks noChangeArrowheads="1"/>
          </p:cNvSpPr>
          <p:nvPr/>
        </p:nvSpPr>
        <p:spPr bwMode="auto">
          <a:xfrm>
            <a:off x="1371600" y="2895600"/>
            <a:ext cx="5638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Các nhóm thức </a:t>
            </a:r>
            <a:r>
              <a:rPr lang="vi-VN" sz="2400" b="1"/>
              <a:t>ă</a:t>
            </a:r>
            <a:r>
              <a:rPr lang="en-US" sz="2400" b="1"/>
              <a:t>n có lợi cho sức khoẻ của ng</a:t>
            </a:r>
            <a:r>
              <a:rPr lang="vi-VN" sz="2400" b="1"/>
              <a:t>ư</a:t>
            </a:r>
            <a:r>
              <a:rPr lang="en-US" sz="2400" b="1"/>
              <a:t>ời mẹ và thai nhi.</a:t>
            </a:r>
          </a:p>
        </p:txBody>
      </p:sp>
      <p:sp>
        <p:nvSpPr>
          <p:cNvPr id="38963" name="Text Box 51"/>
          <p:cNvSpPr txBox="1">
            <a:spLocks noChangeArrowheads="1"/>
          </p:cNvSpPr>
          <p:nvPr/>
        </p:nvSpPr>
        <p:spPr bwMode="auto">
          <a:xfrm>
            <a:off x="1371600" y="3749675"/>
            <a:ext cx="5791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Một số thứ không tốt hoặc gây hại cho sức khoẻ của ng</a:t>
            </a:r>
            <a:r>
              <a:rPr lang="vi-VN" sz="2400" b="1"/>
              <a:t>ư</a:t>
            </a:r>
            <a:r>
              <a:rPr lang="en-US" sz="2400" b="1"/>
              <a:t>ời mẹ và thai nhi.</a:t>
            </a:r>
          </a:p>
        </p:txBody>
      </p:sp>
      <p:sp>
        <p:nvSpPr>
          <p:cNvPr id="38964" name="Text Box 52"/>
          <p:cNvSpPr txBox="1">
            <a:spLocks noChangeArrowheads="1"/>
          </p:cNvSpPr>
          <p:nvPr/>
        </p:nvSpPr>
        <p:spPr bwMode="auto">
          <a:xfrm>
            <a:off x="7315200" y="2895600"/>
            <a:ext cx="3873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38965" name="Text Box 53"/>
          <p:cNvSpPr txBox="1">
            <a:spLocks noChangeArrowheads="1"/>
          </p:cNvSpPr>
          <p:nvPr/>
        </p:nvSpPr>
        <p:spPr bwMode="auto">
          <a:xfrm>
            <a:off x="8223250" y="3733800"/>
            <a:ext cx="3873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00099"/>
                </a:solidFill>
              </a:rPr>
              <a:t>x</a:t>
            </a:r>
          </a:p>
        </p:txBody>
      </p:sp>
      <p:sp>
        <p:nvSpPr>
          <p:cNvPr id="38966" name="Text Box 54"/>
          <p:cNvSpPr txBox="1">
            <a:spLocks noChangeArrowheads="1"/>
          </p:cNvSpPr>
          <p:nvPr/>
        </p:nvSpPr>
        <p:spPr bwMode="auto">
          <a:xfrm>
            <a:off x="1371600" y="4495800"/>
            <a:ext cx="5791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Ng</a:t>
            </a:r>
            <a:r>
              <a:rPr lang="vi-VN" sz="2400" b="1"/>
              <a:t>ư</a:t>
            </a:r>
            <a:r>
              <a:rPr lang="en-US" sz="2400" b="1"/>
              <a:t>ời phụ nữ có thai </a:t>
            </a:r>
            <a:r>
              <a:rPr lang="vi-VN" sz="2400" b="1"/>
              <a:t>đ</a:t>
            </a:r>
            <a:r>
              <a:rPr lang="en-US" sz="2400" b="1"/>
              <a:t>ang </a:t>
            </a:r>
            <a:r>
              <a:rPr lang="vi-VN" sz="2400" b="1"/>
              <a:t>đư</a:t>
            </a:r>
            <a:r>
              <a:rPr lang="en-US" sz="2400" b="1"/>
              <a:t>ợc khám thai tại c</a:t>
            </a:r>
            <a:r>
              <a:rPr lang="vi-VN" sz="2400" b="1"/>
              <a:t>ơ</a:t>
            </a:r>
            <a:r>
              <a:rPr lang="en-US" sz="2400" b="1"/>
              <a:t> sở y tế.</a:t>
            </a:r>
          </a:p>
        </p:txBody>
      </p:sp>
      <p:sp>
        <p:nvSpPr>
          <p:cNvPr id="38967" name="Text Box 55"/>
          <p:cNvSpPr txBox="1">
            <a:spLocks noChangeArrowheads="1"/>
          </p:cNvSpPr>
          <p:nvPr/>
        </p:nvSpPr>
        <p:spPr bwMode="auto">
          <a:xfrm>
            <a:off x="7239000" y="4572000"/>
            <a:ext cx="3873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38968" name="Text Box 56"/>
          <p:cNvSpPr txBox="1">
            <a:spLocks noChangeArrowheads="1"/>
          </p:cNvSpPr>
          <p:nvPr/>
        </p:nvSpPr>
        <p:spPr bwMode="auto">
          <a:xfrm>
            <a:off x="1371600" y="5289550"/>
            <a:ext cx="5791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Ng</a:t>
            </a:r>
            <a:r>
              <a:rPr lang="vi-VN" sz="2400" b="1"/>
              <a:t>ư</a:t>
            </a:r>
            <a:r>
              <a:rPr lang="en-US" sz="2400" b="1"/>
              <a:t>ời phụ nữ có thai </a:t>
            </a:r>
            <a:r>
              <a:rPr lang="vi-VN" sz="2400" b="1"/>
              <a:t>đ</a:t>
            </a:r>
            <a:r>
              <a:rPr lang="en-US" sz="2400" b="1"/>
              <a:t>ang gánh lúa và tiếp xúc với các chất </a:t>
            </a:r>
            <a:r>
              <a:rPr lang="vi-VN" sz="2400" b="1"/>
              <a:t>đ</a:t>
            </a:r>
            <a:r>
              <a:rPr lang="en-US" sz="2400" b="1"/>
              <a:t>ộc hoá học nh</a:t>
            </a:r>
            <a:r>
              <a:rPr lang="vi-VN" sz="2400" b="1"/>
              <a:t>ư</a:t>
            </a:r>
            <a:r>
              <a:rPr lang="en-US" sz="2400" b="1"/>
              <a:t> thuốc trừ sâu, thuốc diệt cỏ,…</a:t>
            </a:r>
          </a:p>
        </p:txBody>
      </p:sp>
      <p:sp>
        <p:nvSpPr>
          <p:cNvPr id="38969" name="Text Box 57"/>
          <p:cNvSpPr txBox="1">
            <a:spLocks noChangeArrowheads="1"/>
          </p:cNvSpPr>
          <p:nvPr/>
        </p:nvSpPr>
        <p:spPr bwMode="auto">
          <a:xfrm>
            <a:off x="8153400" y="5592763"/>
            <a:ext cx="3873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00099"/>
                </a:solidFill>
              </a:rPr>
              <a:t>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8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8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8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8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8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8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8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8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8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62" grpId="0"/>
      <p:bldP spid="38963" grpId="0"/>
      <p:bldP spid="38964" grpId="0"/>
      <p:bldP spid="38965" grpId="0"/>
      <p:bldP spid="38966" grpId="0"/>
      <p:bldP spid="38967" grpId="0"/>
      <p:bldP spid="38968" grpId="0"/>
      <p:bldP spid="3896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8"/>
          <p:cNvGrpSpPr>
            <a:grpSpLocks/>
          </p:cNvGrpSpPr>
          <p:nvPr/>
        </p:nvGrpSpPr>
        <p:grpSpPr bwMode="auto">
          <a:xfrm>
            <a:off x="-225425" y="-381000"/>
            <a:ext cx="9598025" cy="7507288"/>
            <a:chOff x="0" y="192"/>
            <a:chExt cx="5760" cy="3936"/>
          </a:xfrm>
        </p:grpSpPr>
        <p:grpSp>
          <p:nvGrpSpPr>
            <p:cNvPr id="4116" name="Group 9"/>
            <p:cNvGrpSpPr>
              <a:grpSpLocks/>
            </p:cNvGrpSpPr>
            <p:nvPr/>
          </p:nvGrpSpPr>
          <p:grpSpPr bwMode="auto">
            <a:xfrm>
              <a:off x="0" y="336"/>
              <a:ext cx="5760" cy="3700"/>
              <a:chOff x="0" y="336"/>
              <a:chExt cx="5760" cy="3700"/>
            </a:xfrm>
          </p:grpSpPr>
          <p:pic>
            <p:nvPicPr>
              <p:cNvPr id="4119" name="Picture 10" descr="n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3984"/>
                <a:ext cx="5760" cy="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20" name="Picture 11" descr="n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336"/>
                <a:ext cx="5760" cy="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4117" name="Picture 12" descr="n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-1848" y="2136"/>
              <a:ext cx="3936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18" name="Picture 13" descr="n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6200000" flipH="1">
              <a:off x="3671" y="2135"/>
              <a:ext cx="3936" cy="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099" name="Text Box 11"/>
          <p:cNvSpPr txBox="1">
            <a:spLocks noChangeArrowheads="1"/>
          </p:cNvSpPr>
          <p:nvPr/>
        </p:nvSpPr>
        <p:spPr bwMode="auto">
          <a:xfrm>
            <a:off x="3810000" y="441325"/>
            <a:ext cx="167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u="sng"/>
              <a:t>KHOA HỌC</a:t>
            </a:r>
            <a:r>
              <a:rPr lang="en-US" sz="2000" b="1"/>
              <a:t> </a:t>
            </a:r>
          </a:p>
        </p:txBody>
      </p:sp>
      <p:sp>
        <p:nvSpPr>
          <p:cNvPr id="4100" name="Text Box 12"/>
          <p:cNvSpPr txBox="1">
            <a:spLocks noChangeArrowheads="1"/>
          </p:cNvSpPr>
          <p:nvPr/>
        </p:nvSpPr>
        <p:spPr bwMode="auto">
          <a:xfrm>
            <a:off x="990600" y="3124200"/>
            <a:ext cx="7696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3200" b="1">
              <a:solidFill>
                <a:srgbClr val="000099"/>
              </a:solidFill>
            </a:endParaRPr>
          </a:p>
        </p:txBody>
      </p:sp>
      <p:sp>
        <p:nvSpPr>
          <p:cNvPr id="4101" name="Text Box 13"/>
          <p:cNvSpPr txBox="1">
            <a:spLocks noChangeArrowheads="1"/>
          </p:cNvSpPr>
          <p:nvPr/>
        </p:nvSpPr>
        <p:spPr bwMode="auto">
          <a:xfrm>
            <a:off x="1981200" y="838200"/>
            <a:ext cx="594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/>
              <a:t>CẦN LÀM GÌ ĐỂ CẢ MẸ VÀ EM BÉ ĐỀU KHOẺ?</a:t>
            </a:r>
          </a:p>
        </p:txBody>
      </p:sp>
      <p:sp>
        <p:nvSpPr>
          <p:cNvPr id="4102" name="Text Box 16"/>
          <p:cNvSpPr txBox="1">
            <a:spLocks noChangeArrowheads="1"/>
          </p:cNvSpPr>
          <p:nvPr/>
        </p:nvSpPr>
        <p:spPr bwMode="auto">
          <a:xfrm>
            <a:off x="228600" y="1219200"/>
            <a:ext cx="716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000099"/>
                </a:solidFill>
              </a:rPr>
              <a:t>1. Phụ nữ có thai nên và không nên làm gì?  </a:t>
            </a:r>
          </a:p>
        </p:txBody>
      </p:sp>
      <p:sp>
        <p:nvSpPr>
          <p:cNvPr id="4103" name="Text Box 17"/>
          <p:cNvSpPr txBox="1">
            <a:spLocks noChangeArrowheads="1"/>
          </p:cNvSpPr>
          <p:nvPr/>
        </p:nvSpPr>
        <p:spPr bwMode="auto">
          <a:xfrm>
            <a:off x="609600" y="5105400"/>
            <a:ext cx="792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104" name="Text Box 59"/>
          <p:cNvSpPr txBox="1">
            <a:spLocks noChangeArrowheads="1"/>
          </p:cNvSpPr>
          <p:nvPr/>
        </p:nvSpPr>
        <p:spPr bwMode="auto">
          <a:xfrm>
            <a:off x="457200" y="2057400"/>
            <a:ext cx="800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graphicFrame>
        <p:nvGraphicFramePr>
          <p:cNvPr id="35928" name="Group 88"/>
          <p:cNvGraphicFramePr>
            <a:graphicFrameLocks noGrp="1"/>
          </p:cNvGraphicFramePr>
          <p:nvPr>
            <p:ph/>
          </p:nvPr>
        </p:nvGraphicFramePr>
        <p:xfrm>
          <a:off x="200025" y="1676400"/>
          <a:ext cx="8715375" cy="4975225"/>
        </p:xfrm>
        <a:graphic>
          <a:graphicData uri="http://schemas.openxmlformats.org/drawingml/2006/table">
            <a:tbl>
              <a:tblPr/>
              <a:tblGrid>
                <a:gridCol w="4095750"/>
                <a:gridCol w="4619625"/>
              </a:tblGrid>
              <a:tr h="4952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Nªn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Kh«ng nªn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9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- ¡n nhiÒu thøc ¨n chøa chÊt ®¹m: T«m, c¸, thÞt lîn, thÞt gµ, thÞt bß, trøng, èc, cua,..            - ¡n nhiÒu hoa qu¶, rau xanh    - ¡n nhiÒu thùc vËt, võng  l¹c.   - ¡n ®ñ chÊt bét ®­êng, g¹o, m×, ng«,…                                   - §i kh¸m thai ®Þnh k×.             - VËn ®éng võa ph¶i.                 - Lu«n t¹o kh«ng khÝ, tinh thÇn vui vÎ, tho¶i m¸i.              - Lµm viÖc nhÑ,…      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- C¸u g¾t.                                         - Hót thuèc l¸.                                         - ¡n kiªng qu¸ møc.                        - Uèng r­îu, cµ phª.                         - Sö dông ma tuý vµ c¸c chÊt kÝch thÝch.                                                - ¡n qu¸ cay, qu¸ mÆm.                       - Lµm viÖc nÆng.                               </a:t>
                      </a: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- TiÕp xóc trùc tiÕp víi ph©n bãn, thuèc trõ s©u, c¸c ho¸ chÊt ®éc h¹i.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                                                     - TiÕp xóc víi ©m thanh qu¸ to,..    - Uèng thuèc bõa b·i.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5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8"/>
          <p:cNvGrpSpPr>
            <a:grpSpLocks/>
          </p:cNvGrpSpPr>
          <p:nvPr/>
        </p:nvGrpSpPr>
        <p:grpSpPr bwMode="auto">
          <a:xfrm>
            <a:off x="-225425" y="-381000"/>
            <a:ext cx="9598025" cy="7507288"/>
            <a:chOff x="0" y="192"/>
            <a:chExt cx="5760" cy="3936"/>
          </a:xfrm>
        </p:grpSpPr>
        <p:grpSp>
          <p:nvGrpSpPr>
            <p:cNvPr id="5135" name="Group 9"/>
            <p:cNvGrpSpPr>
              <a:grpSpLocks/>
            </p:cNvGrpSpPr>
            <p:nvPr/>
          </p:nvGrpSpPr>
          <p:grpSpPr bwMode="auto">
            <a:xfrm>
              <a:off x="0" y="336"/>
              <a:ext cx="5760" cy="3700"/>
              <a:chOff x="0" y="336"/>
              <a:chExt cx="5760" cy="3700"/>
            </a:xfrm>
          </p:grpSpPr>
          <p:pic>
            <p:nvPicPr>
              <p:cNvPr id="5138" name="Picture 10" descr="n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3984"/>
                <a:ext cx="5760" cy="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139" name="Picture 11" descr="n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336"/>
                <a:ext cx="5760" cy="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5136" name="Picture 12" descr="n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-1848" y="2136"/>
              <a:ext cx="3936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7" name="Picture 13" descr="n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6200000" flipH="1">
              <a:off x="3671" y="2135"/>
              <a:ext cx="3936" cy="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123" name="Text Box 11"/>
          <p:cNvSpPr txBox="1">
            <a:spLocks noChangeArrowheads="1"/>
          </p:cNvSpPr>
          <p:nvPr/>
        </p:nvSpPr>
        <p:spPr bwMode="auto">
          <a:xfrm>
            <a:off x="3810000" y="441325"/>
            <a:ext cx="167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u="sng"/>
              <a:t>KHOA HỌC</a:t>
            </a:r>
            <a:r>
              <a:rPr lang="en-US" sz="2000" b="1"/>
              <a:t> </a:t>
            </a:r>
          </a:p>
        </p:txBody>
      </p:sp>
      <p:sp>
        <p:nvSpPr>
          <p:cNvPr id="5124" name="Text Box 12"/>
          <p:cNvSpPr txBox="1">
            <a:spLocks noChangeArrowheads="1"/>
          </p:cNvSpPr>
          <p:nvPr/>
        </p:nvSpPr>
        <p:spPr bwMode="auto">
          <a:xfrm>
            <a:off x="990600" y="3124200"/>
            <a:ext cx="7696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3200" b="1">
              <a:solidFill>
                <a:srgbClr val="000099"/>
              </a:solidFill>
            </a:endParaRPr>
          </a:p>
        </p:txBody>
      </p:sp>
      <p:sp>
        <p:nvSpPr>
          <p:cNvPr id="5125" name="Text Box 13"/>
          <p:cNvSpPr txBox="1">
            <a:spLocks noChangeArrowheads="1"/>
          </p:cNvSpPr>
          <p:nvPr/>
        </p:nvSpPr>
        <p:spPr bwMode="auto">
          <a:xfrm>
            <a:off x="1905000" y="838200"/>
            <a:ext cx="594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/>
              <a:t>CẦN LÀM GÌ ĐỂ CẢ MẸ VÀ EM BÉ ĐỀU KHOẺ?</a:t>
            </a:r>
          </a:p>
        </p:txBody>
      </p:sp>
      <p:sp>
        <p:nvSpPr>
          <p:cNvPr id="36878" name="Text Box 14"/>
          <p:cNvSpPr txBox="1">
            <a:spLocks noChangeArrowheads="1"/>
          </p:cNvSpPr>
          <p:nvPr/>
        </p:nvSpPr>
        <p:spPr bwMode="auto">
          <a:xfrm>
            <a:off x="381000" y="1371600"/>
            <a:ext cx="419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000099"/>
                </a:solidFill>
              </a:rPr>
              <a:t>1. Phụ nữ có thai cần:</a:t>
            </a:r>
            <a:r>
              <a:rPr lang="en-US" sz="2400" b="1">
                <a:solidFill>
                  <a:srgbClr val="000099"/>
                </a:solidFill>
              </a:rPr>
              <a:t>  </a:t>
            </a:r>
          </a:p>
        </p:txBody>
      </p:sp>
      <p:sp>
        <p:nvSpPr>
          <p:cNvPr id="5127" name="Text Box 15"/>
          <p:cNvSpPr txBox="1">
            <a:spLocks noChangeArrowheads="1"/>
          </p:cNvSpPr>
          <p:nvPr/>
        </p:nvSpPr>
        <p:spPr bwMode="auto">
          <a:xfrm>
            <a:off x="609600" y="5105400"/>
            <a:ext cx="792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5128" name="Text Box 16"/>
          <p:cNvSpPr txBox="1">
            <a:spLocks noChangeArrowheads="1"/>
          </p:cNvSpPr>
          <p:nvPr/>
        </p:nvSpPr>
        <p:spPr bwMode="auto">
          <a:xfrm>
            <a:off x="457200" y="2057400"/>
            <a:ext cx="800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6893" name="Text Box 29"/>
          <p:cNvSpPr txBox="1">
            <a:spLocks noChangeArrowheads="1"/>
          </p:cNvSpPr>
          <p:nvPr/>
        </p:nvSpPr>
        <p:spPr bwMode="auto">
          <a:xfrm>
            <a:off x="762000" y="1997075"/>
            <a:ext cx="5257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/>
              <a:t>-  Ăn uống </a:t>
            </a:r>
            <a:r>
              <a:rPr lang="vi-VN" sz="2400" b="1"/>
              <a:t>đ</a:t>
            </a:r>
            <a:r>
              <a:rPr lang="en-US" sz="2400" b="1"/>
              <a:t>ủ chất, </a:t>
            </a:r>
            <a:r>
              <a:rPr lang="vi-VN" sz="2400" b="1"/>
              <a:t>đ</a:t>
            </a:r>
            <a:r>
              <a:rPr lang="en-US" sz="2400" b="1"/>
              <a:t>ủ l</a:t>
            </a:r>
            <a:r>
              <a:rPr lang="vi-VN" sz="2400" b="1"/>
              <a:t>ư</a:t>
            </a:r>
            <a:r>
              <a:rPr lang="en-US" sz="2400" b="1"/>
              <a:t>ợng;  </a:t>
            </a:r>
          </a:p>
        </p:txBody>
      </p:sp>
      <p:sp>
        <p:nvSpPr>
          <p:cNvPr id="36894" name="Text Box 30"/>
          <p:cNvSpPr txBox="1">
            <a:spLocks noChangeArrowheads="1"/>
          </p:cNvSpPr>
          <p:nvPr/>
        </p:nvSpPr>
        <p:spPr bwMode="auto">
          <a:xfrm>
            <a:off x="533400" y="2454275"/>
            <a:ext cx="8610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    -  Không dùng các chất kích thích nh</a:t>
            </a:r>
            <a:r>
              <a:rPr lang="vi-VN" sz="2400" b="1"/>
              <a:t>ư</a:t>
            </a:r>
            <a:r>
              <a:rPr lang="en-US" sz="2400" b="1"/>
              <a:t> thuốc lá, thuốc lào, r</a:t>
            </a:r>
            <a:r>
              <a:rPr lang="vi-VN" sz="2400" b="1"/>
              <a:t>ư</a:t>
            </a:r>
            <a:r>
              <a:rPr lang="en-US" sz="2400" b="1"/>
              <a:t>ợu , ma tuý,…;  </a:t>
            </a:r>
          </a:p>
        </p:txBody>
      </p:sp>
      <p:sp>
        <p:nvSpPr>
          <p:cNvPr id="36895" name="Text Box 31"/>
          <p:cNvSpPr txBox="1">
            <a:spLocks noChangeArrowheads="1"/>
          </p:cNvSpPr>
          <p:nvPr/>
        </p:nvSpPr>
        <p:spPr bwMode="auto">
          <a:xfrm>
            <a:off x="457200" y="3292475"/>
            <a:ext cx="861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     -  Nghỉ ng</a:t>
            </a:r>
            <a:r>
              <a:rPr lang="vi-VN" sz="2400" b="1"/>
              <a:t>ơ</a:t>
            </a:r>
            <a:r>
              <a:rPr lang="en-US" sz="2400" b="1"/>
              <a:t>i nhiều h</a:t>
            </a:r>
            <a:r>
              <a:rPr lang="vi-VN" sz="2400" b="1"/>
              <a:t>ơ</a:t>
            </a:r>
            <a:r>
              <a:rPr lang="en-US" sz="2400" b="1"/>
              <a:t>n, tinh thần thoải mái;   </a:t>
            </a:r>
          </a:p>
        </p:txBody>
      </p:sp>
      <p:sp>
        <p:nvSpPr>
          <p:cNvPr id="36896" name="Text Box 32"/>
          <p:cNvSpPr txBox="1">
            <a:spLocks noChangeArrowheads="1"/>
          </p:cNvSpPr>
          <p:nvPr/>
        </p:nvSpPr>
        <p:spPr bwMode="auto">
          <a:xfrm>
            <a:off x="457200" y="3825875"/>
            <a:ext cx="8610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     -  Tránh lao </a:t>
            </a:r>
            <a:r>
              <a:rPr lang="vi-VN" sz="2400" b="1"/>
              <a:t>đ</a:t>
            </a:r>
            <a:r>
              <a:rPr lang="en-US" sz="2400" b="1"/>
              <a:t>ộng nặng, tránh tiếp xúc với các chất </a:t>
            </a:r>
            <a:r>
              <a:rPr lang="vi-VN" sz="2400" b="1"/>
              <a:t>đ</a:t>
            </a:r>
            <a:r>
              <a:rPr lang="en-US" sz="2400" b="1"/>
              <a:t>ộc hoá học nh</a:t>
            </a:r>
            <a:r>
              <a:rPr lang="vi-VN" sz="2400" b="1"/>
              <a:t>ư</a:t>
            </a:r>
            <a:r>
              <a:rPr lang="en-US" sz="2400" b="1"/>
              <a:t> thuốc trừ sâu, thuốc diệt cỏ,…;   </a:t>
            </a:r>
          </a:p>
        </p:txBody>
      </p:sp>
      <p:sp>
        <p:nvSpPr>
          <p:cNvPr id="36897" name="Text Box 33"/>
          <p:cNvSpPr txBox="1">
            <a:spLocks noChangeArrowheads="1"/>
          </p:cNvSpPr>
          <p:nvPr/>
        </p:nvSpPr>
        <p:spPr bwMode="auto">
          <a:xfrm>
            <a:off x="457200" y="4664075"/>
            <a:ext cx="861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     -  Đi khám thai </a:t>
            </a:r>
            <a:r>
              <a:rPr lang="vi-VN" sz="2400" b="1"/>
              <a:t>đ</a:t>
            </a:r>
            <a:r>
              <a:rPr lang="en-US" sz="2400" b="1"/>
              <a:t>ịnh kì: 3 tháng 1 lần;   </a:t>
            </a:r>
          </a:p>
        </p:txBody>
      </p:sp>
      <p:sp>
        <p:nvSpPr>
          <p:cNvPr id="36898" name="Text Box 34"/>
          <p:cNvSpPr txBox="1">
            <a:spLocks noChangeArrowheads="1"/>
          </p:cNvSpPr>
          <p:nvPr/>
        </p:nvSpPr>
        <p:spPr bwMode="auto">
          <a:xfrm>
            <a:off x="457200" y="5121275"/>
            <a:ext cx="8610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     -  Tiêm vắc xin phòng bệnh và uống thuốc khi cần theo chỉ dẫn của bác sĩ.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6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6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6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6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6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6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6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6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6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6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6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6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8" grpId="0"/>
      <p:bldP spid="36893" grpId="0"/>
      <p:bldP spid="36894" grpId="0"/>
      <p:bldP spid="36895" grpId="0"/>
      <p:bldP spid="36896" grpId="0"/>
      <p:bldP spid="36897" grpId="0"/>
      <p:bldP spid="3689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8"/>
          <p:cNvGrpSpPr>
            <a:grpSpLocks/>
          </p:cNvGrpSpPr>
          <p:nvPr/>
        </p:nvGrpSpPr>
        <p:grpSpPr bwMode="auto">
          <a:xfrm>
            <a:off x="-225425" y="-381000"/>
            <a:ext cx="9598025" cy="7507288"/>
            <a:chOff x="0" y="192"/>
            <a:chExt cx="5760" cy="3936"/>
          </a:xfrm>
        </p:grpSpPr>
        <p:grpSp>
          <p:nvGrpSpPr>
            <p:cNvPr id="6153" name="Group 9"/>
            <p:cNvGrpSpPr>
              <a:grpSpLocks/>
            </p:cNvGrpSpPr>
            <p:nvPr/>
          </p:nvGrpSpPr>
          <p:grpSpPr bwMode="auto">
            <a:xfrm>
              <a:off x="0" y="336"/>
              <a:ext cx="5760" cy="3700"/>
              <a:chOff x="0" y="336"/>
              <a:chExt cx="5760" cy="3700"/>
            </a:xfrm>
          </p:grpSpPr>
          <p:pic>
            <p:nvPicPr>
              <p:cNvPr id="6156" name="Picture 10" descr="n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3984"/>
                <a:ext cx="5760" cy="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157" name="Picture 11" descr="n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336"/>
                <a:ext cx="5760" cy="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6154" name="Picture 12" descr="n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-1848" y="2136"/>
              <a:ext cx="3936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5" name="Picture 13" descr="n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6200000" flipH="1">
              <a:off x="3671" y="2135"/>
              <a:ext cx="3936" cy="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147" name="Text Box 11"/>
          <p:cNvSpPr txBox="1">
            <a:spLocks noChangeArrowheads="1"/>
          </p:cNvSpPr>
          <p:nvPr/>
        </p:nvSpPr>
        <p:spPr bwMode="auto">
          <a:xfrm>
            <a:off x="3810000" y="441325"/>
            <a:ext cx="1676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u="sng"/>
              <a:t>KHOA HỌC</a:t>
            </a:r>
            <a:r>
              <a:rPr lang="en-US" b="1"/>
              <a:t> </a:t>
            </a:r>
          </a:p>
        </p:txBody>
      </p:sp>
      <p:sp>
        <p:nvSpPr>
          <p:cNvPr id="6148" name="Text Box 12"/>
          <p:cNvSpPr txBox="1">
            <a:spLocks noChangeArrowheads="1"/>
          </p:cNvSpPr>
          <p:nvPr/>
        </p:nvSpPr>
        <p:spPr bwMode="auto">
          <a:xfrm>
            <a:off x="990600" y="3124200"/>
            <a:ext cx="7696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800" b="1">
              <a:solidFill>
                <a:srgbClr val="000099"/>
              </a:solidFill>
            </a:endParaRPr>
          </a:p>
        </p:txBody>
      </p:sp>
      <p:sp>
        <p:nvSpPr>
          <p:cNvPr id="6149" name="Text Box 13"/>
          <p:cNvSpPr txBox="1">
            <a:spLocks noChangeArrowheads="1"/>
          </p:cNvSpPr>
          <p:nvPr/>
        </p:nvSpPr>
        <p:spPr bwMode="auto">
          <a:xfrm>
            <a:off x="1905000" y="838200"/>
            <a:ext cx="5943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CẦN LÀM GÌ ĐỂ CẢ MẸ VÀ EM BÉ ĐỀU KHOẺ?</a:t>
            </a:r>
          </a:p>
        </p:txBody>
      </p:sp>
      <p:sp>
        <p:nvSpPr>
          <p:cNvPr id="6150" name="Text Box 14"/>
          <p:cNvSpPr txBox="1">
            <a:spLocks noChangeArrowheads="1"/>
          </p:cNvSpPr>
          <p:nvPr/>
        </p:nvSpPr>
        <p:spPr bwMode="auto">
          <a:xfrm>
            <a:off x="381000" y="1143000"/>
            <a:ext cx="8610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99"/>
                </a:solidFill>
              </a:rPr>
              <a:t>       </a:t>
            </a:r>
            <a:r>
              <a:rPr lang="en-US" sz="2400" b="1">
                <a:solidFill>
                  <a:srgbClr val="FF0000"/>
                </a:solidFill>
              </a:rPr>
              <a:t>2. Trách nhiệm của mọi thành viên trong gia </a:t>
            </a:r>
            <a:r>
              <a:rPr lang="vi-VN" sz="2400" b="1">
                <a:solidFill>
                  <a:srgbClr val="FF0000"/>
                </a:solidFill>
              </a:rPr>
              <a:t>đ</a:t>
            </a:r>
            <a:r>
              <a:rPr lang="en-US" sz="2400" b="1">
                <a:solidFill>
                  <a:srgbClr val="FF0000"/>
                </a:solidFill>
              </a:rPr>
              <a:t>ình </a:t>
            </a:r>
            <a:r>
              <a:rPr lang="vi-VN" sz="2400" b="1">
                <a:solidFill>
                  <a:srgbClr val="FF0000"/>
                </a:solidFill>
              </a:rPr>
              <a:t>đ</a:t>
            </a:r>
            <a:r>
              <a:rPr lang="en-US" sz="2400" b="1">
                <a:solidFill>
                  <a:srgbClr val="FF0000"/>
                </a:solidFill>
              </a:rPr>
              <a:t>ối với phụ nữ có thai:</a:t>
            </a:r>
            <a:r>
              <a:rPr lang="en-US" sz="2000" b="1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6151" name="Text Box 15"/>
          <p:cNvSpPr txBox="1">
            <a:spLocks noChangeArrowheads="1"/>
          </p:cNvSpPr>
          <p:nvPr/>
        </p:nvSpPr>
        <p:spPr bwMode="auto">
          <a:xfrm>
            <a:off x="609600" y="5105400"/>
            <a:ext cx="7924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600"/>
          </a:p>
        </p:txBody>
      </p:sp>
      <p:sp>
        <p:nvSpPr>
          <p:cNvPr id="44056" name="AutoShape 24"/>
          <p:cNvSpPr>
            <a:spLocks noChangeArrowheads="1"/>
          </p:cNvSpPr>
          <p:nvPr/>
        </p:nvSpPr>
        <p:spPr bwMode="auto">
          <a:xfrm>
            <a:off x="381000" y="1828800"/>
            <a:ext cx="8382000" cy="5105400"/>
          </a:xfrm>
          <a:prstGeom prst="horizontalScroll">
            <a:avLst>
              <a:gd name="adj" fmla="val 7588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r>
              <a:rPr lang="en-US" sz="2400"/>
              <a:t> </a:t>
            </a:r>
            <a:r>
              <a:rPr lang="en-US" sz="2400" b="1">
                <a:solidFill>
                  <a:srgbClr val="9900CC"/>
                </a:solidFill>
              </a:rPr>
              <a:t>Quan sát tranh và cho biết các thành viên</a:t>
            </a:r>
          </a:p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9900CC"/>
                </a:solidFill>
              </a:rPr>
              <a:t> trong gia </a:t>
            </a:r>
            <a:r>
              <a:rPr lang="vi-VN" sz="2400" b="1">
                <a:solidFill>
                  <a:srgbClr val="9900CC"/>
                </a:solidFill>
              </a:rPr>
              <a:t>đ</a:t>
            </a:r>
            <a:r>
              <a:rPr lang="en-US" sz="2400" b="1">
                <a:solidFill>
                  <a:srgbClr val="9900CC"/>
                </a:solidFill>
              </a:rPr>
              <a:t>ình </a:t>
            </a:r>
            <a:r>
              <a:rPr lang="vi-VN" sz="2400" b="1">
                <a:solidFill>
                  <a:srgbClr val="9900CC"/>
                </a:solidFill>
              </a:rPr>
              <a:t>đ</a:t>
            </a:r>
            <a:r>
              <a:rPr lang="en-US" sz="2400" b="1">
                <a:solidFill>
                  <a:srgbClr val="9900CC"/>
                </a:solidFill>
              </a:rPr>
              <a:t>ang làm gì? Việc làm </a:t>
            </a:r>
            <a:r>
              <a:rPr lang="vi-VN" sz="2400" b="1">
                <a:solidFill>
                  <a:srgbClr val="9900CC"/>
                </a:solidFill>
              </a:rPr>
              <a:t>đ</a:t>
            </a:r>
            <a:r>
              <a:rPr lang="en-US" sz="2400" b="1">
                <a:solidFill>
                  <a:srgbClr val="9900CC"/>
                </a:solidFill>
              </a:rPr>
              <a:t>ó có</a:t>
            </a:r>
          </a:p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9900CC"/>
                </a:solidFill>
              </a:rPr>
              <a:t> ý nghĩa gì </a:t>
            </a:r>
            <a:r>
              <a:rPr lang="vi-VN" sz="2400" b="1">
                <a:solidFill>
                  <a:srgbClr val="9900CC"/>
                </a:solidFill>
              </a:rPr>
              <a:t>đ</a:t>
            </a:r>
            <a:r>
              <a:rPr lang="en-US" sz="2400" b="1">
                <a:solidFill>
                  <a:srgbClr val="9900CC"/>
                </a:solidFill>
              </a:rPr>
              <a:t>ối với phụ nữ mang thai?</a:t>
            </a:r>
          </a:p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9900CC"/>
                </a:solidFill>
              </a:rPr>
              <a:t> Hãy kể thêm những việc khác mà các thành viên</a:t>
            </a:r>
          </a:p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9900CC"/>
                </a:solidFill>
              </a:rPr>
              <a:t> trong gia </a:t>
            </a:r>
            <a:r>
              <a:rPr lang="vi-VN" sz="2400" b="1">
                <a:solidFill>
                  <a:srgbClr val="9900CC"/>
                </a:solidFill>
              </a:rPr>
              <a:t>đ</a:t>
            </a:r>
            <a:r>
              <a:rPr lang="en-US" sz="2400" b="1">
                <a:solidFill>
                  <a:srgbClr val="9900CC"/>
                </a:solidFill>
              </a:rPr>
              <a:t>ình có thể làm </a:t>
            </a:r>
            <a:r>
              <a:rPr lang="vi-VN" sz="2400" b="1">
                <a:solidFill>
                  <a:srgbClr val="9900CC"/>
                </a:solidFill>
              </a:rPr>
              <a:t>đ</a:t>
            </a:r>
            <a:r>
              <a:rPr lang="en-US" sz="2400" b="1">
                <a:solidFill>
                  <a:srgbClr val="9900CC"/>
                </a:solidFill>
              </a:rPr>
              <a:t>ể giúp </a:t>
            </a:r>
            <a:r>
              <a:rPr lang="vi-VN" sz="2400" b="1">
                <a:solidFill>
                  <a:srgbClr val="9900CC"/>
                </a:solidFill>
              </a:rPr>
              <a:t>đ</a:t>
            </a:r>
            <a:r>
              <a:rPr lang="en-US" sz="2400" b="1">
                <a:solidFill>
                  <a:srgbClr val="9900CC"/>
                </a:solidFill>
              </a:rPr>
              <a:t>ỡ ng</a:t>
            </a:r>
            <a:r>
              <a:rPr lang="vi-VN" sz="2400" b="1">
                <a:solidFill>
                  <a:srgbClr val="9900CC"/>
                </a:solidFill>
              </a:rPr>
              <a:t>ư</a:t>
            </a:r>
            <a:r>
              <a:rPr lang="en-US" sz="2400" b="1">
                <a:solidFill>
                  <a:srgbClr val="9900CC"/>
                </a:solidFill>
              </a:rPr>
              <a:t>ời phụ nữ</a:t>
            </a:r>
          </a:p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9900CC"/>
                </a:solidFill>
              </a:rPr>
              <a:t> mang thai.</a:t>
            </a:r>
          </a:p>
          <a:p>
            <a:endParaRPr lang="en-US" sz="1600">
              <a:solidFill>
                <a:srgbClr val="99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4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5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8"/>
          <p:cNvGrpSpPr>
            <a:grpSpLocks/>
          </p:cNvGrpSpPr>
          <p:nvPr/>
        </p:nvGrpSpPr>
        <p:grpSpPr bwMode="auto">
          <a:xfrm>
            <a:off x="-225425" y="-381000"/>
            <a:ext cx="9598025" cy="7507288"/>
            <a:chOff x="0" y="192"/>
            <a:chExt cx="5760" cy="3936"/>
          </a:xfrm>
        </p:grpSpPr>
        <p:grpSp>
          <p:nvGrpSpPr>
            <p:cNvPr id="7182" name="Group 9"/>
            <p:cNvGrpSpPr>
              <a:grpSpLocks/>
            </p:cNvGrpSpPr>
            <p:nvPr/>
          </p:nvGrpSpPr>
          <p:grpSpPr bwMode="auto">
            <a:xfrm>
              <a:off x="0" y="336"/>
              <a:ext cx="5760" cy="3700"/>
              <a:chOff x="0" y="336"/>
              <a:chExt cx="5760" cy="3700"/>
            </a:xfrm>
          </p:grpSpPr>
          <p:pic>
            <p:nvPicPr>
              <p:cNvPr id="7185" name="Picture 10" descr="n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3984"/>
                <a:ext cx="5760" cy="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186" name="Picture 11" descr="n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336"/>
                <a:ext cx="5760" cy="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7183" name="Picture 12" descr="n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-1848" y="2136"/>
              <a:ext cx="3936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4" name="Picture 13" descr="n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6200000" flipH="1">
              <a:off x="3671" y="2135"/>
              <a:ext cx="3936" cy="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6091" name="Text Box 11"/>
          <p:cNvSpPr txBox="1">
            <a:spLocks noChangeArrowheads="1"/>
          </p:cNvSpPr>
          <p:nvPr/>
        </p:nvSpPr>
        <p:spPr bwMode="auto">
          <a:xfrm>
            <a:off x="3810000" y="441325"/>
            <a:ext cx="167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u="sng"/>
              <a:t>KHOA HỌC</a:t>
            </a:r>
            <a:r>
              <a:rPr lang="en-US" sz="2000" b="1"/>
              <a:t> </a:t>
            </a:r>
          </a:p>
        </p:txBody>
      </p:sp>
      <p:sp>
        <p:nvSpPr>
          <p:cNvPr id="46093" name="Text Box 13"/>
          <p:cNvSpPr txBox="1">
            <a:spLocks noChangeArrowheads="1"/>
          </p:cNvSpPr>
          <p:nvPr/>
        </p:nvSpPr>
        <p:spPr bwMode="auto">
          <a:xfrm>
            <a:off x="1905000" y="838200"/>
            <a:ext cx="594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/>
              <a:t>CẦN LÀM GÌ ĐỂ CẢ MẸ VÀ EM BÉ ĐỀU KHOẺ?</a:t>
            </a:r>
          </a:p>
        </p:txBody>
      </p:sp>
      <p:sp>
        <p:nvSpPr>
          <p:cNvPr id="46094" name="Text Box 14"/>
          <p:cNvSpPr txBox="1">
            <a:spLocks noChangeArrowheads="1"/>
          </p:cNvSpPr>
          <p:nvPr/>
        </p:nvSpPr>
        <p:spPr bwMode="auto">
          <a:xfrm>
            <a:off x="381000" y="1143000"/>
            <a:ext cx="8305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99"/>
                </a:solidFill>
              </a:rPr>
              <a:t>       </a:t>
            </a:r>
            <a:r>
              <a:rPr lang="en-US" sz="2800" b="1">
                <a:solidFill>
                  <a:srgbClr val="FF0000"/>
                </a:solidFill>
              </a:rPr>
              <a:t>2. Trách nhiệm của mọi thành viên trong gia </a:t>
            </a:r>
            <a:r>
              <a:rPr lang="vi-VN" sz="2800" b="1">
                <a:solidFill>
                  <a:srgbClr val="FF0000"/>
                </a:solidFill>
              </a:rPr>
              <a:t>đ</a:t>
            </a:r>
            <a:r>
              <a:rPr lang="en-US" sz="2800" b="1">
                <a:solidFill>
                  <a:srgbClr val="FF0000"/>
                </a:solidFill>
              </a:rPr>
              <a:t>ình </a:t>
            </a:r>
            <a:r>
              <a:rPr lang="vi-VN" sz="2800" b="1">
                <a:solidFill>
                  <a:srgbClr val="FF0000"/>
                </a:solidFill>
              </a:rPr>
              <a:t>đ</a:t>
            </a:r>
            <a:r>
              <a:rPr lang="en-US" sz="2800" b="1">
                <a:solidFill>
                  <a:srgbClr val="FF0000"/>
                </a:solidFill>
              </a:rPr>
              <a:t>ối với phụ nữ có thai:</a:t>
            </a:r>
            <a:r>
              <a:rPr lang="en-US" sz="2400" b="1">
                <a:solidFill>
                  <a:srgbClr val="000099"/>
                </a:solidFill>
              </a:rPr>
              <a:t>  </a:t>
            </a:r>
          </a:p>
        </p:txBody>
      </p:sp>
      <p:sp>
        <p:nvSpPr>
          <p:cNvPr id="7174" name="Text Box 15"/>
          <p:cNvSpPr txBox="1">
            <a:spLocks noChangeArrowheads="1"/>
          </p:cNvSpPr>
          <p:nvPr/>
        </p:nvSpPr>
        <p:spPr bwMode="auto">
          <a:xfrm>
            <a:off x="609600" y="5105400"/>
            <a:ext cx="792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7175" name="Text Box 16"/>
          <p:cNvSpPr txBox="1">
            <a:spLocks noChangeArrowheads="1"/>
          </p:cNvSpPr>
          <p:nvPr/>
        </p:nvSpPr>
        <p:spPr bwMode="auto">
          <a:xfrm>
            <a:off x="457200" y="2057400"/>
            <a:ext cx="800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46098" name="Picture 18" descr="h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657600"/>
            <a:ext cx="3124200" cy="294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9" name="Picture 19" descr="img04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3429000"/>
            <a:ext cx="3733800" cy="305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101" name="Picture 21" descr="IMG_2416"/>
          <p:cNvPicPr>
            <a:picLocks noChangeAspect="1" noChangeArrowheads="1"/>
          </p:cNvPicPr>
          <p:nvPr/>
        </p:nvPicPr>
        <p:blipFill>
          <a:blip r:embed="rId5">
            <a:lum bright="24000"/>
          </a:blip>
          <a:srcRect/>
          <a:stretch>
            <a:fillRect/>
          </a:stretch>
        </p:blipFill>
        <p:spPr bwMode="auto">
          <a:xfrm>
            <a:off x="3124200" y="990600"/>
            <a:ext cx="3505200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102" name="AutoShape 22"/>
          <p:cNvSpPr>
            <a:spLocks noChangeArrowheads="1"/>
          </p:cNvSpPr>
          <p:nvPr/>
        </p:nvSpPr>
        <p:spPr bwMode="auto">
          <a:xfrm>
            <a:off x="2133600" y="2057400"/>
            <a:ext cx="685800" cy="457200"/>
          </a:xfrm>
          <a:prstGeom prst="star16">
            <a:avLst>
              <a:gd name="adj" fmla="val 37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46103" name="AutoShape 23"/>
          <p:cNvSpPr>
            <a:spLocks noChangeArrowheads="1"/>
          </p:cNvSpPr>
          <p:nvPr/>
        </p:nvSpPr>
        <p:spPr bwMode="auto">
          <a:xfrm>
            <a:off x="228600" y="6172200"/>
            <a:ext cx="685800" cy="457200"/>
          </a:xfrm>
          <a:prstGeom prst="star16">
            <a:avLst>
              <a:gd name="adj" fmla="val 37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6104" name="AutoShape 24"/>
          <p:cNvSpPr>
            <a:spLocks noChangeArrowheads="1"/>
          </p:cNvSpPr>
          <p:nvPr/>
        </p:nvSpPr>
        <p:spPr bwMode="auto">
          <a:xfrm>
            <a:off x="5257800" y="6172200"/>
            <a:ext cx="685800" cy="457200"/>
          </a:xfrm>
          <a:prstGeom prst="star16">
            <a:avLst>
              <a:gd name="adj" fmla="val 37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6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6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6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6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6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6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57262E-7 L 0.00417 -0.1466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460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73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46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46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46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6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46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46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91" grpId="0"/>
      <p:bldP spid="46093" grpId="0"/>
      <p:bldP spid="46094" grpId="0"/>
      <p:bldP spid="46094" grpId="1"/>
      <p:bldP spid="46102" grpId="0" animBg="1"/>
      <p:bldP spid="46103" grpId="0" animBg="1"/>
      <p:bldP spid="4610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8"/>
          <p:cNvGrpSpPr>
            <a:grpSpLocks/>
          </p:cNvGrpSpPr>
          <p:nvPr/>
        </p:nvGrpSpPr>
        <p:grpSpPr bwMode="auto">
          <a:xfrm>
            <a:off x="-225425" y="-381000"/>
            <a:ext cx="9598025" cy="7507288"/>
            <a:chOff x="0" y="192"/>
            <a:chExt cx="5760" cy="3936"/>
          </a:xfrm>
        </p:grpSpPr>
        <p:grpSp>
          <p:nvGrpSpPr>
            <p:cNvPr id="8206" name="Group 9"/>
            <p:cNvGrpSpPr>
              <a:grpSpLocks/>
            </p:cNvGrpSpPr>
            <p:nvPr/>
          </p:nvGrpSpPr>
          <p:grpSpPr bwMode="auto">
            <a:xfrm>
              <a:off x="0" y="336"/>
              <a:ext cx="5760" cy="3700"/>
              <a:chOff x="0" y="336"/>
              <a:chExt cx="5760" cy="3700"/>
            </a:xfrm>
          </p:grpSpPr>
          <p:pic>
            <p:nvPicPr>
              <p:cNvPr id="8209" name="Picture 10" descr="n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3984"/>
                <a:ext cx="5760" cy="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210" name="Picture 11" descr="n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336"/>
                <a:ext cx="5760" cy="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8207" name="Picture 12" descr="n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-1848" y="2136"/>
              <a:ext cx="3936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8" name="Picture 13" descr="n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6200000" flipH="1">
              <a:off x="3671" y="2135"/>
              <a:ext cx="3936" cy="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195" name="Text Box 11"/>
          <p:cNvSpPr txBox="1">
            <a:spLocks noChangeArrowheads="1"/>
          </p:cNvSpPr>
          <p:nvPr/>
        </p:nvSpPr>
        <p:spPr bwMode="auto">
          <a:xfrm>
            <a:off x="3810000" y="441325"/>
            <a:ext cx="167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u="sng"/>
              <a:t>KHOA HỌC</a:t>
            </a:r>
            <a:r>
              <a:rPr lang="en-US" sz="2000" b="1"/>
              <a:t> </a:t>
            </a:r>
          </a:p>
        </p:txBody>
      </p:sp>
      <p:sp>
        <p:nvSpPr>
          <p:cNvPr id="8196" name="Text Box 12"/>
          <p:cNvSpPr txBox="1">
            <a:spLocks noChangeArrowheads="1"/>
          </p:cNvSpPr>
          <p:nvPr/>
        </p:nvSpPr>
        <p:spPr bwMode="auto">
          <a:xfrm>
            <a:off x="990600" y="3124200"/>
            <a:ext cx="7696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3200" b="1">
              <a:solidFill>
                <a:srgbClr val="000099"/>
              </a:solidFill>
            </a:endParaRPr>
          </a:p>
        </p:txBody>
      </p:sp>
      <p:sp>
        <p:nvSpPr>
          <p:cNvPr id="8197" name="Text Box 13"/>
          <p:cNvSpPr txBox="1">
            <a:spLocks noChangeArrowheads="1"/>
          </p:cNvSpPr>
          <p:nvPr/>
        </p:nvSpPr>
        <p:spPr bwMode="auto">
          <a:xfrm>
            <a:off x="1905000" y="838200"/>
            <a:ext cx="594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/>
              <a:t>CẦN LÀM GÌ ĐỂ CẢ MẸ VÀ EM BÉ ĐỀU KHOẺ?</a:t>
            </a:r>
          </a:p>
        </p:txBody>
      </p:sp>
      <p:sp>
        <p:nvSpPr>
          <p:cNvPr id="47118" name="Text Box 14"/>
          <p:cNvSpPr txBox="1">
            <a:spLocks noChangeArrowheads="1"/>
          </p:cNvSpPr>
          <p:nvPr/>
        </p:nvSpPr>
        <p:spPr bwMode="auto">
          <a:xfrm>
            <a:off x="381000" y="1430338"/>
            <a:ext cx="8305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99"/>
                </a:solidFill>
              </a:rPr>
              <a:t>       </a:t>
            </a:r>
            <a:r>
              <a:rPr lang="en-US" sz="2800" b="1">
                <a:solidFill>
                  <a:srgbClr val="FF0000"/>
                </a:solidFill>
              </a:rPr>
              <a:t>2. Trách nhiệm của mọi thành viên trong gia </a:t>
            </a:r>
            <a:r>
              <a:rPr lang="vi-VN" sz="2800" b="1">
                <a:solidFill>
                  <a:srgbClr val="FF0000"/>
                </a:solidFill>
              </a:rPr>
              <a:t>đ</a:t>
            </a:r>
            <a:r>
              <a:rPr lang="en-US" sz="2800" b="1">
                <a:solidFill>
                  <a:srgbClr val="FF0000"/>
                </a:solidFill>
              </a:rPr>
              <a:t>ình </a:t>
            </a:r>
            <a:r>
              <a:rPr lang="vi-VN" sz="2800" b="1">
                <a:solidFill>
                  <a:srgbClr val="FF0000"/>
                </a:solidFill>
              </a:rPr>
              <a:t>đ</a:t>
            </a:r>
            <a:r>
              <a:rPr lang="en-US" sz="2800" b="1">
                <a:solidFill>
                  <a:srgbClr val="FF0000"/>
                </a:solidFill>
              </a:rPr>
              <a:t>ối với phụ nữ có thai:</a:t>
            </a:r>
            <a:r>
              <a:rPr lang="en-US" sz="2400" b="1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8199" name="Text Box 15"/>
          <p:cNvSpPr txBox="1">
            <a:spLocks noChangeArrowheads="1"/>
          </p:cNvSpPr>
          <p:nvPr/>
        </p:nvSpPr>
        <p:spPr bwMode="auto">
          <a:xfrm>
            <a:off x="609600" y="5105400"/>
            <a:ext cx="792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7121" name="Text Box 17"/>
          <p:cNvSpPr txBox="1">
            <a:spLocks noChangeArrowheads="1"/>
          </p:cNvSpPr>
          <p:nvPr/>
        </p:nvSpPr>
        <p:spPr bwMode="auto">
          <a:xfrm>
            <a:off x="381000" y="2268538"/>
            <a:ext cx="83058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- Chuẩn bị cho em bé chào </a:t>
            </a:r>
            <a:r>
              <a:rPr lang="vi-VN" sz="2800" b="1"/>
              <a:t>đ</a:t>
            </a:r>
            <a:r>
              <a:rPr lang="en-US" sz="2800" b="1"/>
              <a:t>ời là trách nhiệm của mọi ng</a:t>
            </a:r>
            <a:r>
              <a:rPr lang="vi-VN" sz="2800" b="1"/>
              <a:t>ư</a:t>
            </a:r>
            <a:r>
              <a:rPr lang="en-US" sz="2800" b="1"/>
              <a:t>ời trong gia </a:t>
            </a:r>
            <a:r>
              <a:rPr lang="vi-VN" sz="2800" b="1"/>
              <a:t>đ</a:t>
            </a:r>
            <a:r>
              <a:rPr lang="en-US" sz="2800" b="1"/>
              <a:t>ình, </a:t>
            </a:r>
            <a:r>
              <a:rPr lang="vi-VN" sz="2800" b="1"/>
              <a:t>đ</a:t>
            </a:r>
            <a:r>
              <a:rPr lang="en-US" sz="2800" b="1"/>
              <a:t>ặc biệt là ng</a:t>
            </a:r>
            <a:r>
              <a:rPr lang="vi-VN" sz="2800" b="1"/>
              <a:t>ư</a:t>
            </a:r>
            <a:r>
              <a:rPr lang="en-US" sz="2800" b="1"/>
              <a:t>ời bố.</a:t>
            </a:r>
            <a:endParaRPr lang="en-US" sz="2400" b="1"/>
          </a:p>
        </p:txBody>
      </p:sp>
      <p:sp>
        <p:nvSpPr>
          <p:cNvPr id="47122" name="Text Box 18"/>
          <p:cNvSpPr txBox="1">
            <a:spLocks noChangeArrowheads="1"/>
          </p:cNvSpPr>
          <p:nvPr/>
        </p:nvSpPr>
        <p:spPr bwMode="auto">
          <a:xfrm>
            <a:off x="381000" y="3182938"/>
            <a:ext cx="8305800" cy="222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- Ch</a:t>
            </a:r>
            <a:r>
              <a:rPr lang="vi-VN" sz="2800" b="1"/>
              <a:t>ă</a:t>
            </a:r>
            <a:r>
              <a:rPr lang="en-US" sz="2800" b="1"/>
              <a:t>m sóc sức khoẻ của ng</a:t>
            </a:r>
            <a:r>
              <a:rPr lang="vi-VN" sz="2800" b="1"/>
              <a:t>ư</a:t>
            </a:r>
            <a:r>
              <a:rPr lang="en-US" sz="2800" b="1"/>
              <a:t>ời mẹ tr</a:t>
            </a:r>
            <a:r>
              <a:rPr lang="vi-VN" sz="2800" b="1"/>
              <a:t>ư</a:t>
            </a:r>
            <a:r>
              <a:rPr lang="en-US" sz="2800" b="1"/>
              <a:t>ớc khi có thai và trong thời kì mang thai sẽ giúp cho thai nhi khoẻ mạnh, sinh tr</a:t>
            </a:r>
            <a:r>
              <a:rPr lang="vi-VN" sz="2800" b="1"/>
              <a:t>ư</a:t>
            </a:r>
            <a:r>
              <a:rPr lang="en-US" sz="2800" b="1"/>
              <a:t>ởng và phát triển tốt; </a:t>
            </a:r>
            <a:r>
              <a:rPr lang="vi-VN" sz="2800" b="1"/>
              <a:t>đ</a:t>
            </a:r>
            <a:r>
              <a:rPr lang="en-US" sz="2800" b="1"/>
              <a:t>ồng thời ng</a:t>
            </a:r>
            <a:r>
              <a:rPr lang="vi-VN" sz="2800" b="1"/>
              <a:t>ư</a:t>
            </a:r>
            <a:r>
              <a:rPr lang="en-US" sz="2800" b="1"/>
              <a:t>ời mẹ cũng khoẻ mạnh, giảm </a:t>
            </a:r>
            <a:r>
              <a:rPr lang="vi-VN" sz="2800" b="1"/>
              <a:t>đư</a:t>
            </a:r>
            <a:r>
              <a:rPr lang="en-US" sz="2800" b="1"/>
              <a:t>ợc nguy hiểm có thẻ xảy ra khi sinh con.</a:t>
            </a:r>
            <a:endParaRPr lang="en-US" sz="2400" b="1"/>
          </a:p>
        </p:txBody>
      </p:sp>
      <p:sp>
        <p:nvSpPr>
          <p:cNvPr id="47123" name="AutoShape 19"/>
          <p:cNvSpPr>
            <a:spLocks noChangeArrowheads="1"/>
          </p:cNvSpPr>
          <p:nvPr/>
        </p:nvSpPr>
        <p:spPr bwMode="auto">
          <a:xfrm>
            <a:off x="304800" y="1219200"/>
            <a:ext cx="8229600" cy="2743200"/>
          </a:xfrm>
          <a:prstGeom prst="cloudCallout">
            <a:avLst>
              <a:gd name="adj1" fmla="val 34278"/>
              <a:gd name="adj2" fmla="val 56657"/>
            </a:avLst>
          </a:prstGeom>
          <a:solidFill>
            <a:srgbClr val="0000FF"/>
          </a:solidFill>
          <a:ln w="28575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Trò ch</a:t>
            </a:r>
            <a:r>
              <a:rPr lang="vi-VN" sz="4000">
                <a:solidFill>
                  <a:schemeClr val="bg1"/>
                </a:solidFill>
              </a:rPr>
              <a:t>ơ</a:t>
            </a:r>
            <a:r>
              <a:rPr lang="en-US" sz="4000">
                <a:solidFill>
                  <a:schemeClr val="bg1"/>
                </a:solidFill>
              </a:rPr>
              <a:t>i sắm vai:</a:t>
            </a:r>
          </a:p>
          <a:p>
            <a:pPr algn="ctr"/>
            <a:r>
              <a:rPr lang="en-US" sz="4000">
                <a:solidFill>
                  <a:schemeClr val="bg1"/>
                </a:solidFill>
              </a:rPr>
              <a:t>Chủ </a:t>
            </a:r>
            <a:r>
              <a:rPr lang="vi-VN" sz="4000">
                <a:solidFill>
                  <a:schemeClr val="bg1"/>
                </a:solidFill>
              </a:rPr>
              <a:t>đ</a:t>
            </a:r>
            <a:r>
              <a:rPr lang="en-US" sz="4000">
                <a:solidFill>
                  <a:schemeClr val="bg1"/>
                </a:solidFill>
              </a:rPr>
              <a:t>ề “ Có ý thức giúp </a:t>
            </a:r>
            <a:r>
              <a:rPr lang="vi-VN" sz="4000">
                <a:solidFill>
                  <a:schemeClr val="bg1"/>
                </a:solidFill>
              </a:rPr>
              <a:t>đ</a:t>
            </a:r>
            <a:r>
              <a:rPr lang="en-US" sz="4000">
                <a:solidFill>
                  <a:schemeClr val="bg1"/>
                </a:solidFill>
              </a:rPr>
              <a:t>ỡ phụ nữ có thai.”</a:t>
            </a:r>
          </a:p>
        </p:txBody>
      </p:sp>
      <p:sp>
        <p:nvSpPr>
          <p:cNvPr id="47124" name="Text Box 20"/>
          <p:cNvSpPr txBox="1">
            <a:spLocks noChangeArrowheads="1"/>
          </p:cNvSpPr>
          <p:nvPr/>
        </p:nvSpPr>
        <p:spPr bwMode="auto">
          <a:xfrm>
            <a:off x="533400" y="1295400"/>
            <a:ext cx="8305800" cy="2246313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/>
              <a:t>Nhóm 1+ 3:</a:t>
            </a:r>
            <a:r>
              <a:rPr lang="en-US" sz="2800" b="1">
                <a:solidFill>
                  <a:srgbClr val="FF0000"/>
                </a:solidFill>
              </a:rPr>
              <a:t> Em </a:t>
            </a:r>
            <a:r>
              <a:rPr lang="vi-VN" sz="2800" b="1">
                <a:solidFill>
                  <a:srgbClr val="FF0000"/>
                </a:solidFill>
              </a:rPr>
              <a:t>đ</a:t>
            </a:r>
            <a:r>
              <a:rPr lang="en-US" sz="2800" b="1">
                <a:solidFill>
                  <a:srgbClr val="FF0000"/>
                </a:solidFill>
              </a:rPr>
              <a:t>ang trên </a:t>
            </a:r>
            <a:r>
              <a:rPr lang="vi-VN" sz="2800" b="1">
                <a:solidFill>
                  <a:srgbClr val="FF0000"/>
                </a:solidFill>
              </a:rPr>
              <a:t>đư</a:t>
            </a:r>
            <a:r>
              <a:rPr lang="en-US" sz="2800" b="1">
                <a:solidFill>
                  <a:srgbClr val="FF0000"/>
                </a:solidFill>
              </a:rPr>
              <a:t>ờng </a:t>
            </a:r>
            <a:r>
              <a:rPr lang="vi-VN" sz="2800" b="1">
                <a:solidFill>
                  <a:srgbClr val="FF0000"/>
                </a:solidFill>
              </a:rPr>
              <a:t>đ</a:t>
            </a:r>
            <a:r>
              <a:rPr lang="en-US" sz="2800" b="1">
                <a:solidFill>
                  <a:srgbClr val="FF0000"/>
                </a:solidFill>
              </a:rPr>
              <a:t>ến tr</a:t>
            </a:r>
            <a:r>
              <a:rPr lang="vi-VN" sz="2800" b="1">
                <a:solidFill>
                  <a:srgbClr val="FF0000"/>
                </a:solidFill>
              </a:rPr>
              <a:t>ư</a:t>
            </a:r>
            <a:r>
              <a:rPr lang="en-US" sz="2800" b="1">
                <a:solidFill>
                  <a:srgbClr val="FF0000"/>
                </a:solidFill>
              </a:rPr>
              <a:t>ờng rất vội vì hôm nay em dậy muộn thì gặp cô La hàng xóm </a:t>
            </a:r>
            <a:r>
              <a:rPr lang="vi-VN" sz="2800" b="1">
                <a:solidFill>
                  <a:srgbClr val="FF0000"/>
                </a:solidFill>
              </a:rPr>
              <a:t>đ</a:t>
            </a:r>
            <a:r>
              <a:rPr lang="en-US" sz="2800" b="1">
                <a:solidFill>
                  <a:srgbClr val="FF0000"/>
                </a:solidFill>
              </a:rPr>
              <a:t>i cùng </a:t>
            </a:r>
            <a:r>
              <a:rPr lang="vi-VN" sz="2800" b="1">
                <a:solidFill>
                  <a:srgbClr val="FF0000"/>
                </a:solidFill>
              </a:rPr>
              <a:t>đư</a:t>
            </a:r>
            <a:r>
              <a:rPr lang="en-US" sz="2800" b="1">
                <a:solidFill>
                  <a:srgbClr val="FF0000"/>
                </a:solidFill>
              </a:rPr>
              <a:t>ờng. Cô Lan </a:t>
            </a:r>
            <a:r>
              <a:rPr lang="vi-VN" sz="2800" b="1">
                <a:solidFill>
                  <a:srgbClr val="FF0000"/>
                </a:solidFill>
              </a:rPr>
              <a:t>đ</a:t>
            </a:r>
            <a:r>
              <a:rPr lang="en-US" sz="2800" b="1">
                <a:solidFill>
                  <a:srgbClr val="FF0000"/>
                </a:solidFill>
              </a:rPr>
              <a:t>ang mang bầu lại phải xách nhiều </a:t>
            </a:r>
            <a:r>
              <a:rPr lang="vi-VN" sz="2800" b="1">
                <a:solidFill>
                  <a:srgbClr val="FF0000"/>
                </a:solidFill>
              </a:rPr>
              <a:t>đ</a:t>
            </a:r>
            <a:r>
              <a:rPr lang="en-US" sz="2800" b="1">
                <a:solidFill>
                  <a:srgbClr val="FF0000"/>
                </a:solidFill>
              </a:rPr>
              <a:t>ồ trên tay. Em sẽ làm gì khi </a:t>
            </a:r>
            <a:r>
              <a:rPr lang="vi-VN" sz="2800" b="1">
                <a:solidFill>
                  <a:srgbClr val="FF0000"/>
                </a:solidFill>
              </a:rPr>
              <a:t>đ</a:t>
            </a:r>
            <a:r>
              <a:rPr lang="en-US" sz="2800" b="1">
                <a:solidFill>
                  <a:srgbClr val="FF0000"/>
                </a:solidFill>
              </a:rPr>
              <a:t>ó? </a:t>
            </a:r>
            <a:endParaRPr lang="en-US" sz="2400" b="1">
              <a:solidFill>
                <a:srgbClr val="FF0000"/>
              </a:solidFill>
            </a:endParaRPr>
          </a:p>
        </p:txBody>
      </p:sp>
      <p:sp>
        <p:nvSpPr>
          <p:cNvPr id="47125" name="Text Box 21"/>
          <p:cNvSpPr txBox="1">
            <a:spLocks noChangeArrowheads="1"/>
          </p:cNvSpPr>
          <p:nvPr/>
        </p:nvSpPr>
        <p:spPr bwMode="auto">
          <a:xfrm>
            <a:off x="533400" y="3048000"/>
            <a:ext cx="8305800" cy="2246313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/>
              <a:t>Nhóm 2 + 4:</a:t>
            </a:r>
            <a:r>
              <a:rPr lang="en-US" sz="2800" b="1">
                <a:solidFill>
                  <a:srgbClr val="FF0000"/>
                </a:solidFill>
              </a:rPr>
              <a:t> </a:t>
            </a:r>
            <a:r>
              <a:rPr lang="en-US" sz="2800" b="1">
                <a:solidFill>
                  <a:srgbClr val="000099"/>
                </a:solidFill>
              </a:rPr>
              <a:t>Em và nhóm bạn </a:t>
            </a:r>
            <a:r>
              <a:rPr lang="vi-VN" sz="2800" b="1">
                <a:solidFill>
                  <a:srgbClr val="000099"/>
                </a:solidFill>
              </a:rPr>
              <a:t>đ</a:t>
            </a:r>
            <a:r>
              <a:rPr lang="en-US" sz="2800" b="1">
                <a:solidFill>
                  <a:srgbClr val="000099"/>
                </a:solidFill>
              </a:rPr>
              <a:t>i xe buýt về nhà. Sau buổi học, ai cũng mệt mỏi. Xe buýt quá chật, bỗng có chị phụ nữ mang thai b</a:t>
            </a:r>
            <a:r>
              <a:rPr lang="vi-VN" sz="2800" b="1">
                <a:solidFill>
                  <a:srgbClr val="000099"/>
                </a:solidFill>
              </a:rPr>
              <a:t>ư</a:t>
            </a:r>
            <a:r>
              <a:rPr lang="en-US" sz="2800" b="1">
                <a:solidFill>
                  <a:srgbClr val="000099"/>
                </a:solidFill>
              </a:rPr>
              <a:t>ớc lên xe. Chị </a:t>
            </a:r>
            <a:r>
              <a:rPr lang="vi-VN" sz="2800" b="1">
                <a:solidFill>
                  <a:srgbClr val="000099"/>
                </a:solidFill>
              </a:rPr>
              <a:t>đư</a:t>
            </a:r>
            <a:r>
              <a:rPr lang="en-US" sz="2800" b="1">
                <a:solidFill>
                  <a:srgbClr val="000099"/>
                </a:solidFill>
              </a:rPr>
              <a:t>a mắt tìm chỗ ngồi nh</a:t>
            </a:r>
            <a:r>
              <a:rPr lang="vi-VN" sz="2800" b="1">
                <a:solidFill>
                  <a:srgbClr val="000099"/>
                </a:solidFill>
              </a:rPr>
              <a:t>ư</a:t>
            </a:r>
            <a:r>
              <a:rPr lang="en-US" sz="2800" b="1">
                <a:solidFill>
                  <a:srgbClr val="000099"/>
                </a:solidFill>
              </a:rPr>
              <a:t>ng không còn. Em sẽ làm gì?</a:t>
            </a:r>
            <a:endParaRPr lang="en-US" sz="2400" b="1">
              <a:solidFill>
                <a:srgbClr val="000099"/>
              </a:solidFill>
            </a:endParaRPr>
          </a:p>
        </p:txBody>
      </p:sp>
      <p:sp>
        <p:nvSpPr>
          <p:cNvPr id="47126" name="Text Box 22"/>
          <p:cNvSpPr txBox="1">
            <a:spLocks noChangeArrowheads="1"/>
          </p:cNvSpPr>
          <p:nvPr/>
        </p:nvSpPr>
        <p:spPr bwMode="auto">
          <a:xfrm>
            <a:off x="533400" y="4800600"/>
            <a:ext cx="8305800" cy="1373188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/>
              <a:t>Nhóm 5 + 6:</a:t>
            </a:r>
            <a:r>
              <a:rPr lang="en-US" sz="2800" b="1">
                <a:solidFill>
                  <a:srgbClr val="FF0000"/>
                </a:solidFill>
              </a:rPr>
              <a:t> Em sang nhà cô Mai ch</a:t>
            </a:r>
            <a:r>
              <a:rPr lang="vi-VN" sz="2800" b="1">
                <a:solidFill>
                  <a:srgbClr val="FF0000"/>
                </a:solidFill>
              </a:rPr>
              <a:t>ơ</a:t>
            </a:r>
            <a:r>
              <a:rPr lang="en-US" sz="2800" b="1">
                <a:solidFill>
                  <a:srgbClr val="FF0000"/>
                </a:solidFill>
              </a:rPr>
              <a:t>i. Em thấy cô </a:t>
            </a:r>
            <a:r>
              <a:rPr lang="vi-VN" sz="2800" b="1">
                <a:solidFill>
                  <a:srgbClr val="FF0000"/>
                </a:solidFill>
              </a:rPr>
              <a:t>đ</a:t>
            </a:r>
            <a:r>
              <a:rPr lang="en-US" sz="2800" b="1">
                <a:solidFill>
                  <a:srgbClr val="FF0000"/>
                </a:solidFill>
              </a:rPr>
              <a:t>ang giặt quần áo ngoài suối,  bé Hà cứ khóc </a:t>
            </a:r>
            <a:r>
              <a:rPr lang="vi-VN" sz="2800" b="1">
                <a:solidFill>
                  <a:srgbClr val="FF0000"/>
                </a:solidFill>
              </a:rPr>
              <a:t>đ</a:t>
            </a:r>
            <a:r>
              <a:rPr lang="en-US" sz="2800" b="1">
                <a:solidFill>
                  <a:srgbClr val="FF0000"/>
                </a:solidFill>
              </a:rPr>
              <a:t>òi cô bế. Thấy vậy em sẽ làm gì?</a:t>
            </a:r>
            <a:endParaRPr lang="en-US" sz="24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7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7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7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7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47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47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47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7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7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"/>
                                        <p:tgtEl>
                                          <p:spTgt spid="47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47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2000"/>
                                        <p:tgtEl>
                                          <p:spTgt spid="47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2000"/>
                                        <p:tgtEl>
                                          <p:spTgt spid="47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8" grpId="0"/>
      <p:bldP spid="47121" grpId="0"/>
      <p:bldP spid="47121" grpId="1"/>
      <p:bldP spid="47122" grpId="0"/>
      <p:bldP spid="47122" grpId="1"/>
      <p:bldP spid="47123" grpId="0" animBg="1"/>
      <p:bldP spid="47123" grpId="1" animBg="1"/>
      <p:bldP spid="47124" grpId="0" animBg="1"/>
      <p:bldP spid="47125" grpId="0" animBg="1"/>
      <p:bldP spid="471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8"/>
          <p:cNvGrpSpPr>
            <a:grpSpLocks/>
          </p:cNvGrpSpPr>
          <p:nvPr/>
        </p:nvGrpSpPr>
        <p:grpSpPr bwMode="auto">
          <a:xfrm>
            <a:off x="-225425" y="-381000"/>
            <a:ext cx="9598025" cy="7507288"/>
            <a:chOff x="0" y="192"/>
            <a:chExt cx="5760" cy="3936"/>
          </a:xfrm>
        </p:grpSpPr>
        <p:grpSp>
          <p:nvGrpSpPr>
            <p:cNvPr id="9234" name="Group 9"/>
            <p:cNvGrpSpPr>
              <a:grpSpLocks/>
            </p:cNvGrpSpPr>
            <p:nvPr/>
          </p:nvGrpSpPr>
          <p:grpSpPr bwMode="auto">
            <a:xfrm>
              <a:off x="0" y="336"/>
              <a:ext cx="5760" cy="3700"/>
              <a:chOff x="0" y="336"/>
              <a:chExt cx="5760" cy="3700"/>
            </a:xfrm>
          </p:grpSpPr>
          <p:pic>
            <p:nvPicPr>
              <p:cNvPr id="9237" name="Picture 10" descr="n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3984"/>
                <a:ext cx="5760" cy="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238" name="Picture 11" descr="n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336"/>
                <a:ext cx="5760" cy="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9235" name="Picture 12" descr="n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-1848" y="2136"/>
              <a:ext cx="3936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6" name="Picture 13" descr="n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6200000" flipH="1">
              <a:off x="3671" y="2135"/>
              <a:ext cx="3936" cy="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219" name="Text Box 11"/>
          <p:cNvSpPr txBox="1">
            <a:spLocks noChangeArrowheads="1"/>
          </p:cNvSpPr>
          <p:nvPr/>
        </p:nvSpPr>
        <p:spPr bwMode="auto">
          <a:xfrm>
            <a:off x="3810000" y="441325"/>
            <a:ext cx="1676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u="sng"/>
              <a:t>KHOA HỌC</a:t>
            </a:r>
            <a:r>
              <a:rPr lang="en-US" b="1"/>
              <a:t> </a:t>
            </a:r>
          </a:p>
        </p:txBody>
      </p:sp>
      <p:sp>
        <p:nvSpPr>
          <p:cNvPr id="9220" name="Text Box 13"/>
          <p:cNvSpPr txBox="1">
            <a:spLocks noChangeArrowheads="1"/>
          </p:cNvSpPr>
          <p:nvPr/>
        </p:nvSpPr>
        <p:spPr bwMode="auto">
          <a:xfrm>
            <a:off x="1905000" y="838200"/>
            <a:ext cx="5943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CẦN LÀM GÌ ĐỂ CẢ MẸ VÀ EM BÉ ĐỀU KHOẺ?</a:t>
            </a:r>
          </a:p>
        </p:txBody>
      </p:sp>
      <p:sp>
        <p:nvSpPr>
          <p:cNvPr id="9221" name="Text Box 14"/>
          <p:cNvSpPr txBox="1">
            <a:spLocks noChangeArrowheads="1"/>
          </p:cNvSpPr>
          <p:nvPr/>
        </p:nvSpPr>
        <p:spPr bwMode="auto">
          <a:xfrm>
            <a:off x="-228600" y="1203325"/>
            <a:ext cx="41910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u="sng">
                <a:solidFill>
                  <a:srgbClr val="FF0000"/>
                </a:solidFill>
              </a:rPr>
              <a:t>1. Phụ nữ có thai cần:</a:t>
            </a:r>
            <a:r>
              <a:rPr lang="en-US" sz="2400" b="1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9222" name="Text Box 15"/>
          <p:cNvSpPr txBox="1">
            <a:spLocks noChangeArrowheads="1"/>
          </p:cNvSpPr>
          <p:nvPr/>
        </p:nvSpPr>
        <p:spPr bwMode="auto">
          <a:xfrm>
            <a:off x="609600" y="5105400"/>
            <a:ext cx="7924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600"/>
          </a:p>
        </p:txBody>
      </p:sp>
      <p:sp>
        <p:nvSpPr>
          <p:cNvPr id="9223" name="Text Box 16"/>
          <p:cNvSpPr txBox="1">
            <a:spLocks noChangeArrowheads="1"/>
          </p:cNvSpPr>
          <p:nvPr/>
        </p:nvSpPr>
        <p:spPr bwMode="auto">
          <a:xfrm>
            <a:off x="457200" y="2057400"/>
            <a:ext cx="8001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600"/>
          </a:p>
        </p:txBody>
      </p:sp>
      <p:sp>
        <p:nvSpPr>
          <p:cNvPr id="9224" name="Text Box 17"/>
          <p:cNvSpPr txBox="1">
            <a:spLocks noChangeArrowheads="1"/>
          </p:cNvSpPr>
          <p:nvPr/>
        </p:nvSpPr>
        <p:spPr bwMode="auto">
          <a:xfrm>
            <a:off x="152400" y="1524000"/>
            <a:ext cx="4191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- Ăn uống </a:t>
            </a:r>
            <a:r>
              <a:rPr lang="vi-VN" sz="2000" b="1">
                <a:solidFill>
                  <a:srgbClr val="0000FF"/>
                </a:solidFill>
              </a:rPr>
              <a:t>đ</a:t>
            </a:r>
            <a:r>
              <a:rPr lang="en-US" sz="2000" b="1">
                <a:solidFill>
                  <a:srgbClr val="0000FF"/>
                </a:solidFill>
              </a:rPr>
              <a:t>ủ chất, </a:t>
            </a:r>
            <a:r>
              <a:rPr lang="vi-VN" sz="2000" b="1">
                <a:solidFill>
                  <a:srgbClr val="0000FF"/>
                </a:solidFill>
              </a:rPr>
              <a:t>đ</a:t>
            </a:r>
            <a:r>
              <a:rPr lang="en-US" sz="2000" b="1">
                <a:solidFill>
                  <a:srgbClr val="0000FF"/>
                </a:solidFill>
              </a:rPr>
              <a:t>ủ l</a:t>
            </a:r>
            <a:r>
              <a:rPr lang="vi-VN" sz="2000" b="1">
                <a:solidFill>
                  <a:srgbClr val="0000FF"/>
                </a:solidFill>
              </a:rPr>
              <a:t>ư</a:t>
            </a:r>
            <a:r>
              <a:rPr lang="en-US" sz="2000" b="1">
                <a:solidFill>
                  <a:srgbClr val="0000FF"/>
                </a:solidFill>
              </a:rPr>
              <a:t>ợng;</a:t>
            </a:r>
            <a:r>
              <a:rPr lang="en-US" sz="2000" b="1"/>
              <a:t>  </a:t>
            </a:r>
          </a:p>
        </p:txBody>
      </p:sp>
      <p:sp>
        <p:nvSpPr>
          <p:cNvPr id="9225" name="Text Box 18"/>
          <p:cNvSpPr txBox="1">
            <a:spLocks noChangeArrowheads="1"/>
          </p:cNvSpPr>
          <p:nvPr/>
        </p:nvSpPr>
        <p:spPr bwMode="auto">
          <a:xfrm>
            <a:off x="228600" y="1844675"/>
            <a:ext cx="40386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- </a:t>
            </a:r>
            <a:r>
              <a:rPr lang="en-US" sz="2000" b="1"/>
              <a:t> </a:t>
            </a:r>
            <a:r>
              <a:rPr lang="en-US" sz="2000" b="1">
                <a:solidFill>
                  <a:srgbClr val="0000FF"/>
                </a:solidFill>
              </a:rPr>
              <a:t>Không dùng các chất kích thích nh</a:t>
            </a:r>
            <a:r>
              <a:rPr lang="vi-VN" sz="2000" b="1">
                <a:solidFill>
                  <a:srgbClr val="0000FF"/>
                </a:solidFill>
              </a:rPr>
              <a:t>ư</a:t>
            </a:r>
            <a:r>
              <a:rPr lang="en-US" sz="2000" b="1">
                <a:solidFill>
                  <a:srgbClr val="0000FF"/>
                </a:solidFill>
              </a:rPr>
              <a:t> thuốc lá, thuốc lào, r</a:t>
            </a:r>
            <a:r>
              <a:rPr lang="vi-VN" sz="2000" b="1">
                <a:solidFill>
                  <a:srgbClr val="0000FF"/>
                </a:solidFill>
              </a:rPr>
              <a:t>ư</a:t>
            </a:r>
            <a:r>
              <a:rPr lang="en-US" sz="2000" b="1">
                <a:solidFill>
                  <a:srgbClr val="0000FF"/>
                </a:solidFill>
              </a:rPr>
              <a:t>ợu , ma tuý,…;</a:t>
            </a:r>
            <a:r>
              <a:rPr lang="en-US" sz="2000" b="1"/>
              <a:t>  </a:t>
            </a:r>
          </a:p>
        </p:txBody>
      </p:sp>
      <p:sp>
        <p:nvSpPr>
          <p:cNvPr id="9226" name="Text Box 19"/>
          <p:cNvSpPr txBox="1">
            <a:spLocks noChangeArrowheads="1"/>
          </p:cNvSpPr>
          <p:nvPr/>
        </p:nvSpPr>
        <p:spPr bwMode="auto">
          <a:xfrm>
            <a:off x="152400" y="2895600"/>
            <a:ext cx="4267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-  Nghỉ ng</a:t>
            </a:r>
            <a:r>
              <a:rPr lang="vi-VN" sz="2000" b="1">
                <a:solidFill>
                  <a:srgbClr val="0000FF"/>
                </a:solidFill>
              </a:rPr>
              <a:t>ơ</a:t>
            </a:r>
            <a:r>
              <a:rPr lang="en-US" sz="2000" b="1">
                <a:solidFill>
                  <a:srgbClr val="0000FF"/>
                </a:solidFill>
              </a:rPr>
              <a:t>i nhiều h</a:t>
            </a:r>
            <a:r>
              <a:rPr lang="vi-VN" sz="2000" b="1">
                <a:solidFill>
                  <a:srgbClr val="0000FF"/>
                </a:solidFill>
              </a:rPr>
              <a:t>ơ</a:t>
            </a:r>
            <a:r>
              <a:rPr lang="en-US" sz="2000" b="1">
                <a:solidFill>
                  <a:srgbClr val="0000FF"/>
                </a:solidFill>
              </a:rPr>
              <a:t>n, tinh thần thoải mái;</a:t>
            </a:r>
            <a:r>
              <a:rPr lang="en-US" sz="2000" b="1"/>
              <a:t>   </a:t>
            </a:r>
          </a:p>
        </p:txBody>
      </p:sp>
      <p:sp>
        <p:nvSpPr>
          <p:cNvPr id="9227" name="Text Box 20"/>
          <p:cNvSpPr txBox="1">
            <a:spLocks noChangeArrowheads="1"/>
          </p:cNvSpPr>
          <p:nvPr/>
        </p:nvSpPr>
        <p:spPr bwMode="auto">
          <a:xfrm>
            <a:off x="152400" y="3581400"/>
            <a:ext cx="4343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- Tránh lao </a:t>
            </a:r>
            <a:r>
              <a:rPr lang="vi-VN" sz="2000" b="1">
                <a:solidFill>
                  <a:srgbClr val="0000FF"/>
                </a:solidFill>
              </a:rPr>
              <a:t>đ</a:t>
            </a:r>
            <a:r>
              <a:rPr lang="en-US" sz="2000" b="1">
                <a:solidFill>
                  <a:srgbClr val="0000FF"/>
                </a:solidFill>
              </a:rPr>
              <a:t>ộng nặng, tránh tiếp xúc với các chất </a:t>
            </a:r>
            <a:r>
              <a:rPr lang="vi-VN" sz="2000" b="1">
                <a:solidFill>
                  <a:srgbClr val="0000FF"/>
                </a:solidFill>
              </a:rPr>
              <a:t>đ</a:t>
            </a:r>
            <a:r>
              <a:rPr lang="en-US" sz="2000" b="1">
                <a:solidFill>
                  <a:srgbClr val="0000FF"/>
                </a:solidFill>
              </a:rPr>
              <a:t>ộc hoá học nh</a:t>
            </a:r>
            <a:r>
              <a:rPr lang="vi-VN" sz="2000" b="1">
                <a:solidFill>
                  <a:srgbClr val="0000FF"/>
                </a:solidFill>
              </a:rPr>
              <a:t>ư</a:t>
            </a:r>
            <a:r>
              <a:rPr lang="en-US" sz="2000" b="1">
                <a:solidFill>
                  <a:srgbClr val="0000FF"/>
                </a:solidFill>
              </a:rPr>
              <a:t> thuốc trừ sâu, thuốc diệt cỏ,…;   </a:t>
            </a:r>
          </a:p>
        </p:txBody>
      </p:sp>
      <p:sp>
        <p:nvSpPr>
          <p:cNvPr id="9228" name="Text Box 21"/>
          <p:cNvSpPr txBox="1">
            <a:spLocks noChangeArrowheads="1"/>
          </p:cNvSpPr>
          <p:nvPr/>
        </p:nvSpPr>
        <p:spPr bwMode="auto">
          <a:xfrm>
            <a:off x="152400" y="4953000"/>
            <a:ext cx="4267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- Đi khám thai </a:t>
            </a:r>
            <a:r>
              <a:rPr lang="vi-VN" sz="2000" b="1">
                <a:solidFill>
                  <a:srgbClr val="0000FF"/>
                </a:solidFill>
              </a:rPr>
              <a:t>đ</a:t>
            </a:r>
            <a:r>
              <a:rPr lang="en-US" sz="2000" b="1">
                <a:solidFill>
                  <a:srgbClr val="0000FF"/>
                </a:solidFill>
              </a:rPr>
              <a:t>ịnh kì: 3 tháng 1 lần;   </a:t>
            </a:r>
          </a:p>
        </p:txBody>
      </p:sp>
      <p:sp>
        <p:nvSpPr>
          <p:cNvPr id="9229" name="Text Box 22"/>
          <p:cNvSpPr txBox="1">
            <a:spLocks noChangeArrowheads="1"/>
          </p:cNvSpPr>
          <p:nvPr/>
        </p:nvSpPr>
        <p:spPr bwMode="auto">
          <a:xfrm>
            <a:off x="152400" y="5638800"/>
            <a:ext cx="4343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- Tiêm vắc xin phòng bệnh và uống thuốc khi cần theo chỉ dẫn của bác sĩ.</a:t>
            </a:r>
            <a:r>
              <a:rPr lang="en-US" sz="2000" b="1"/>
              <a:t>   </a:t>
            </a:r>
          </a:p>
        </p:txBody>
      </p:sp>
      <p:sp>
        <p:nvSpPr>
          <p:cNvPr id="9230" name="Line 23"/>
          <p:cNvSpPr>
            <a:spLocks noChangeShapeType="1"/>
          </p:cNvSpPr>
          <p:nvPr/>
        </p:nvSpPr>
        <p:spPr bwMode="auto">
          <a:xfrm>
            <a:off x="4495800" y="1295400"/>
            <a:ext cx="0" cy="54102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31" name="Text Box 24"/>
          <p:cNvSpPr txBox="1">
            <a:spLocks noChangeArrowheads="1"/>
          </p:cNvSpPr>
          <p:nvPr/>
        </p:nvSpPr>
        <p:spPr bwMode="auto">
          <a:xfrm>
            <a:off x="4495800" y="1219200"/>
            <a:ext cx="4648200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>
                <a:solidFill>
                  <a:srgbClr val="FF0000"/>
                </a:solidFill>
              </a:rPr>
              <a:t>2. Trách nhiệm của mọi thành viên trong gia </a:t>
            </a:r>
            <a:r>
              <a:rPr lang="vi-VN" sz="2400" b="1" u="sng">
                <a:solidFill>
                  <a:srgbClr val="FF0000"/>
                </a:solidFill>
              </a:rPr>
              <a:t>đ</a:t>
            </a:r>
            <a:r>
              <a:rPr lang="en-US" sz="2400" b="1" u="sng">
                <a:solidFill>
                  <a:srgbClr val="FF0000"/>
                </a:solidFill>
              </a:rPr>
              <a:t>ình </a:t>
            </a:r>
            <a:r>
              <a:rPr lang="vi-VN" sz="2400" b="1" u="sng">
                <a:solidFill>
                  <a:srgbClr val="FF0000"/>
                </a:solidFill>
              </a:rPr>
              <a:t>đ</a:t>
            </a:r>
            <a:r>
              <a:rPr lang="en-US" sz="2400" b="1" u="sng">
                <a:solidFill>
                  <a:srgbClr val="FF0000"/>
                </a:solidFill>
              </a:rPr>
              <a:t>ối với phụ nữ có thai:</a:t>
            </a:r>
            <a:r>
              <a:rPr lang="en-US" sz="2000" b="1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9232" name="Text Box 25"/>
          <p:cNvSpPr txBox="1">
            <a:spLocks noChangeArrowheads="1"/>
          </p:cNvSpPr>
          <p:nvPr/>
        </p:nvSpPr>
        <p:spPr bwMode="auto">
          <a:xfrm>
            <a:off x="4495800" y="2438400"/>
            <a:ext cx="48006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- Chuẩn bị cho em bé chào </a:t>
            </a:r>
            <a:r>
              <a:rPr lang="vi-VN" sz="2000" b="1">
                <a:solidFill>
                  <a:srgbClr val="0000FF"/>
                </a:solidFill>
              </a:rPr>
              <a:t>đ</a:t>
            </a:r>
            <a:r>
              <a:rPr lang="en-US" sz="2000" b="1">
                <a:solidFill>
                  <a:srgbClr val="0000FF"/>
                </a:solidFill>
              </a:rPr>
              <a:t>ời là trách nhiệm của mọi ng</a:t>
            </a:r>
            <a:r>
              <a:rPr lang="vi-VN" sz="2000" b="1">
                <a:solidFill>
                  <a:srgbClr val="0000FF"/>
                </a:solidFill>
              </a:rPr>
              <a:t>ư</a:t>
            </a:r>
            <a:r>
              <a:rPr lang="en-US" sz="2000" b="1">
                <a:solidFill>
                  <a:srgbClr val="0000FF"/>
                </a:solidFill>
              </a:rPr>
              <a:t>ời trong gia </a:t>
            </a:r>
            <a:r>
              <a:rPr lang="vi-VN" sz="2000" b="1">
                <a:solidFill>
                  <a:srgbClr val="0000FF"/>
                </a:solidFill>
              </a:rPr>
              <a:t>đ</a:t>
            </a:r>
            <a:r>
              <a:rPr lang="en-US" sz="2000" b="1">
                <a:solidFill>
                  <a:srgbClr val="0000FF"/>
                </a:solidFill>
              </a:rPr>
              <a:t>ình, </a:t>
            </a:r>
            <a:r>
              <a:rPr lang="vi-VN" sz="2000" b="1">
                <a:solidFill>
                  <a:srgbClr val="0000FF"/>
                </a:solidFill>
              </a:rPr>
              <a:t>đ</a:t>
            </a:r>
            <a:r>
              <a:rPr lang="en-US" sz="2000" b="1">
                <a:solidFill>
                  <a:srgbClr val="0000FF"/>
                </a:solidFill>
              </a:rPr>
              <a:t>ặc biệt là ng</a:t>
            </a:r>
            <a:r>
              <a:rPr lang="vi-VN" sz="2000" b="1">
                <a:solidFill>
                  <a:srgbClr val="0000FF"/>
                </a:solidFill>
              </a:rPr>
              <a:t>ư</a:t>
            </a:r>
            <a:r>
              <a:rPr lang="en-US" sz="2000" b="1">
                <a:solidFill>
                  <a:srgbClr val="0000FF"/>
                </a:solidFill>
              </a:rPr>
              <a:t>ời bố.</a:t>
            </a:r>
          </a:p>
        </p:txBody>
      </p:sp>
      <p:sp>
        <p:nvSpPr>
          <p:cNvPr id="9233" name="Text Box 26"/>
          <p:cNvSpPr txBox="1">
            <a:spLocks noChangeArrowheads="1"/>
          </p:cNvSpPr>
          <p:nvPr/>
        </p:nvSpPr>
        <p:spPr bwMode="auto">
          <a:xfrm>
            <a:off x="4648200" y="3657600"/>
            <a:ext cx="44196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- Ch</a:t>
            </a:r>
            <a:r>
              <a:rPr lang="vi-VN" sz="2000" b="1">
                <a:solidFill>
                  <a:srgbClr val="0000FF"/>
                </a:solidFill>
              </a:rPr>
              <a:t>ă</a:t>
            </a:r>
            <a:r>
              <a:rPr lang="en-US" sz="2000" b="1">
                <a:solidFill>
                  <a:srgbClr val="0000FF"/>
                </a:solidFill>
              </a:rPr>
              <a:t>m sóc sức khoẻ của ng</a:t>
            </a:r>
            <a:r>
              <a:rPr lang="vi-VN" sz="2000" b="1">
                <a:solidFill>
                  <a:srgbClr val="0000FF"/>
                </a:solidFill>
              </a:rPr>
              <a:t>ư</a:t>
            </a:r>
            <a:r>
              <a:rPr lang="en-US" sz="2000" b="1">
                <a:solidFill>
                  <a:srgbClr val="0000FF"/>
                </a:solidFill>
              </a:rPr>
              <a:t>ời mẹ tr</a:t>
            </a:r>
            <a:r>
              <a:rPr lang="vi-VN" sz="2000" b="1">
                <a:solidFill>
                  <a:srgbClr val="0000FF"/>
                </a:solidFill>
              </a:rPr>
              <a:t>ư</a:t>
            </a:r>
            <a:r>
              <a:rPr lang="en-US" sz="2000" b="1">
                <a:solidFill>
                  <a:srgbClr val="0000FF"/>
                </a:solidFill>
              </a:rPr>
              <a:t>ớc khi có thai và trong thời kì mang thai sẽ giúp cho thai nhi khoẻ mạnh, sinh tr</a:t>
            </a:r>
            <a:r>
              <a:rPr lang="vi-VN" sz="2000" b="1">
                <a:solidFill>
                  <a:srgbClr val="0000FF"/>
                </a:solidFill>
              </a:rPr>
              <a:t>ư</a:t>
            </a:r>
            <a:r>
              <a:rPr lang="en-US" sz="2000" b="1">
                <a:solidFill>
                  <a:srgbClr val="0000FF"/>
                </a:solidFill>
              </a:rPr>
              <a:t>ởng và phát triển tốt; </a:t>
            </a:r>
            <a:r>
              <a:rPr lang="vi-VN" sz="2000" b="1">
                <a:solidFill>
                  <a:srgbClr val="0000FF"/>
                </a:solidFill>
              </a:rPr>
              <a:t>đ</a:t>
            </a:r>
            <a:r>
              <a:rPr lang="en-US" sz="2000" b="1">
                <a:solidFill>
                  <a:srgbClr val="0000FF"/>
                </a:solidFill>
              </a:rPr>
              <a:t>ồng thời ng</a:t>
            </a:r>
            <a:r>
              <a:rPr lang="vi-VN" sz="2000" b="1">
                <a:solidFill>
                  <a:srgbClr val="0000FF"/>
                </a:solidFill>
              </a:rPr>
              <a:t>ư</a:t>
            </a:r>
            <a:r>
              <a:rPr lang="en-US" sz="2000" b="1">
                <a:solidFill>
                  <a:srgbClr val="0000FF"/>
                </a:solidFill>
              </a:rPr>
              <a:t>ời mẹ cũng khoẻ mạnh, giảm </a:t>
            </a:r>
            <a:r>
              <a:rPr lang="vi-VN" sz="2000" b="1">
                <a:solidFill>
                  <a:srgbClr val="0000FF"/>
                </a:solidFill>
              </a:rPr>
              <a:t>đư</a:t>
            </a:r>
            <a:r>
              <a:rPr lang="en-US" sz="2000" b="1">
                <a:solidFill>
                  <a:srgbClr val="0000FF"/>
                </a:solidFill>
              </a:rPr>
              <a:t>ợc nguy hiểm có thẻ xảy ra khi sinh con.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8"/>
          <p:cNvGrpSpPr>
            <a:grpSpLocks/>
          </p:cNvGrpSpPr>
          <p:nvPr/>
        </p:nvGrpSpPr>
        <p:grpSpPr bwMode="auto">
          <a:xfrm>
            <a:off x="-225425" y="-381000"/>
            <a:ext cx="9598025" cy="7507288"/>
            <a:chOff x="0" y="192"/>
            <a:chExt cx="5760" cy="3936"/>
          </a:xfrm>
        </p:grpSpPr>
        <p:grpSp>
          <p:nvGrpSpPr>
            <p:cNvPr id="10249" name="Group 9"/>
            <p:cNvGrpSpPr>
              <a:grpSpLocks/>
            </p:cNvGrpSpPr>
            <p:nvPr/>
          </p:nvGrpSpPr>
          <p:grpSpPr bwMode="auto">
            <a:xfrm>
              <a:off x="0" y="336"/>
              <a:ext cx="5760" cy="3700"/>
              <a:chOff x="0" y="336"/>
              <a:chExt cx="5760" cy="3700"/>
            </a:xfrm>
          </p:grpSpPr>
          <p:pic>
            <p:nvPicPr>
              <p:cNvPr id="10252" name="Picture 10" descr="n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3984"/>
                <a:ext cx="5760" cy="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253" name="Picture 11" descr="n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336"/>
                <a:ext cx="5760" cy="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0250" name="Picture 12" descr="n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-1848" y="2136"/>
              <a:ext cx="3936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1" name="Picture 13" descr="n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6200000" flipH="1">
              <a:off x="3671" y="2135"/>
              <a:ext cx="3936" cy="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43" name="Text Box 11"/>
          <p:cNvSpPr txBox="1">
            <a:spLocks noChangeArrowheads="1"/>
          </p:cNvSpPr>
          <p:nvPr/>
        </p:nvSpPr>
        <p:spPr bwMode="auto">
          <a:xfrm>
            <a:off x="3810000" y="441325"/>
            <a:ext cx="167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u="sng"/>
              <a:t>KHOA HỌC</a:t>
            </a:r>
            <a:r>
              <a:rPr lang="en-US" sz="2000" b="1"/>
              <a:t> </a:t>
            </a:r>
          </a:p>
        </p:txBody>
      </p:sp>
      <p:sp>
        <p:nvSpPr>
          <p:cNvPr id="10244" name="Text Box 12"/>
          <p:cNvSpPr txBox="1">
            <a:spLocks noChangeArrowheads="1"/>
          </p:cNvSpPr>
          <p:nvPr/>
        </p:nvSpPr>
        <p:spPr bwMode="auto">
          <a:xfrm>
            <a:off x="990600" y="3124200"/>
            <a:ext cx="7696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3200" b="1">
              <a:solidFill>
                <a:srgbClr val="000099"/>
              </a:solidFill>
            </a:endParaRPr>
          </a:p>
        </p:txBody>
      </p:sp>
      <p:sp>
        <p:nvSpPr>
          <p:cNvPr id="10245" name="Text Box 13"/>
          <p:cNvSpPr txBox="1">
            <a:spLocks noChangeArrowheads="1"/>
          </p:cNvSpPr>
          <p:nvPr/>
        </p:nvSpPr>
        <p:spPr bwMode="auto">
          <a:xfrm>
            <a:off x="1905000" y="838200"/>
            <a:ext cx="594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/>
              <a:t>CẦN LÀM GÌ ĐỂ CẢ MẸ VÀ EM BÉ ĐỀU KHOẺ?</a:t>
            </a:r>
          </a:p>
        </p:txBody>
      </p:sp>
      <p:sp>
        <p:nvSpPr>
          <p:cNvPr id="49166" name="Text Box 14"/>
          <p:cNvSpPr txBox="1">
            <a:spLocks noChangeArrowheads="1"/>
          </p:cNvSpPr>
          <p:nvPr/>
        </p:nvSpPr>
        <p:spPr bwMode="auto">
          <a:xfrm>
            <a:off x="457200" y="3243263"/>
            <a:ext cx="830580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- Quyền </a:t>
            </a:r>
            <a:r>
              <a:rPr lang="vi-VN" sz="2800" b="1">
                <a:solidFill>
                  <a:srgbClr val="FF0000"/>
                </a:solidFill>
              </a:rPr>
              <a:t>đư</a:t>
            </a:r>
            <a:r>
              <a:rPr lang="en-US" sz="2800" b="1">
                <a:solidFill>
                  <a:srgbClr val="FF0000"/>
                </a:solidFill>
              </a:rPr>
              <a:t>ợc sống với cha mẹ </a:t>
            </a:r>
          </a:p>
          <a:p>
            <a:r>
              <a:rPr lang="en-US" sz="2800" b="1">
                <a:solidFill>
                  <a:srgbClr val="FF0000"/>
                </a:solidFill>
              </a:rPr>
              <a:t>- Quyền ch</a:t>
            </a:r>
            <a:r>
              <a:rPr lang="vi-VN" sz="2800" b="1">
                <a:solidFill>
                  <a:srgbClr val="FF0000"/>
                </a:solidFill>
              </a:rPr>
              <a:t>ă</a:t>
            </a:r>
            <a:r>
              <a:rPr lang="en-US" sz="2800" b="1">
                <a:solidFill>
                  <a:srgbClr val="FF0000"/>
                </a:solidFill>
              </a:rPr>
              <a:t>m sóc sức khoẻ</a:t>
            </a:r>
          </a:p>
          <a:p>
            <a:r>
              <a:rPr lang="en-US" sz="2800" b="1">
                <a:solidFill>
                  <a:srgbClr val="FF0000"/>
                </a:solidFill>
              </a:rPr>
              <a:t>- Quyền </a:t>
            </a:r>
            <a:r>
              <a:rPr lang="vi-VN" sz="2800" b="1">
                <a:solidFill>
                  <a:srgbClr val="FF0000"/>
                </a:solidFill>
              </a:rPr>
              <a:t>đư</a:t>
            </a:r>
            <a:r>
              <a:rPr lang="en-US" sz="2800" b="1">
                <a:solidFill>
                  <a:srgbClr val="FF0000"/>
                </a:solidFill>
              </a:rPr>
              <a:t>ợc sống còn và phát triển </a:t>
            </a:r>
          </a:p>
          <a:p>
            <a:r>
              <a:rPr lang="en-US" sz="2800" b="1">
                <a:solidFill>
                  <a:srgbClr val="FF0000"/>
                </a:solidFill>
              </a:rPr>
              <a:t>- Quyền bình </a:t>
            </a:r>
            <a:r>
              <a:rPr lang="vi-VN" sz="2800" b="1">
                <a:solidFill>
                  <a:srgbClr val="FF0000"/>
                </a:solidFill>
              </a:rPr>
              <a:t>đ</a:t>
            </a:r>
            <a:r>
              <a:rPr lang="en-US" sz="2800" b="1">
                <a:solidFill>
                  <a:srgbClr val="FF0000"/>
                </a:solidFill>
              </a:rPr>
              <a:t>ẳng giới</a:t>
            </a:r>
          </a:p>
          <a:p>
            <a:r>
              <a:rPr lang="en-US" sz="2800" b="1">
                <a:solidFill>
                  <a:srgbClr val="FF0000"/>
                </a:solidFill>
              </a:rPr>
              <a:t>- Quyền </a:t>
            </a:r>
            <a:r>
              <a:rPr lang="vi-VN" sz="2800" b="1">
                <a:solidFill>
                  <a:srgbClr val="FF0000"/>
                </a:solidFill>
              </a:rPr>
              <a:t>đư</a:t>
            </a:r>
            <a:r>
              <a:rPr lang="en-US" sz="2800" b="1">
                <a:solidFill>
                  <a:srgbClr val="FF0000"/>
                </a:solidFill>
              </a:rPr>
              <a:t>ợc ch</a:t>
            </a:r>
            <a:r>
              <a:rPr lang="vi-VN" sz="2800" b="1">
                <a:solidFill>
                  <a:srgbClr val="FF0000"/>
                </a:solidFill>
              </a:rPr>
              <a:t>ă</a:t>
            </a:r>
            <a:r>
              <a:rPr lang="en-US" sz="2800" b="1">
                <a:solidFill>
                  <a:srgbClr val="FF0000"/>
                </a:solidFill>
              </a:rPr>
              <a:t>m sóc, giáo dục bởi cha mẹ và ng</a:t>
            </a:r>
            <a:r>
              <a:rPr lang="vi-VN" sz="2800" b="1">
                <a:solidFill>
                  <a:srgbClr val="FF0000"/>
                </a:solidFill>
              </a:rPr>
              <a:t>ư</a:t>
            </a:r>
            <a:r>
              <a:rPr lang="en-US" sz="2800" b="1">
                <a:solidFill>
                  <a:srgbClr val="FF0000"/>
                </a:solidFill>
              </a:rPr>
              <a:t>ời thân trong gia </a:t>
            </a:r>
            <a:r>
              <a:rPr lang="vi-VN" sz="2800" b="1">
                <a:solidFill>
                  <a:srgbClr val="FF0000"/>
                </a:solidFill>
              </a:rPr>
              <a:t>đ</a:t>
            </a:r>
            <a:r>
              <a:rPr lang="en-US" sz="2800" b="1">
                <a:solidFill>
                  <a:srgbClr val="FF0000"/>
                </a:solidFill>
              </a:rPr>
              <a:t>ình</a:t>
            </a:r>
          </a:p>
          <a:p>
            <a:r>
              <a:rPr lang="en-US" sz="2800" b="1">
                <a:solidFill>
                  <a:srgbClr val="FF0000"/>
                </a:solidFill>
              </a:rPr>
              <a:t>- Bổn phận kính trọng, vâng lời ông bà , cha mẹ</a:t>
            </a:r>
            <a:r>
              <a:rPr lang="en-US" sz="2800"/>
              <a:t>        </a:t>
            </a:r>
          </a:p>
        </p:txBody>
      </p:sp>
      <p:sp>
        <p:nvSpPr>
          <p:cNvPr id="10247" name="Text Box 15"/>
          <p:cNvSpPr txBox="1">
            <a:spLocks noChangeArrowheads="1"/>
          </p:cNvSpPr>
          <p:nvPr/>
        </p:nvSpPr>
        <p:spPr bwMode="auto">
          <a:xfrm>
            <a:off x="609600" y="5105400"/>
            <a:ext cx="792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9174" name="AutoShape 22"/>
          <p:cNvSpPr>
            <a:spLocks noChangeArrowheads="1"/>
          </p:cNvSpPr>
          <p:nvPr/>
        </p:nvSpPr>
        <p:spPr bwMode="auto">
          <a:xfrm>
            <a:off x="228600" y="1447800"/>
            <a:ext cx="8763000" cy="1676400"/>
          </a:xfrm>
          <a:prstGeom prst="cloudCallout">
            <a:avLst>
              <a:gd name="adj1" fmla="val 22046"/>
              <a:gd name="adj2" fmla="val 82671"/>
            </a:avLst>
          </a:prstGeom>
          <a:solidFill>
            <a:srgbClr val="0000FF"/>
          </a:solidFill>
          <a:ln w="28575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Liên hệ, lồng ghép về quyền và bổn phận của trẻ em.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9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9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" dur="500"/>
                                        <p:tgtEl>
                                          <p:spTgt spid="49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6" grpId="0"/>
      <p:bldP spid="49166" grpId="1"/>
      <p:bldP spid="49174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621</TotalTime>
  <Words>1329</Words>
  <Application>Microsoft Office PowerPoint</Application>
  <PresentationFormat>On-screen Show (4:3)</PresentationFormat>
  <Paragraphs>89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.VnTime</vt:lpstr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029.3.870.884-091.303.4554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Tuan Ngoc Computer</dc:creator>
  <cp:lastModifiedBy>CSTeam</cp:lastModifiedBy>
  <cp:revision>80</cp:revision>
  <dcterms:created xsi:type="dcterms:W3CDTF">2010-04-21T02:23:11Z</dcterms:created>
  <dcterms:modified xsi:type="dcterms:W3CDTF">2016-06-30T02:35:45Z</dcterms:modified>
</cp:coreProperties>
</file>