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7" r:id="rId1"/>
  </p:sldMasterIdLst>
  <p:sldIdLst>
    <p:sldId id="266" r:id="rId2"/>
    <p:sldId id="256" r:id="rId3"/>
    <p:sldId id="268" r:id="rId4"/>
    <p:sldId id="267" r:id="rId5"/>
    <p:sldId id="269" r:id="rId6"/>
    <p:sldId id="257" r:id="rId7"/>
    <p:sldId id="258" r:id="rId8"/>
    <p:sldId id="271" r:id="rId9"/>
    <p:sldId id="272" r:id="rId10"/>
    <p:sldId id="259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9900"/>
    <a:srgbClr val="D60093"/>
    <a:srgbClr val="CC99FF"/>
    <a:srgbClr val="FF99FF"/>
    <a:srgbClr val="FF66FF"/>
    <a:srgbClr val="00FF99"/>
    <a:srgbClr val="000099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91" autoAdjust="0"/>
    <p:restoredTop sz="94728" autoAdjust="0"/>
  </p:normalViewPr>
  <p:slideViewPr>
    <p:cSldViewPr>
      <p:cViewPr varScale="1">
        <p:scale>
          <a:sx n="41" d="100"/>
          <a:sy n="41" d="100"/>
        </p:scale>
        <p:origin x="-130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3E934-B41A-42B8-B945-2321F0E1A2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9593B8-2E68-4A9F-B4E8-A471E3ADB8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DF69B-8D0F-49EF-BB91-251DEE56C9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40671B-4E5D-48DA-A863-B37E9194FB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0B0E2F-45F5-4AA1-AF42-CA8F230AE2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55BE55-F14C-4565-9C1C-A41AD772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0A9419-6866-4893-8308-086F07D40A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D34B3A-1EFC-46BA-9B66-8FD61CEEF9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81F424-9C69-4460-8B82-E711729CD6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77C1E8-1207-436B-A0EB-5FF640A855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4B4C2A-DE66-43D7-BB86-26E9158615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49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49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BBE8642-B501-4E60-A5A7-F95914A697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2"/>
          <p:cNvSpPr>
            <a:spLocks noChangeArrowheads="1" noChangeShapeType="1" noTextEdit="1"/>
          </p:cNvSpPr>
          <p:nvPr/>
        </p:nvSpPr>
        <p:spPr bwMode="auto">
          <a:xfrm>
            <a:off x="2438400" y="1371600"/>
            <a:ext cx="4333875" cy="590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i="1" kern="10">
                <a:ln w="9525">
                  <a:noFill/>
                  <a:round/>
                  <a:headEnd/>
                  <a:tailEnd/>
                </a:ln>
                <a:solidFill>
                  <a:srgbClr val="000080">
                    <a:alpha val="89018"/>
                  </a:srgbClr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KHOA HỌC 5</a:t>
            </a:r>
          </a:p>
        </p:txBody>
      </p:sp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685800" y="2286000"/>
            <a:ext cx="79200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endParaRPr lang="en-SG" sz="3200" b="1">
              <a:cs typeface="Arial" charset="0"/>
            </a:endParaRPr>
          </a:p>
        </p:txBody>
      </p:sp>
      <p:sp>
        <p:nvSpPr>
          <p:cNvPr id="2052" name="Text Box 5"/>
          <p:cNvSpPr txBox="1">
            <a:spLocks noChangeArrowheads="1"/>
          </p:cNvSpPr>
          <p:nvPr/>
        </p:nvSpPr>
        <p:spPr bwMode="auto">
          <a:xfrm>
            <a:off x="1612900" y="2438400"/>
            <a:ext cx="5943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3300"/>
                </a:solidFill>
              </a:rPr>
              <a:t>BÀI 36. HỖN HỢP</a:t>
            </a:r>
            <a:endParaRPr lang="en-SG" sz="4400" b="1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7"/>
          <p:cNvSpPr>
            <a:spLocks noChangeArrowheads="1"/>
          </p:cNvSpPr>
          <p:nvPr/>
        </p:nvSpPr>
        <p:spPr bwMode="auto">
          <a:xfrm>
            <a:off x="304800" y="3048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200" b="1" i="1" u="sng">
                <a:solidFill>
                  <a:srgbClr val="FF3300"/>
                </a:solidFill>
              </a:rPr>
              <a:t>Hoạt động 3</a:t>
            </a:r>
            <a:r>
              <a:rPr lang="en-US" sz="3200" b="1" i="1">
                <a:solidFill>
                  <a:srgbClr val="FF3300"/>
                </a:solidFill>
              </a:rPr>
              <a:t>:</a:t>
            </a:r>
            <a:r>
              <a:rPr lang="en-US" sz="2400"/>
              <a:t> 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sz="2800" b="1">
                <a:solidFill>
                  <a:schemeClr val="accent2"/>
                </a:solidFill>
              </a:rPr>
              <a:t>TÁCH CÁC CHẤT RA KHỎI HỖN HỢP</a:t>
            </a:r>
          </a:p>
          <a:p>
            <a:pPr marL="342900" indent="-342900" algn="just">
              <a:spcBef>
                <a:spcPct val="20000"/>
              </a:spcBef>
            </a:pPr>
            <a:endParaRPr lang="en-US" sz="2800"/>
          </a:p>
        </p:txBody>
      </p:sp>
      <p:sp>
        <p:nvSpPr>
          <p:cNvPr id="89092" name="Rectangle 4"/>
          <p:cNvSpPr>
            <a:spLocks noChangeArrowheads="1"/>
          </p:cNvSpPr>
          <p:nvPr/>
        </p:nvSpPr>
        <p:spPr bwMode="auto">
          <a:xfrm>
            <a:off x="228600" y="1812925"/>
            <a:ext cx="8610600" cy="514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en-US" sz="2000">
              <a:solidFill>
                <a:srgbClr val="0000FF"/>
              </a:solidFill>
            </a:endParaRPr>
          </a:p>
          <a:p>
            <a:pPr algn="just"/>
            <a:r>
              <a:rPr lang="en-US" sz="2400">
                <a:solidFill>
                  <a:srgbClr val="FF3300"/>
                </a:solidFill>
              </a:rPr>
              <a:t>1. Tách cát ra khỏi hỗn hợp nước và cát.</a:t>
            </a:r>
          </a:p>
          <a:p>
            <a:pPr algn="just"/>
            <a:r>
              <a:rPr lang="en-US" sz="2000">
                <a:solidFill>
                  <a:srgbClr val="009900"/>
                </a:solidFill>
              </a:rPr>
              <a:t>   </a:t>
            </a:r>
            <a:r>
              <a:rPr lang="en-US" sz="2000"/>
              <a:t>Chuẩn bị:</a:t>
            </a:r>
          </a:p>
          <a:p>
            <a:pPr algn="just"/>
            <a:r>
              <a:rPr lang="en-US" sz="2000"/>
              <a:t>   Cách tiến hành: </a:t>
            </a:r>
          </a:p>
          <a:p>
            <a:pPr algn="just"/>
            <a:r>
              <a:rPr lang="en-US" sz="2000"/>
              <a:t>   Kết quả: </a:t>
            </a:r>
          </a:p>
          <a:p>
            <a:pPr algn="just"/>
            <a:endParaRPr lang="en-US" sz="2000"/>
          </a:p>
          <a:p>
            <a:pPr algn="just"/>
            <a:endParaRPr lang="en-US" sz="2000"/>
          </a:p>
          <a:p>
            <a:pPr algn="just"/>
            <a:r>
              <a:rPr lang="en-US" sz="2400">
                <a:solidFill>
                  <a:srgbClr val="FF3300"/>
                </a:solidFill>
              </a:rPr>
              <a:t>2. Tách dầu ăn ra khỏi hỗn hợp dầu ăn và nước.</a:t>
            </a:r>
          </a:p>
          <a:p>
            <a:pPr algn="just"/>
            <a:r>
              <a:rPr lang="en-US" sz="2000">
                <a:solidFill>
                  <a:srgbClr val="009900"/>
                </a:solidFill>
              </a:rPr>
              <a:t>   </a:t>
            </a:r>
            <a:r>
              <a:rPr lang="en-US" sz="2000"/>
              <a:t>Chuẩn bị: </a:t>
            </a:r>
          </a:p>
          <a:p>
            <a:pPr algn="just"/>
            <a:r>
              <a:rPr lang="en-US" sz="2000"/>
              <a:t>   Cách tiến hành: </a:t>
            </a:r>
          </a:p>
          <a:p>
            <a:pPr algn="just"/>
            <a:r>
              <a:rPr lang="en-US" sz="2000"/>
              <a:t> </a:t>
            </a:r>
          </a:p>
          <a:p>
            <a:pPr algn="just"/>
            <a:r>
              <a:rPr lang="en-US" sz="2000"/>
              <a:t> </a:t>
            </a:r>
          </a:p>
          <a:p>
            <a:pPr algn="just"/>
            <a:r>
              <a:rPr lang="en-US" sz="2000"/>
              <a:t>   Kết quả: </a:t>
            </a:r>
          </a:p>
          <a:p>
            <a:pPr algn="just"/>
            <a:endParaRPr lang="en-US" sz="2000"/>
          </a:p>
          <a:p>
            <a:pPr algn="just"/>
            <a:endParaRPr lang="en-US" sz="2000">
              <a:solidFill>
                <a:srgbClr val="0000FF"/>
              </a:solidFill>
            </a:endParaRPr>
          </a:p>
          <a:p>
            <a:pPr algn="just"/>
            <a:endParaRPr lang="en-US" sz="2000">
              <a:solidFill>
                <a:srgbClr val="0000FF"/>
              </a:solidFill>
            </a:endParaRPr>
          </a:p>
        </p:txBody>
      </p:sp>
      <p:sp>
        <p:nvSpPr>
          <p:cNvPr id="89094" name="Text Box 6"/>
          <p:cNvSpPr txBox="1">
            <a:spLocks noChangeArrowheads="1"/>
          </p:cNvSpPr>
          <p:nvPr/>
        </p:nvSpPr>
        <p:spPr bwMode="auto">
          <a:xfrm>
            <a:off x="1600200" y="2501900"/>
            <a:ext cx="7315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0000FF"/>
                </a:solidFill>
              </a:rPr>
              <a:t>Hỗn hợp cát và nước; phễu có giấy lọc, bông thấm nước</a:t>
            </a:r>
            <a:r>
              <a:rPr lang="en-US"/>
              <a:t> </a:t>
            </a:r>
          </a:p>
        </p:txBody>
      </p:sp>
      <p:sp>
        <p:nvSpPr>
          <p:cNvPr id="89095" name="Text Box 7"/>
          <p:cNvSpPr txBox="1">
            <a:spLocks noChangeArrowheads="1"/>
          </p:cNvSpPr>
          <p:nvPr/>
        </p:nvSpPr>
        <p:spPr bwMode="auto">
          <a:xfrm>
            <a:off x="2209800" y="2806700"/>
            <a:ext cx="5029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 </a:t>
            </a:r>
            <a:r>
              <a:rPr lang="en-US" sz="2000">
                <a:solidFill>
                  <a:srgbClr val="0000FF"/>
                </a:solidFill>
              </a:rPr>
              <a:t>Đổ hỗn hợp chứa cát với nước qua phễu lọc</a:t>
            </a:r>
          </a:p>
        </p:txBody>
      </p:sp>
      <p:sp>
        <p:nvSpPr>
          <p:cNvPr id="89096" name="Text Box 8"/>
          <p:cNvSpPr txBox="1">
            <a:spLocks noChangeArrowheads="1"/>
          </p:cNvSpPr>
          <p:nvPr/>
        </p:nvSpPr>
        <p:spPr bwMode="auto">
          <a:xfrm>
            <a:off x="1447800" y="3124200"/>
            <a:ext cx="6781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 </a:t>
            </a:r>
            <a:r>
              <a:rPr lang="en-US" sz="2000">
                <a:solidFill>
                  <a:srgbClr val="0000FF"/>
                </a:solidFill>
              </a:rPr>
              <a:t>Cát được giữ lại ở giấy lọc, nước chảy qua phễu xuống li.</a:t>
            </a:r>
          </a:p>
        </p:txBody>
      </p:sp>
      <p:sp>
        <p:nvSpPr>
          <p:cNvPr id="89098" name="Text Box 10"/>
          <p:cNvSpPr txBox="1">
            <a:spLocks noChangeArrowheads="1"/>
          </p:cNvSpPr>
          <p:nvPr/>
        </p:nvSpPr>
        <p:spPr bwMode="auto">
          <a:xfrm>
            <a:off x="1524000" y="4368800"/>
            <a:ext cx="48164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0000FF"/>
                </a:solidFill>
              </a:rPr>
              <a:t>dầu ăn, nước; li đựng nước; muỗng</a:t>
            </a:r>
          </a:p>
        </p:txBody>
      </p:sp>
      <p:sp>
        <p:nvSpPr>
          <p:cNvPr id="89099" name="Text Box 11"/>
          <p:cNvSpPr txBox="1">
            <a:spLocks noChangeArrowheads="1"/>
          </p:cNvSpPr>
          <p:nvPr/>
        </p:nvSpPr>
        <p:spPr bwMode="auto">
          <a:xfrm>
            <a:off x="2057400" y="4699000"/>
            <a:ext cx="67056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0000FF"/>
                </a:solidFill>
              </a:rPr>
              <a:t>Đổ hỗn hợp dầu ăn và nước vào trong li rồi để yên một lúc lâu.     Nước lắng xuống, dầu ăn nổi lên thành một lớp ở trên nước. Dùng muỗng hớt lớp dầu ăn nổi trên mặt nước.</a:t>
            </a:r>
          </a:p>
        </p:txBody>
      </p:sp>
      <p:sp>
        <p:nvSpPr>
          <p:cNvPr id="89100" name="Text Box 12"/>
          <p:cNvSpPr txBox="1">
            <a:spLocks noChangeArrowheads="1"/>
          </p:cNvSpPr>
          <p:nvPr/>
        </p:nvSpPr>
        <p:spPr bwMode="auto">
          <a:xfrm>
            <a:off x="1447800" y="5638800"/>
            <a:ext cx="3810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0000FF"/>
                </a:solidFill>
              </a:rPr>
              <a:t>Dầu được tách ra khỏi nước.</a:t>
            </a:r>
          </a:p>
        </p:txBody>
      </p:sp>
      <p:sp>
        <p:nvSpPr>
          <p:cNvPr id="11274" name="Text Box 13"/>
          <p:cNvSpPr txBox="1">
            <a:spLocks noChangeArrowheads="1"/>
          </p:cNvSpPr>
          <p:nvPr/>
        </p:nvSpPr>
        <p:spPr bwMode="auto">
          <a:xfrm>
            <a:off x="6689725" y="5218113"/>
            <a:ext cx="1844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SG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90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90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90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90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90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90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90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90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90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90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909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909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909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909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909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909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909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909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909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909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89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90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890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890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90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89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89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89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89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89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4" grpId="0"/>
      <p:bldP spid="89095" grpId="0"/>
      <p:bldP spid="89096" grpId="0"/>
      <p:bldP spid="89099" grpId="0"/>
      <p:bldP spid="8910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8229600" cy="533400"/>
          </a:xfrm>
        </p:spPr>
        <p:txBody>
          <a:bodyPr/>
          <a:lstStyle/>
          <a:p>
            <a:pPr algn="l" eaLnBrk="1" hangingPunct="1"/>
            <a:r>
              <a:rPr lang="en-US" b="1" i="1" u="sng" smtClean="0">
                <a:solidFill>
                  <a:srgbClr val="FF3300"/>
                </a:solidFill>
              </a:rPr>
              <a:t>Hoạt động 1</a:t>
            </a:r>
            <a:r>
              <a:rPr lang="en-US" b="1" i="1" smtClean="0">
                <a:solidFill>
                  <a:srgbClr val="FF3300"/>
                </a:solidFill>
              </a:rPr>
              <a:t>:</a:t>
            </a:r>
            <a:r>
              <a:rPr lang="en-US" sz="2400" smtClean="0"/>
              <a:t> </a:t>
            </a:r>
          </a:p>
          <a:p>
            <a:pPr algn="l" eaLnBrk="1" hangingPunct="1"/>
            <a:r>
              <a:rPr lang="en-US" sz="2400" b="1" smtClean="0">
                <a:solidFill>
                  <a:schemeClr val="accent2"/>
                </a:solidFill>
              </a:rPr>
              <a:t>THỰC HÀNH : “TẠO MỘT HỖN HỢP GIA VỊ”</a:t>
            </a:r>
          </a:p>
          <a:p>
            <a:pPr algn="just" eaLnBrk="1" hangingPunct="1"/>
            <a:endParaRPr lang="en-US" sz="2800" smtClean="0"/>
          </a:p>
        </p:txBody>
      </p:sp>
      <p:graphicFrame>
        <p:nvGraphicFramePr>
          <p:cNvPr id="2167" name="Group 119"/>
          <p:cNvGraphicFramePr>
            <a:graphicFrameLocks noGrp="1"/>
          </p:cNvGraphicFramePr>
          <p:nvPr/>
        </p:nvGraphicFramePr>
        <p:xfrm>
          <a:off x="152400" y="1828800"/>
          <a:ext cx="8763000" cy="2014538"/>
        </p:xfrm>
        <a:graphic>
          <a:graphicData uri="http://schemas.openxmlformats.org/drawingml/2006/table">
            <a:tbl>
              <a:tblPr/>
              <a:tblGrid>
                <a:gridCol w="4800600"/>
                <a:gridCol w="3962400"/>
              </a:tblGrid>
              <a:tr h="7622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Tên và đặc điểm của từng chất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tạo ra hỗn hợp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Tên hỗn hợp và đặc điểm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của hỗn hợp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9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 Muối tinh: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7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 Mì chính: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63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 Hạt tiêu: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090" name="Text Box 114"/>
          <p:cNvSpPr txBox="1">
            <a:spLocks noChangeArrowheads="1"/>
          </p:cNvSpPr>
          <p:nvPr/>
        </p:nvSpPr>
        <p:spPr bwMode="auto">
          <a:xfrm>
            <a:off x="1965325" y="2551113"/>
            <a:ext cx="6254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SG"/>
          </a:p>
        </p:txBody>
      </p:sp>
      <p:sp>
        <p:nvSpPr>
          <p:cNvPr id="2169" name="Text Box 121"/>
          <p:cNvSpPr txBox="1">
            <a:spLocks noChangeArrowheads="1"/>
          </p:cNvSpPr>
          <p:nvPr/>
        </p:nvSpPr>
        <p:spPr bwMode="auto">
          <a:xfrm>
            <a:off x="1752600" y="3048000"/>
            <a:ext cx="3048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000099"/>
                </a:solidFill>
              </a:rPr>
              <a:t>Màu trắng, có vị ngọt lợ</a:t>
            </a:r>
          </a:p>
        </p:txBody>
      </p:sp>
      <p:sp>
        <p:nvSpPr>
          <p:cNvPr id="2170" name="Text Box 122"/>
          <p:cNvSpPr txBox="1">
            <a:spLocks noChangeArrowheads="1"/>
          </p:cNvSpPr>
          <p:nvPr/>
        </p:nvSpPr>
        <p:spPr bwMode="auto">
          <a:xfrm>
            <a:off x="1752600" y="3479800"/>
            <a:ext cx="3048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000099"/>
                </a:solidFill>
              </a:rPr>
              <a:t>Màu đen, có vị cay</a:t>
            </a:r>
          </a:p>
        </p:txBody>
      </p:sp>
      <p:sp>
        <p:nvSpPr>
          <p:cNvPr id="2171" name="Text Box 123"/>
          <p:cNvSpPr txBox="1">
            <a:spLocks noChangeArrowheads="1"/>
          </p:cNvSpPr>
          <p:nvPr/>
        </p:nvSpPr>
        <p:spPr bwMode="auto">
          <a:xfrm>
            <a:off x="1752600" y="2667000"/>
            <a:ext cx="3048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000099"/>
                </a:solidFill>
              </a:rPr>
              <a:t>Màu trắng, có vị mặn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9" grpId="0"/>
      <p:bldP spid="2170" grpId="0"/>
      <p:bldP spid="217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8229600" cy="533400"/>
          </a:xfrm>
        </p:spPr>
        <p:txBody>
          <a:bodyPr/>
          <a:lstStyle/>
          <a:p>
            <a:pPr algn="l" eaLnBrk="1" hangingPunct="1"/>
            <a:r>
              <a:rPr lang="en-US" b="1" i="1" u="sng" smtClean="0">
                <a:solidFill>
                  <a:srgbClr val="FF3300"/>
                </a:solidFill>
              </a:rPr>
              <a:t>Hoạt động 1</a:t>
            </a:r>
            <a:r>
              <a:rPr lang="en-US" b="1" i="1" smtClean="0">
                <a:solidFill>
                  <a:srgbClr val="FF3300"/>
                </a:solidFill>
              </a:rPr>
              <a:t>:</a:t>
            </a:r>
            <a:r>
              <a:rPr lang="en-US" sz="2400" smtClean="0"/>
              <a:t> </a:t>
            </a:r>
          </a:p>
          <a:p>
            <a:pPr algn="l" eaLnBrk="1" hangingPunct="1"/>
            <a:r>
              <a:rPr lang="en-US" sz="2400" b="1" smtClean="0">
                <a:solidFill>
                  <a:schemeClr val="accent2"/>
                </a:solidFill>
              </a:rPr>
              <a:t>THỰC HÀNH : “TẠO MỘT HỖN HỢP GIA VỊ”</a:t>
            </a:r>
          </a:p>
          <a:p>
            <a:pPr algn="just" eaLnBrk="1" hangingPunct="1"/>
            <a:endParaRPr lang="en-US" sz="2800" smtClean="0"/>
          </a:p>
        </p:txBody>
      </p:sp>
      <p:sp>
        <p:nvSpPr>
          <p:cNvPr id="101394" name="Text Box 18"/>
          <p:cNvSpPr txBox="1">
            <a:spLocks noChangeArrowheads="1"/>
          </p:cNvSpPr>
          <p:nvPr/>
        </p:nvSpPr>
        <p:spPr bwMode="auto">
          <a:xfrm>
            <a:off x="685800" y="2349500"/>
            <a:ext cx="79248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/>
              <a:t>- Dùng thìa nhỏ, lấy từng chất cho vào chén nhỏ rồi trộn đều. Trong quá trình làm có thể nếm thử và gia giảm các chất cho hợp khẩu vị.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sz="2400" b="1"/>
              <a:t> Quan sát và nếm hỗn hợp gia vị đã được tạo thành. 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sz="2400" b="1"/>
              <a:t> Nêu nhận xét và ghi vào báo cáo.</a:t>
            </a:r>
          </a:p>
        </p:txBody>
      </p:sp>
      <p:sp>
        <p:nvSpPr>
          <p:cNvPr id="4100" name="Text Box 19"/>
          <p:cNvSpPr txBox="1">
            <a:spLocks noChangeArrowheads="1"/>
          </p:cNvSpPr>
          <p:nvPr/>
        </p:nvSpPr>
        <p:spPr bwMode="auto">
          <a:xfrm>
            <a:off x="1965325" y="2551113"/>
            <a:ext cx="6254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SG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1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1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13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13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13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13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8229600" cy="533400"/>
          </a:xfrm>
        </p:spPr>
        <p:txBody>
          <a:bodyPr/>
          <a:lstStyle/>
          <a:p>
            <a:pPr algn="l" eaLnBrk="1" hangingPunct="1"/>
            <a:r>
              <a:rPr lang="en-US" b="1" i="1" u="sng" smtClean="0">
                <a:solidFill>
                  <a:srgbClr val="FF3300"/>
                </a:solidFill>
              </a:rPr>
              <a:t>Hoạt động 1</a:t>
            </a:r>
            <a:r>
              <a:rPr lang="en-US" b="1" i="1" smtClean="0">
                <a:solidFill>
                  <a:srgbClr val="FF3300"/>
                </a:solidFill>
              </a:rPr>
              <a:t>:</a:t>
            </a:r>
            <a:r>
              <a:rPr lang="en-US" sz="2400" smtClean="0"/>
              <a:t> </a:t>
            </a:r>
          </a:p>
          <a:p>
            <a:pPr algn="l" eaLnBrk="1" hangingPunct="1"/>
            <a:r>
              <a:rPr lang="en-US" sz="2400" b="1" smtClean="0">
                <a:solidFill>
                  <a:schemeClr val="accent2"/>
                </a:solidFill>
              </a:rPr>
              <a:t>THỰC HÀNH : “TẠO MỘT HỖN HỢP GIA VỊ”</a:t>
            </a:r>
          </a:p>
          <a:p>
            <a:pPr algn="just" eaLnBrk="1" hangingPunct="1"/>
            <a:endParaRPr lang="en-US" sz="2800" smtClean="0"/>
          </a:p>
        </p:txBody>
      </p:sp>
      <p:graphicFrame>
        <p:nvGraphicFramePr>
          <p:cNvPr id="100355" name="Group 3"/>
          <p:cNvGraphicFramePr>
            <a:graphicFrameLocks noGrp="1"/>
          </p:cNvGraphicFramePr>
          <p:nvPr/>
        </p:nvGraphicFramePr>
        <p:xfrm>
          <a:off x="152400" y="1828800"/>
          <a:ext cx="8763000" cy="2014538"/>
        </p:xfrm>
        <a:graphic>
          <a:graphicData uri="http://schemas.openxmlformats.org/drawingml/2006/table">
            <a:tbl>
              <a:tblPr/>
              <a:tblGrid>
                <a:gridCol w="4800600"/>
                <a:gridCol w="3962400"/>
              </a:tblGrid>
              <a:tr h="7622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Tên và đặc điểm của từng chất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tạo ra hỗn hợp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Tên hỗn hợp và đặc điểm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của hỗn hợp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9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 Muối tinh: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7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 Mì chính: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63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 Hạt tiêu: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138" name="Text Box 19"/>
          <p:cNvSpPr txBox="1">
            <a:spLocks noChangeArrowheads="1"/>
          </p:cNvSpPr>
          <p:nvPr/>
        </p:nvSpPr>
        <p:spPr bwMode="auto">
          <a:xfrm>
            <a:off x="1965325" y="2551113"/>
            <a:ext cx="6254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SG"/>
          </a:p>
        </p:txBody>
      </p:sp>
      <p:sp>
        <p:nvSpPr>
          <p:cNvPr id="100372" name="Text Box 20"/>
          <p:cNvSpPr txBox="1">
            <a:spLocks noChangeArrowheads="1"/>
          </p:cNvSpPr>
          <p:nvPr/>
        </p:nvSpPr>
        <p:spPr bwMode="auto">
          <a:xfrm>
            <a:off x="5105400" y="2743200"/>
            <a:ext cx="3048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-"/>
            </a:pPr>
            <a:r>
              <a:rPr lang="en-US" sz="2000">
                <a:solidFill>
                  <a:srgbClr val="000099"/>
                </a:solidFill>
              </a:rPr>
              <a:t> Hỗn hợp gia vị</a:t>
            </a:r>
          </a:p>
          <a:p>
            <a:pPr>
              <a:buFontTx/>
              <a:buChar char="-"/>
            </a:pPr>
            <a:r>
              <a:rPr lang="en-US" sz="2000">
                <a:solidFill>
                  <a:srgbClr val="000099"/>
                </a:solidFill>
              </a:rPr>
              <a:t> Có vị mặn, ngọt, cay</a:t>
            </a:r>
          </a:p>
        </p:txBody>
      </p:sp>
      <p:sp>
        <p:nvSpPr>
          <p:cNvPr id="5140" name="Text Box 21"/>
          <p:cNvSpPr txBox="1">
            <a:spLocks noChangeArrowheads="1"/>
          </p:cNvSpPr>
          <p:nvPr/>
        </p:nvSpPr>
        <p:spPr bwMode="auto">
          <a:xfrm>
            <a:off x="1752600" y="3048000"/>
            <a:ext cx="3048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000099"/>
                </a:solidFill>
              </a:rPr>
              <a:t>Màu trắng, có vị ngọt lợ</a:t>
            </a:r>
          </a:p>
        </p:txBody>
      </p:sp>
      <p:sp>
        <p:nvSpPr>
          <p:cNvPr id="5141" name="Text Box 22"/>
          <p:cNvSpPr txBox="1">
            <a:spLocks noChangeArrowheads="1"/>
          </p:cNvSpPr>
          <p:nvPr/>
        </p:nvSpPr>
        <p:spPr bwMode="auto">
          <a:xfrm>
            <a:off x="1752600" y="3479800"/>
            <a:ext cx="3048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000099"/>
                </a:solidFill>
              </a:rPr>
              <a:t>Màu trắng, có vị cay</a:t>
            </a:r>
          </a:p>
        </p:txBody>
      </p:sp>
      <p:sp>
        <p:nvSpPr>
          <p:cNvPr id="5142" name="Text Box 23"/>
          <p:cNvSpPr txBox="1">
            <a:spLocks noChangeArrowheads="1"/>
          </p:cNvSpPr>
          <p:nvPr/>
        </p:nvSpPr>
        <p:spPr bwMode="auto">
          <a:xfrm>
            <a:off x="1752600" y="2667000"/>
            <a:ext cx="3048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000099"/>
                </a:solidFill>
              </a:rPr>
              <a:t>Màu trắng, có vị mặn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0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7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8229600" cy="533400"/>
          </a:xfrm>
        </p:spPr>
        <p:txBody>
          <a:bodyPr/>
          <a:lstStyle/>
          <a:p>
            <a:pPr algn="l" eaLnBrk="1" hangingPunct="1"/>
            <a:r>
              <a:rPr lang="en-US" b="1" i="1" u="sng" smtClean="0">
                <a:solidFill>
                  <a:srgbClr val="FF3300"/>
                </a:solidFill>
              </a:rPr>
              <a:t>Hoạt động 1</a:t>
            </a:r>
            <a:r>
              <a:rPr lang="en-US" b="1" i="1" smtClean="0">
                <a:solidFill>
                  <a:srgbClr val="FF3300"/>
                </a:solidFill>
              </a:rPr>
              <a:t>:</a:t>
            </a:r>
            <a:r>
              <a:rPr lang="en-US" sz="2400" smtClean="0"/>
              <a:t> </a:t>
            </a:r>
          </a:p>
          <a:p>
            <a:pPr algn="l" eaLnBrk="1" hangingPunct="1"/>
            <a:r>
              <a:rPr lang="en-US" sz="2400" b="1" smtClean="0">
                <a:solidFill>
                  <a:schemeClr val="accent2"/>
                </a:solidFill>
              </a:rPr>
              <a:t>THỰC HÀNH : “TẠO MỘT HỖN HỢP GIA VỊ”</a:t>
            </a:r>
          </a:p>
          <a:p>
            <a:pPr algn="just" eaLnBrk="1" hangingPunct="1"/>
            <a:endParaRPr lang="en-US" sz="2800" smtClean="0"/>
          </a:p>
        </p:txBody>
      </p:sp>
      <p:sp>
        <p:nvSpPr>
          <p:cNvPr id="6147" name="Text Box 18"/>
          <p:cNvSpPr txBox="1">
            <a:spLocks noChangeArrowheads="1"/>
          </p:cNvSpPr>
          <p:nvPr/>
        </p:nvSpPr>
        <p:spPr bwMode="auto">
          <a:xfrm>
            <a:off x="838200" y="2362200"/>
            <a:ext cx="754380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800" b="1" u="sng">
                <a:solidFill>
                  <a:srgbClr val="FF0000"/>
                </a:solidFill>
              </a:rPr>
              <a:t>Kết luận</a:t>
            </a:r>
            <a:r>
              <a:rPr lang="en-US" sz="2800" b="1">
                <a:solidFill>
                  <a:srgbClr val="FF0000"/>
                </a:solidFill>
              </a:rPr>
              <a:t>:</a:t>
            </a:r>
          </a:p>
          <a:p>
            <a:pPr algn="just"/>
            <a:r>
              <a:rPr lang="en-US" sz="2400" b="1"/>
              <a:t>       Hai hay nhiều chất trộn lẫn với nhau có thể tạo thành hỗn hợp. Trong hỗn hợp, mỗi chất vẫn giữ nguyên tính chất của nó.</a:t>
            </a:r>
          </a:p>
        </p:txBody>
      </p:sp>
      <p:sp>
        <p:nvSpPr>
          <p:cNvPr id="6148" name="Text Box 19"/>
          <p:cNvSpPr txBox="1">
            <a:spLocks noChangeArrowheads="1"/>
          </p:cNvSpPr>
          <p:nvPr/>
        </p:nvSpPr>
        <p:spPr bwMode="auto">
          <a:xfrm>
            <a:off x="1965325" y="2551113"/>
            <a:ext cx="6254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SG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4" name="Rectangle 4"/>
          <p:cNvSpPr>
            <a:spLocks noChangeArrowheads="1"/>
          </p:cNvSpPr>
          <p:nvPr/>
        </p:nvSpPr>
        <p:spPr bwMode="auto">
          <a:xfrm>
            <a:off x="838200" y="4116388"/>
            <a:ext cx="7696200" cy="2287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u="sng">
                <a:solidFill>
                  <a:srgbClr val="FF3300"/>
                </a:solidFill>
              </a:rPr>
              <a:t>Kết luận</a:t>
            </a:r>
            <a:r>
              <a:rPr lang="en-US" sz="3200" b="1">
                <a:solidFill>
                  <a:srgbClr val="FF3300"/>
                </a:solidFill>
              </a:rPr>
              <a:t>:</a:t>
            </a:r>
          </a:p>
          <a:p>
            <a:pPr algn="just"/>
            <a:r>
              <a:rPr lang="en-US" sz="2400">
                <a:solidFill>
                  <a:srgbClr val="0000FF"/>
                </a:solidFill>
              </a:rPr>
              <a:t>	</a:t>
            </a:r>
            <a:r>
              <a:rPr lang="en-US" sz="2800" b="1">
                <a:solidFill>
                  <a:srgbClr val="0000FF"/>
                </a:solidFill>
              </a:rPr>
              <a:t>Trong thực tế, ta thường gặp một số hỗn hợp như: gạo lẫn trấu; cám lẫn gạo; đường lẫn cát; muối lẫn cát; không khí, nước và các chất rắn không tan; …</a:t>
            </a:r>
          </a:p>
        </p:txBody>
      </p:sp>
      <p:sp>
        <p:nvSpPr>
          <p:cNvPr id="7171" name="Rectangle 6"/>
          <p:cNvSpPr>
            <a:spLocks noChangeArrowheads="1"/>
          </p:cNvSpPr>
          <p:nvPr/>
        </p:nvSpPr>
        <p:spPr bwMode="auto">
          <a:xfrm>
            <a:off x="304800" y="5334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200" b="1" i="1" u="sng">
                <a:solidFill>
                  <a:srgbClr val="FF3300"/>
                </a:solidFill>
              </a:rPr>
              <a:t>Hoạt động 2</a:t>
            </a:r>
            <a:r>
              <a:rPr lang="en-US" sz="3200" b="1" i="1">
                <a:solidFill>
                  <a:srgbClr val="FF3300"/>
                </a:solidFill>
              </a:rPr>
              <a:t>:</a:t>
            </a:r>
            <a:r>
              <a:rPr lang="en-US" sz="2400"/>
              <a:t>  		</a:t>
            </a:r>
            <a:r>
              <a:rPr lang="en-US" sz="3200" b="1">
                <a:solidFill>
                  <a:schemeClr val="accent2"/>
                </a:solidFill>
              </a:rPr>
              <a:t>THẢO LUẬN</a:t>
            </a:r>
          </a:p>
          <a:p>
            <a:pPr marL="342900" indent="-342900" algn="just">
              <a:spcBef>
                <a:spcPct val="20000"/>
              </a:spcBef>
            </a:pPr>
            <a:endParaRPr lang="en-US" sz="2800"/>
          </a:p>
        </p:txBody>
      </p:sp>
      <p:sp>
        <p:nvSpPr>
          <p:cNvPr id="87048" name="Text Box 8"/>
          <p:cNvSpPr txBox="1">
            <a:spLocks noChangeArrowheads="1"/>
          </p:cNvSpPr>
          <p:nvPr/>
        </p:nvSpPr>
        <p:spPr bwMode="auto">
          <a:xfrm>
            <a:off x="990600" y="1752600"/>
            <a:ext cx="7543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800" b="1"/>
              <a:t>1.  Kể tên một số hỗn hợp khác mà em biết trong cuộc sống.</a:t>
            </a:r>
          </a:p>
        </p:txBody>
      </p:sp>
      <p:sp>
        <p:nvSpPr>
          <p:cNvPr id="87049" name="Text Box 9"/>
          <p:cNvSpPr txBox="1">
            <a:spLocks noChangeArrowheads="1"/>
          </p:cNvSpPr>
          <p:nvPr/>
        </p:nvSpPr>
        <p:spPr bwMode="auto">
          <a:xfrm>
            <a:off x="990600" y="2743200"/>
            <a:ext cx="7543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800" b="1"/>
              <a:t>2. Không khí có phải là một hỗn hợp không? Vì sao?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70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70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7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7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70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70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70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70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6"/>
          <p:cNvSpPr>
            <a:spLocks noChangeArrowheads="1"/>
          </p:cNvSpPr>
          <p:nvPr/>
        </p:nvSpPr>
        <p:spPr bwMode="auto">
          <a:xfrm>
            <a:off x="304800" y="3048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200" b="1" i="1" u="sng">
                <a:solidFill>
                  <a:srgbClr val="FF3300"/>
                </a:solidFill>
              </a:rPr>
              <a:t>Hoạt động 3</a:t>
            </a:r>
            <a:r>
              <a:rPr lang="en-US" sz="3200" b="1" i="1">
                <a:solidFill>
                  <a:srgbClr val="FF3300"/>
                </a:solidFill>
              </a:rPr>
              <a:t>:</a:t>
            </a:r>
            <a:r>
              <a:rPr lang="en-US" sz="2400"/>
              <a:t> 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sz="2800" b="1">
                <a:solidFill>
                  <a:schemeClr val="accent2"/>
                </a:solidFill>
              </a:rPr>
              <a:t>TÁCH CÁC CHẤT RA KHỎI HỖN HỢP</a:t>
            </a:r>
          </a:p>
          <a:p>
            <a:pPr marL="342900" indent="-342900" algn="just">
              <a:spcBef>
                <a:spcPct val="20000"/>
              </a:spcBef>
            </a:pPr>
            <a:endParaRPr lang="en-US" sz="2800"/>
          </a:p>
        </p:txBody>
      </p:sp>
      <p:sp>
        <p:nvSpPr>
          <p:cNvPr id="88091" name="Text Box 27"/>
          <p:cNvSpPr txBox="1">
            <a:spLocks noChangeArrowheads="1"/>
          </p:cNvSpPr>
          <p:nvPr/>
        </p:nvSpPr>
        <p:spPr bwMode="auto">
          <a:xfrm>
            <a:off x="533400" y="1600200"/>
            <a:ext cx="7848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1. Có mấy cách tách các chất ra khỏi hỗn hợp?</a:t>
            </a:r>
          </a:p>
          <a:p>
            <a:pPr>
              <a:spcBef>
                <a:spcPct val="50000"/>
              </a:spcBef>
            </a:pPr>
            <a:r>
              <a:rPr lang="en-US" sz="2400"/>
              <a:t>2. Mỗi hình vẽ 1, 2, 3 trong SGK ứng với việc sử dụng phương pháp nào để tách các chất ra khỏi hỗn hợp?</a:t>
            </a:r>
            <a:endParaRPr lang="en-SG" sz="2400"/>
          </a:p>
        </p:txBody>
      </p:sp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304800" y="4572000"/>
            <a:ext cx="1673225" cy="1752600"/>
            <a:chOff x="192" y="2880"/>
            <a:chExt cx="1054" cy="1104"/>
          </a:xfrm>
        </p:grpSpPr>
        <p:pic>
          <p:nvPicPr>
            <p:cNvPr id="8206" name="Picture 10" descr="h1"/>
            <p:cNvPicPr>
              <a:picLocks noChangeAspect="1" noChangeArrowheads="1"/>
            </p:cNvPicPr>
            <p:nvPr/>
          </p:nvPicPr>
          <p:blipFill>
            <a:blip r:embed="rId2"/>
            <a:srcRect l="12766" t="47847" r="12766" b="11961"/>
            <a:stretch>
              <a:fillRect/>
            </a:stretch>
          </p:blipFill>
          <p:spPr bwMode="auto">
            <a:xfrm>
              <a:off x="480" y="2880"/>
              <a:ext cx="766" cy="1104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</p:spPr>
        </p:pic>
        <p:grpSp>
          <p:nvGrpSpPr>
            <p:cNvPr id="8207" name="Group 35"/>
            <p:cNvGrpSpPr>
              <a:grpSpLocks/>
            </p:cNvGrpSpPr>
            <p:nvPr/>
          </p:nvGrpSpPr>
          <p:grpSpPr bwMode="auto">
            <a:xfrm>
              <a:off x="192" y="3456"/>
              <a:ext cx="912" cy="288"/>
              <a:chOff x="192" y="3456"/>
              <a:chExt cx="912" cy="288"/>
            </a:xfrm>
          </p:grpSpPr>
          <p:sp>
            <p:nvSpPr>
              <p:cNvPr id="8208" name="Text Box 28"/>
              <p:cNvSpPr txBox="1">
                <a:spLocks noChangeArrowheads="1"/>
              </p:cNvSpPr>
              <p:nvPr/>
            </p:nvSpPr>
            <p:spPr bwMode="auto">
              <a:xfrm>
                <a:off x="192" y="3456"/>
                <a:ext cx="9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/>
                  <a:t>1</a:t>
                </a:r>
                <a:endParaRPr lang="en-SG" sz="2400"/>
              </a:p>
            </p:txBody>
          </p:sp>
          <p:sp>
            <p:nvSpPr>
              <p:cNvPr id="8209" name="Oval 34"/>
              <p:cNvSpPr>
                <a:spLocks noChangeArrowheads="1"/>
              </p:cNvSpPr>
              <p:nvPr/>
            </p:nvSpPr>
            <p:spPr bwMode="auto">
              <a:xfrm>
                <a:off x="192" y="3472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" name="Group 37"/>
          <p:cNvGrpSpPr>
            <a:grpSpLocks/>
          </p:cNvGrpSpPr>
          <p:nvPr/>
        </p:nvGrpSpPr>
        <p:grpSpPr bwMode="auto">
          <a:xfrm>
            <a:off x="2286000" y="3086100"/>
            <a:ext cx="3568700" cy="3771900"/>
            <a:chOff x="1440" y="1944"/>
            <a:chExt cx="2248" cy="2376"/>
          </a:xfrm>
        </p:grpSpPr>
        <p:pic>
          <p:nvPicPr>
            <p:cNvPr id="8203" name="Picture 30" descr="DSC_1567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768" y="1944"/>
              <a:ext cx="1920" cy="23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204" name="Text Box 31"/>
            <p:cNvSpPr txBox="1">
              <a:spLocks noChangeArrowheads="1"/>
            </p:cNvSpPr>
            <p:nvPr/>
          </p:nvSpPr>
          <p:spPr bwMode="auto">
            <a:xfrm>
              <a:off x="1440" y="3448"/>
              <a:ext cx="9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2</a:t>
              </a:r>
              <a:endParaRPr lang="en-SG" sz="2400"/>
            </a:p>
          </p:txBody>
        </p:sp>
        <p:sp>
          <p:nvSpPr>
            <p:cNvPr id="8205" name="Oval 36"/>
            <p:cNvSpPr>
              <a:spLocks noChangeArrowheads="1"/>
            </p:cNvSpPr>
            <p:nvPr/>
          </p:nvSpPr>
          <p:spPr bwMode="auto">
            <a:xfrm>
              <a:off x="1440" y="3456"/>
              <a:ext cx="24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40"/>
          <p:cNvGrpSpPr>
            <a:grpSpLocks/>
          </p:cNvGrpSpPr>
          <p:nvPr/>
        </p:nvGrpSpPr>
        <p:grpSpPr bwMode="auto">
          <a:xfrm>
            <a:off x="6629400" y="3657600"/>
            <a:ext cx="2254250" cy="2773363"/>
            <a:chOff x="4176" y="2304"/>
            <a:chExt cx="1420" cy="1747"/>
          </a:xfrm>
        </p:grpSpPr>
        <p:pic>
          <p:nvPicPr>
            <p:cNvPr id="8199" name="Picture 9" descr="h3"/>
            <p:cNvPicPr>
              <a:picLocks noChangeAspect="1" noChangeArrowheads="1"/>
            </p:cNvPicPr>
            <p:nvPr/>
          </p:nvPicPr>
          <p:blipFill>
            <a:blip r:embed="rId4" cstate="print"/>
            <a:srcRect t="17519" r="8197" b="15329"/>
            <a:stretch>
              <a:fillRect/>
            </a:stretch>
          </p:blipFill>
          <p:spPr bwMode="auto">
            <a:xfrm>
              <a:off x="4320" y="2304"/>
              <a:ext cx="1276" cy="17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8200" name="Group 39"/>
            <p:cNvGrpSpPr>
              <a:grpSpLocks/>
            </p:cNvGrpSpPr>
            <p:nvPr/>
          </p:nvGrpSpPr>
          <p:grpSpPr bwMode="auto">
            <a:xfrm>
              <a:off x="4176" y="3475"/>
              <a:ext cx="912" cy="288"/>
              <a:chOff x="4272" y="3440"/>
              <a:chExt cx="912" cy="288"/>
            </a:xfrm>
          </p:grpSpPr>
          <p:sp>
            <p:nvSpPr>
              <p:cNvPr id="8201" name="Text Box 29"/>
              <p:cNvSpPr txBox="1">
                <a:spLocks noChangeArrowheads="1"/>
              </p:cNvSpPr>
              <p:nvPr/>
            </p:nvSpPr>
            <p:spPr bwMode="auto">
              <a:xfrm>
                <a:off x="4272" y="3440"/>
                <a:ext cx="9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/>
                  <a:t>3</a:t>
                </a:r>
                <a:endParaRPr lang="en-SG" sz="2400"/>
              </a:p>
            </p:txBody>
          </p:sp>
          <p:sp>
            <p:nvSpPr>
              <p:cNvPr id="8202" name="Oval 38"/>
              <p:cNvSpPr>
                <a:spLocks noChangeArrowheads="1"/>
              </p:cNvSpPr>
              <p:nvPr/>
            </p:nvSpPr>
            <p:spPr bwMode="auto">
              <a:xfrm>
                <a:off x="4272" y="3456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8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9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6629400" y="3733800"/>
            <a:ext cx="2241550" cy="2773363"/>
            <a:chOff x="4184" y="2352"/>
            <a:chExt cx="1412" cy="1747"/>
          </a:xfrm>
        </p:grpSpPr>
        <p:pic>
          <p:nvPicPr>
            <p:cNvPr id="9232" name="Picture 2" descr="h3"/>
            <p:cNvPicPr>
              <a:picLocks noChangeAspect="1" noChangeArrowheads="1"/>
            </p:cNvPicPr>
            <p:nvPr/>
          </p:nvPicPr>
          <p:blipFill>
            <a:blip r:embed="rId2" cstate="print"/>
            <a:srcRect t="17519" r="8197" b="15329"/>
            <a:stretch>
              <a:fillRect/>
            </a:stretch>
          </p:blipFill>
          <p:spPr bwMode="auto">
            <a:xfrm>
              <a:off x="4320" y="2352"/>
              <a:ext cx="1276" cy="17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9233" name="Group 13"/>
            <p:cNvGrpSpPr>
              <a:grpSpLocks/>
            </p:cNvGrpSpPr>
            <p:nvPr/>
          </p:nvGrpSpPr>
          <p:grpSpPr bwMode="auto">
            <a:xfrm>
              <a:off x="4184" y="3459"/>
              <a:ext cx="912" cy="288"/>
              <a:chOff x="4272" y="3440"/>
              <a:chExt cx="912" cy="288"/>
            </a:xfrm>
          </p:grpSpPr>
          <p:sp>
            <p:nvSpPr>
              <p:cNvPr id="9234" name="Text Box 14"/>
              <p:cNvSpPr txBox="1">
                <a:spLocks noChangeArrowheads="1"/>
              </p:cNvSpPr>
              <p:nvPr/>
            </p:nvSpPr>
            <p:spPr bwMode="auto">
              <a:xfrm>
                <a:off x="4272" y="3440"/>
                <a:ext cx="9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/>
                  <a:t>3</a:t>
                </a:r>
                <a:endParaRPr lang="en-SG" sz="2400"/>
              </a:p>
            </p:txBody>
          </p:sp>
          <p:sp>
            <p:nvSpPr>
              <p:cNvPr id="9235" name="Oval 15"/>
              <p:cNvSpPr>
                <a:spLocks noChangeArrowheads="1"/>
              </p:cNvSpPr>
              <p:nvPr/>
            </p:nvSpPr>
            <p:spPr bwMode="auto">
              <a:xfrm>
                <a:off x="4272" y="3456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4465" name="Text Box 17"/>
          <p:cNvSpPr txBox="1">
            <a:spLocks noChangeArrowheads="1"/>
          </p:cNvSpPr>
          <p:nvPr/>
        </p:nvSpPr>
        <p:spPr bwMode="auto">
          <a:xfrm>
            <a:off x="3276600" y="1609725"/>
            <a:ext cx="2057400" cy="466725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Lọc</a:t>
            </a:r>
            <a:endParaRPr lang="en-SG" sz="2400" b="1"/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304800" y="3048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200" b="1" i="1" u="sng">
                <a:solidFill>
                  <a:srgbClr val="FF3300"/>
                </a:solidFill>
              </a:rPr>
              <a:t>Hoạt động 3</a:t>
            </a:r>
            <a:r>
              <a:rPr lang="en-US" sz="3200" b="1" i="1">
                <a:solidFill>
                  <a:srgbClr val="FF3300"/>
                </a:solidFill>
              </a:rPr>
              <a:t>:</a:t>
            </a:r>
            <a:r>
              <a:rPr lang="en-US" sz="2400"/>
              <a:t> 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sz="2800" b="1">
                <a:solidFill>
                  <a:schemeClr val="accent2"/>
                </a:solidFill>
              </a:rPr>
              <a:t>TÁCH CÁC CHẤT RA KHỎI HỖN HỢP</a:t>
            </a:r>
          </a:p>
          <a:p>
            <a:pPr marL="342900" indent="-342900" algn="just">
              <a:spcBef>
                <a:spcPct val="20000"/>
              </a:spcBef>
            </a:pPr>
            <a:endParaRPr lang="en-US" sz="2800"/>
          </a:p>
        </p:txBody>
      </p: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304800" y="4419600"/>
            <a:ext cx="1447800" cy="1752600"/>
            <a:chOff x="192" y="2784"/>
            <a:chExt cx="912" cy="1104"/>
          </a:xfrm>
        </p:grpSpPr>
        <p:pic>
          <p:nvPicPr>
            <p:cNvPr id="9228" name="Picture 3" descr="h1"/>
            <p:cNvPicPr>
              <a:picLocks noChangeAspect="1" noChangeArrowheads="1"/>
            </p:cNvPicPr>
            <p:nvPr/>
          </p:nvPicPr>
          <p:blipFill>
            <a:blip r:embed="rId3"/>
            <a:srcRect l="12766" t="47847" r="12766" b="11961"/>
            <a:stretch>
              <a:fillRect/>
            </a:stretch>
          </p:blipFill>
          <p:spPr bwMode="auto">
            <a:xfrm>
              <a:off x="336" y="2784"/>
              <a:ext cx="766" cy="1104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</p:spPr>
        </p:pic>
        <p:grpSp>
          <p:nvGrpSpPr>
            <p:cNvPr id="9229" name="Group 6"/>
            <p:cNvGrpSpPr>
              <a:grpSpLocks/>
            </p:cNvGrpSpPr>
            <p:nvPr/>
          </p:nvGrpSpPr>
          <p:grpSpPr bwMode="auto">
            <a:xfrm>
              <a:off x="192" y="3456"/>
              <a:ext cx="912" cy="288"/>
              <a:chOff x="192" y="3456"/>
              <a:chExt cx="912" cy="288"/>
            </a:xfrm>
          </p:grpSpPr>
          <p:sp>
            <p:nvSpPr>
              <p:cNvPr id="9230" name="Text Box 7"/>
              <p:cNvSpPr txBox="1">
                <a:spLocks noChangeArrowheads="1"/>
              </p:cNvSpPr>
              <p:nvPr/>
            </p:nvSpPr>
            <p:spPr bwMode="auto">
              <a:xfrm>
                <a:off x="192" y="3456"/>
                <a:ext cx="9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/>
                  <a:t>1</a:t>
                </a:r>
                <a:endParaRPr lang="en-SG" sz="2400"/>
              </a:p>
            </p:txBody>
          </p:sp>
          <p:sp>
            <p:nvSpPr>
              <p:cNvPr id="9231" name="Oval 8"/>
              <p:cNvSpPr>
                <a:spLocks noChangeArrowheads="1"/>
              </p:cNvSpPr>
              <p:nvPr/>
            </p:nvSpPr>
            <p:spPr bwMode="auto">
              <a:xfrm>
                <a:off x="192" y="3472"/>
                <a:ext cx="24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6" name="Group 9"/>
          <p:cNvGrpSpPr>
            <a:grpSpLocks/>
          </p:cNvGrpSpPr>
          <p:nvPr/>
        </p:nvGrpSpPr>
        <p:grpSpPr bwMode="auto">
          <a:xfrm>
            <a:off x="2286000" y="3086100"/>
            <a:ext cx="3568700" cy="3771900"/>
            <a:chOff x="1440" y="1944"/>
            <a:chExt cx="2248" cy="2376"/>
          </a:xfrm>
        </p:grpSpPr>
        <p:pic>
          <p:nvPicPr>
            <p:cNvPr id="9225" name="Picture 10" descr="DSC_156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768" y="1944"/>
              <a:ext cx="1920" cy="23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26" name="Text Box 11"/>
            <p:cNvSpPr txBox="1">
              <a:spLocks noChangeArrowheads="1"/>
            </p:cNvSpPr>
            <p:nvPr/>
          </p:nvSpPr>
          <p:spPr bwMode="auto">
            <a:xfrm>
              <a:off x="1440" y="3448"/>
              <a:ext cx="9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2</a:t>
              </a:r>
              <a:endParaRPr lang="en-SG" sz="2400"/>
            </a:p>
          </p:txBody>
        </p:sp>
        <p:sp>
          <p:nvSpPr>
            <p:cNvPr id="9227" name="Oval 12"/>
            <p:cNvSpPr>
              <a:spLocks noChangeArrowheads="1"/>
            </p:cNvSpPr>
            <p:nvPr/>
          </p:nvSpPr>
          <p:spPr bwMode="auto">
            <a:xfrm>
              <a:off x="1440" y="3456"/>
              <a:ext cx="24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4464" name="Text Box 16"/>
          <p:cNvSpPr txBox="1">
            <a:spLocks noChangeArrowheads="1"/>
          </p:cNvSpPr>
          <p:nvPr/>
        </p:nvSpPr>
        <p:spPr bwMode="auto">
          <a:xfrm>
            <a:off x="228600" y="1609725"/>
            <a:ext cx="2057400" cy="466725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Sàng, sẩy</a:t>
            </a:r>
            <a:endParaRPr lang="en-SG" sz="2400" b="1"/>
          </a:p>
        </p:txBody>
      </p:sp>
      <p:sp>
        <p:nvSpPr>
          <p:cNvPr id="104466" name="Text Box 18"/>
          <p:cNvSpPr txBox="1">
            <a:spLocks noChangeArrowheads="1"/>
          </p:cNvSpPr>
          <p:nvPr/>
        </p:nvSpPr>
        <p:spPr bwMode="auto">
          <a:xfrm>
            <a:off x="6324600" y="1600200"/>
            <a:ext cx="2057400" cy="466725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Làm lắng</a:t>
            </a:r>
            <a:endParaRPr lang="en-SG" sz="2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4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4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4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-2.22222E-6 L -0.00833 -0.16666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" y="-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917 0.01042 L -0.67917 0.57153 " pathEditMode="relative" rAng="0" ptsTypes="AA">
                                      <p:cBhvr>
                                        <p:cTn id="19" dur="1000" fill="hold"/>
                                        <p:tgtEl>
                                          <p:spTgt spid="1044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0" y="2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11022E-16 L -0.00347 -0.225 " pathEditMode="relative" rAng="0" ptsTypes="AA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-1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4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2917 0.56458 " pathEditMode="relative" rAng="0" ptsTypes="AA">
                                      <p:cBhvr>
                                        <p:cTn id="25" dur="1000" fill="hold"/>
                                        <p:tgtEl>
                                          <p:spTgt spid="1044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" y="2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7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22222E-6 L 0.00243 -0.23542 " pathEditMode="relative" rAng="0" ptsTypes="AA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1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0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 L 0.3625 0.5645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1044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1" y="2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65" grpId="0" animBg="1"/>
      <p:bldP spid="104465" grpId="1" animBg="1"/>
      <p:bldP spid="104464" grpId="0" animBg="1"/>
      <p:bldP spid="104464" grpId="1" animBg="1"/>
      <p:bldP spid="104466" grpId="0" animBg="1"/>
      <p:bldP spid="104466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8"/>
          <p:cNvSpPr>
            <a:spLocks noChangeArrowheads="1"/>
          </p:cNvSpPr>
          <p:nvPr/>
        </p:nvSpPr>
        <p:spPr bwMode="auto">
          <a:xfrm>
            <a:off x="304800" y="3048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200" b="1" i="1" u="sng">
                <a:solidFill>
                  <a:srgbClr val="FF3300"/>
                </a:solidFill>
              </a:rPr>
              <a:t>Hoạt động 3</a:t>
            </a:r>
            <a:r>
              <a:rPr lang="en-US" sz="3200" b="1" i="1">
                <a:solidFill>
                  <a:srgbClr val="FF3300"/>
                </a:solidFill>
              </a:rPr>
              <a:t>:</a:t>
            </a:r>
            <a:r>
              <a:rPr lang="en-US" sz="2400"/>
              <a:t> 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sz="2800" b="1">
                <a:solidFill>
                  <a:schemeClr val="accent2"/>
                </a:solidFill>
              </a:rPr>
              <a:t>TÁCH CÁC CHẤT RA KHỎI HỖN HỢP</a:t>
            </a:r>
          </a:p>
          <a:p>
            <a:pPr marL="342900" indent="-342900" algn="just">
              <a:spcBef>
                <a:spcPct val="20000"/>
              </a:spcBef>
            </a:pPr>
            <a:endParaRPr lang="en-US" sz="2800"/>
          </a:p>
        </p:txBody>
      </p:sp>
      <p:sp>
        <p:nvSpPr>
          <p:cNvPr id="105491" name="Text Box 19"/>
          <p:cNvSpPr txBox="1">
            <a:spLocks noChangeArrowheads="1"/>
          </p:cNvSpPr>
          <p:nvPr/>
        </p:nvSpPr>
        <p:spPr bwMode="auto">
          <a:xfrm>
            <a:off x="914400" y="2590800"/>
            <a:ext cx="746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1. Tách cát ra khỏi hỗn hợp nước và cát.</a:t>
            </a:r>
            <a:endParaRPr lang="en-SG" sz="2400" b="1"/>
          </a:p>
        </p:txBody>
      </p:sp>
      <p:sp>
        <p:nvSpPr>
          <p:cNvPr id="105492" name="Text Box 20"/>
          <p:cNvSpPr txBox="1">
            <a:spLocks noChangeArrowheads="1"/>
          </p:cNvSpPr>
          <p:nvPr/>
        </p:nvSpPr>
        <p:spPr bwMode="auto">
          <a:xfrm>
            <a:off x="457200" y="1828800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Thực hành:</a:t>
            </a:r>
            <a:endParaRPr lang="en-SG" sz="2800" b="1">
              <a:solidFill>
                <a:srgbClr val="FF0000"/>
              </a:solidFill>
            </a:endParaRPr>
          </a:p>
        </p:txBody>
      </p:sp>
      <p:sp>
        <p:nvSpPr>
          <p:cNvPr id="105493" name="Text Box 21"/>
          <p:cNvSpPr txBox="1">
            <a:spLocks noChangeArrowheads="1"/>
          </p:cNvSpPr>
          <p:nvPr/>
        </p:nvSpPr>
        <p:spPr bwMode="auto">
          <a:xfrm>
            <a:off x="914400" y="3276600"/>
            <a:ext cx="746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2. Tách dầu ăn ra khỏi hỗn hợp nước và dầu ăn.</a:t>
            </a:r>
            <a:endParaRPr lang="en-SG" sz="2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5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5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05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91" grpId="0"/>
      <p:bldP spid="105492" grpId="0"/>
      <p:bldP spid="105493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663</TotalTime>
  <Words>602</Words>
  <Application>Microsoft Office PowerPoint</Application>
  <PresentationFormat>On-screen Show (4:3)</PresentationFormat>
  <Paragraphs>84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Thứ tư, ngày 24 tháng 12 năm 2008.</dc:title>
  <dc:creator>abc</dc:creator>
  <cp:lastModifiedBy>CSTeam</cp:lastModifiedBy>
  <cp:revision>27</cp:revision>
  <dcterms:created xsi:type="dcterms:W3CDTF">2008-12-21T08:39:33Z</dcterms:created>
  <dcterms:modified xsi:type="dcterms:W3CDTF">2016-06-30T02:36:16Z</dcterms:modified>
</cp:coreProperties>
</file>