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312" r:id="rId2"/>
    <p:sldId id="278" r:id="rId3"/>
    <p:sldId id="279" r:id="rId4"/>
    <p:sldId id="309" r:id="rId5"/>
    <p:sldId id="281" r:id="rId6"/>
    <p:sldId id="282" r:id="rId7"/>
    <p:sldId id="301" r:id="rId8"/>
    <p:sldId id="303" r:id="rId9"/>
    <p:sldId id="295" r:id="rId10"/>
    <p:sldId id="305" r:id="rId11"/>
    <p:sldId id="289" r:id="rId12"/>
    <p:sldId id="307" r:id="rId13"/>
    <p:sldId id="296" r:id="rId14"/>
    <p:sldId id="313" r:id="rId15"/>
    <p:sldId id="280" r:id="rId16"/>
    <p:sldId id="293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0000FF"/>
    <a:srgbClr val="0066FF"/>
    <a:srgbClr val="990099"/>
    <a:srgbClr val="9900CC"/>
    <a:srgbClr val="6600CC"/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0E4A6D-EDCF-438F-A22E-664D2D663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648BE-BE6F-493E-B898-17655C2380B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61035-242A-44A8-8233-2B1D7960199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A11B7-AB97-4CC3-B784-023997B3870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27F45-A824-449C-B94B-96699659C40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57B88-B207-4F6F-82C4-F58D75DB6EC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A1BD0-F04B-446E-9C6F-797024F41D7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2D0A0-DCE5-4A91-B65B-926CD3FC1F5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A17F9-F235-40DD-A5D0-D00BB0A4AB6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A973F-A05F-4A9B-BF4A-AAFE0D1F2EC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DDB802-9F68-4830-86D0-0F249106051E}" type="slidenum">
              <a:rPr lang="en-US" sz="1200">
                <a:latin typeface="Arial" charset="0"/>
              </a:rPr>
              <a:pPr algn="r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C4B86-C5EE-4B7F-952A-E50AEACBE88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6427E-4638-4381-ABCE-B66568B648F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F6F17-811F-4D36-B32F-5A34E236F73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39B11-B6DD-4435-9223-6756823EDCC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1C221-1CDD-434D-AC0C-F90ED14EAC3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C582-1301-4026-B31A-458DE9A6B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4C63-4791-4010-B701-1A2CACF1E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38EE-4B58-40AB-8DC6-49FD78BD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72236-2B44-4382-A6DE-BC483AB9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FBBF-39FE-4FB0-AB64-62CCA851B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ADE1-7176-4222-9A7B-E5B1F24A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F0A73-423A-450C-808F-F16636C31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208F-9EE0-4F70-A7E6-D012C8B7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92EF-BA88-42B7-B50F-E73D78C8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BA583-38F0-420D-94CE-334E1CA6D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72AB-4593-4A32-B827-7B04D103B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341D8-7369-43DB-BCAE-80A7C867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10CE0-A4B1-49BE-B2C3-BA9E79878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225F592-4458-4D97-9B11-D0C19F74B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KE%20CHUYEN\Hs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18" Type="http://schemas.openxmlformats.org/officeDocument/2006/relationships/image" Target="../media/image27.gif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30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17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gif"/><Relationship Id="rId20" Type="http://schemas.openxmlformats.org/officeDocument/2006/relationships/image" Target="../media/image29.gif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24" Type="http://schemas.openxmlformats.org/officeDocument/2006/relationships/image" Target="../media/image32.jpeg"/><Relationship Id="rId5" Type="http://schemas.openxmlformats.org/officeDocument/2006/relationships/image" Target="../media/image14.png"/><Relationship Id="rId15" Type="http://schemas.openxmlformats.org/officeDocument/2006/relationships/image" Target="../media/image24.gif"/><Relationship Id="rId23" Type="http://schemas.openxmlformats.org/officeDocument/2006/relationships/audio" Target="../media/audio2.wav"/><Relationship Id="rId10" Type="http://schemas.openxmlformats.org/officeDocument/2006/relationships/image" Target="../media/image19.gif"/><Relationship Id="rId19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23.gif"/><Relationship Id="rId22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Relationship Id="rId9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1143000" y="304800"/>
            <a:ext cx="6781800" cy="6248400"/>
          </a:xfrm>
          <a:prstGeom prst="ellipse">
            <a:avLst/>
          </a:prstGeom>
          <a:solidFill>
            <a:srgbClr val="FFFF66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051" name="Picture 3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28800" y="27432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KỂ CHUYỆN ĐÃ NGHE, ĐÃ ĐỌC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TUẦN 17</a:t>
            </a: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2438400" y="1905000"/>
            <a:ext cx="426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TIẾT KỂ CHUYỆN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AutoShape 2"/>
          <p:cNvSpPr>
            <a:spLocks noChangeArrowheads="1"/>
          </p:cNvSpPr>
          <p:nvPr/>
        </p:nvSpPr>
        <p:spPr bwMode="auto">
          <a:xfrm>
            <a:off x="381000" y="176213"/>
            <a:ext cx="8077200" cy="6324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Arial" charset="0"/>
              </a:rPr>
              <a:t>   </a:t>
            </a:r>
            <a:r>
              <a:rPr lang="en-US" sz="2800" b="1" i="1" u="sng">
                <a:latin typeface="Arial" charset="0"/>
              </a:rPr>
              <a:t> </a:t>
            </a:r>
            <a:r>
              <a:rPr lang="en-US" sz="2400" b="1" i="1" u="sng">
                <a:solidFill>
                  <a:srgbClr val="0000FF"/>
                </a:solidFill>
              </a:rPr>
              <a:t>* Dàn bài kể chuyện:</a:t>
            </a:r>
          </a:p>
          <a:p>
            <a:r>
              <a:rPr lang="en-US" sz="2400"/>
              <a:t>      - </a:t>
            </a:r>
            <a:r>
              <a:rPr lang="en-US" sz="2400" b="1" i="1"/>
              <a:t>Giới thiệu tên câu chuyện.</a:t>
            </a:r>
          </a:p>
          <a:p>
            <a:r>
              <a:rPr lang="en-US" sz="2400" b="1" i="1"/>
              <a:t>      - Kể chuyện có đầu, có cuối, đúng trình tự: </a:t>
            </a:r>
          </a:p>
          <a:p>
            <a:r>
              <a:rPr lang="en-US" sz="2400" b="1" i="1"/>
              <a:t>              +Mở đầu câu chuyện.</a:t>
            </a:r>
          </a:p>
          <a:p>
            <a:r>
              <a:rPr lang="en-US" sz="2400" b="1" i="1"/>
              <a:t>              +Diễn biến câu chuyện.</a:t>
            </a:r>
          </a:p>
          <a:p>
            <a:r>
              <a:rPr lang="en-US" sz="2400" b="1" i="1"/>
              <a:t>              +Kết thúc câu chuyện</a:t>
            </a:r>
            <a:r>
              <a:rPr lang="en-US" sz="2400"/>
              <a:t>.</a:t>
            </a:r>
          </a:p>
          <a:p>
            <a:r>
              <a:rPr lang="en-US" sz="2400" b="1" i="1">
                <a:solidFill>
                  <a:srgbClr val="0000FF"/>
                </a:solidFill>
              </a:rPr>
              <a:t>*</a:t>
            </a:r>
            <a:r>
              <a:rPr lang="en-US" sz="2400" b="1" i="1" u="sng">
                <a:solidFill>
                  <a:srgbClr val="0000FF"/>
                </a:solidFill>
              </a:rPr>
              <a:t> Lưu ý</a:t>
            </a:r>
            <a:r>
              <a:rPr lang="en-US" sz="2400" b="1" i="1">
                <a:solidFill>
                  <a:srgbClr val="0000FF"/>
                </a:solidFill>
              </a:rPr>
              <a:t> </a:t>
            </a:r>
          </a:p>
          <a:p>
            <a:r>
              <a:rPr lang="en-US" sz="2400" b="1" i="1"/>
              <a:t>        -Kể chuyện bằng ngôn ngữ của mình.</a:t>
            </a:r>
          </a:p>
          <a:p>
            <a:r>
              <a:rPr lang="en-US" sz="2400" b="1" i="1"/>
              <a:t>        -Phối hợp thêm, giọng điệu, cử chỉ, điệu bộ</a:t>
            </a:r>
            <a:r>
              <a:rPr lang="en-US" sz="2400"/>
              <a:t>…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08-~13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46038"/>
            <a:ext cx="9144000" cy="6904038"/>
          </a:xfrm>
        </p:spPr>
      </p:pic>
      <p:pic>
        <p:nvPicPr>
          <p:cNvPr id="153605" name="Picture 5" descr="ANIFLO~1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2700000">
            <a:off x="342107" y="3772693"/>
            <a:ext cx="647700" cy="569913"/>
          </a:xfrm>
        </p:spPr>
      </p:pic>
      <p:pic>
        <p:nvPicPr>
          <p:cNvPr id="153606" name="Picture 6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8508">
            <a:off x="-38100" y="56007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7" name="Picture 7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62365">
            <a:off x="762000" y="4495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81200" y="-381000"/>
            <a:ext cx="7924800" cy="1905000"/>
            <a:chOff x="2352" y="2496"/>
            <a:chExt cx="2352" cy="528"/>
          </a:xfrm>
        </p:grpSpPr>
        <p:sp>
          <p:nvSpPr>
            <p:cNvPr id="12311" name="Oval 12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66"/>
                  </a:solidFill>
                  <a:latin typeface="Arial" charset="0"/>
                </a:rPr>
                <a:t>Chúc mừng bạn !</a:t>
              </a:r>
            </a:p>
          </p:txBody>
        </p:sp>
        <p:pic>
          <p:nvPicPr>
            <p:cNvPr id="12312" name="Picture 13" descr="6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15" name="Picture 15" descr="SONNE0000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81000" y="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6" name="Picture 16" descr="house_with_trees_blow_a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22098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7" name="Picture 17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01020">
            <a:off x="2438400" y="3124200"/>
            <a:ext cx="6858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8" name="Picture 18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53447">
            <a:off x="1450975" y="3149600"/>
            <a:ext cx="60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9" name="Picture 19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41422">
            <a:off x="304800" y="26670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0" name="Picture 20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33830">
            <a:off x="6096000" y="5562600"/>
            <a:ext cx="1066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1" name="Picture 21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13357">
            <a:off x="5410200" y="47244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2" name="Picture 22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31067">
            <a:off x="3505200" y="4495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3" name="Picture 23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62671">
            <a:off x="3124200" y="53340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4" name="Picture 24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41812">
            <a:off x="1371600" y="5410200"/>
            <a:ext cx="1295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5" name="Picture 25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57173">
            <a:off x="4287838" y="5389562"/>
            <a:ext cx="14478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6" name="Picture 26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33830">
            <a:off x="7467600" y="5334000"/>
            <a:ext cx="1371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7" name="Picture 27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33830">
            <a:off x="4572000" y="41910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8" name="Picture 28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33830">
            <a:off x="6553200" y="4419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9" name="Picture 29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33830">
            <a:off x="2057400" y="4419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0" name="Picture 30" descr="ANIFLO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33830">
            <a:off x="2971800" y="3886200"/>
            <a:ext cx="6858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AutoShape 2"/>
          <p:cNvSpPr>
            <a:spLocks noChangeArrowheads="1"/>
          </p:cNvSpPr>
          <p:nvPr/>
        </p:nvSpPr>
        <p:spPr bwMode="auto">
          <a:xfrm>
            <a:off x="381000" y="176213"/>
            <a:ext cx="8077200" cy="6324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Arial" charset="0"/>
              </a:rPr>
              <a:t>   </a:t>
            </a:r>
            <a:r>
              <a:rPr lang="en-US" sz="2400" b="1" i="1" u="sng">
                <a:solidFill>
                  <a:srgbClr val="0000FF"/>
                </a:solidFill>
              </a:rPr>
              <a:t>* Dàn bài kể chuyện:</a:t>
            </a:r>
          </a:p>
          <a:p>
            <a:r>
              <a:rPr lang="en-US" sz="2400"/>
              <a:t>      - </a:t>
            </a:r>
            <a:r>
              <a:rPr lang="en-US" sz="2400" b="1" i="1"/>
              <a:t>Giới thiệu tên câu chuyện.</a:t>
            </a:r>
          </a:p>
          <a:p>
            <a:r>
              <a:rPr lang="en-US" sz="2400" b="1" i="1"/>
              <a:t>      - Kể chuyện có đầu, có cuối, đúng trình tự: </a:t>
            </a:r>
          </a:p>
          <a:p>
            <a:r>
              <a:rPr lang="en-US" sz="2400" b="1" i="1"/>
              <a:t>              +Mở đầu câu chuyện.</a:t>
            </a:r>
          </a:p>
          <a:p>
            <a:r>
              <a:rPr lang="en-US" sz="2400" b="1" i="1"/>
              <a:t>              +Diễn biến câu chuyện.</a:t>
            </a:r>
          </a:p>
          <a:p>
            <a:r>
              <a:rPr lang="en-US" sz="2400" b="1" i="1"/>
              <a:t>              +Kết thúc câu chuyện</a:t>
            </a:r>
            <a:r>
              <a:rPr lang="en-US" sz="2400"/>
              <a:t>.</a:t>
            </a:r>
          </a:p>
          <a:p>
            <a:r>
              <a:rPr lang="en-US" sz="2400" b="1" i="1">
                <a:solidFill>
                  <a:srgbClr val="0000FF"/>
                </a:solidFill>
              </a:rPr>
              <a:t>*</a:t>
            </a:r>
            <a:r>
              <a:rPr lang="en-US" sz="2400" b="1" i="1" u="sng">
                <a:solidFill>
                  <a:srgbClr val="0000FF"/>
                </a:solidFill>
              </a:rPr>
              <a:t> Lưu ý</a:t>
            </a:r>
            <a:r>
              <a:rPr lang="en-US" sz="2400" b="1" i="1">
                <a:solidFill>
                  <a:srgbClr val="0000FF"/>
                </a:solidFill>
              </a:rPr>
              <a:t> </a:t>
            </a:r>
          </a:p>
          <a:p>
            <a:r>
              <a:rPr lang="en-US" sz="2400" b="1" i="1"/>
              <a:t>        -Kể chuyện bằng ngôn ngữ của mình.</a:t>
            </a:r>
          </a:p>
          <a:p>
            <a:r>
              <a:rPr lang="en-US" sz="2400" b="1" i="1"/>
              <a:t>        -Phối hợp thêm, giọng điệu, cử chỉ, điệu bộ</a:t>
            </a:r>
            <a:r>
              <a:rPr lang="en-US" sz="2400"/>
              <a:t>…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0" y="42863"/>
            <a:ext cx="9144000" cy="6858000"/>
            <a:chOff x="204" y="0"/>
            <a:chExt cx="2457" cy="2087"/>
          </a:xfrm>
        </p:grpSpPr>
        <p:grpSp>
          <p:nvGrpSpPr>
            <p:cNvPr id="14341" name="Group 7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343" name="Picture 8" descr="BIRTHD~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344" name="Group 9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345" name="AutoShape 10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6600" b="1">
                    <a:solidFill>
                      <a:schemeClr val="accent2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346" name="Freeform 11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42" name="Rectangle 12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381000" y="762000"/>
            <a:ext cx="8382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Thí sinh số 04 đã kết thúc phần thi của mình 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Hãy bình chọn cho các bạn ấy nhé!</a:t>
            </a:r>
          </a:p>
        </p:txBody>
      </p:sp>
      <p:pic>
        <p:nvPicPr>
          <p:cNvPr id="183314" name="H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7" fill="hold"/>
                                        <p:tgtEl>
                                          <p:spTgt spid="183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5344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                                                      </a:t>
            </a:r>
            <a:r>
              <a:rPr lang="en-US" sz="4000">
                <a:solidFill>
                  <a:srgbClr val="000099"/>
                </a:solidFill>
                <a:latin typeface="Arial" charset="0"/>
              </a:rPr>
              <a:t>Phần thưởng</a:t>
            </a:r>
            <a:r>
              <a:rPr lang="en-US" sz="240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>
                <a:latin typeface="Arial" charset="0"/>
              </a:rPr>
              <a:t> </a:t>
            </a:r>
          </a:p>
          <a:p>
            <a:r>
              <a:rPr lang="en-US" sz="3600" u="sng">
                <a:solidFill>
                  <a:srgbClr val="990099"/>
                </a:solidFill>
                <a:latin typeface="Arial" charset="0"/>
              </a:rPr>
              <a:t>Ý nghĩa</a:t>
            </a:r>
            <a:r>
              <a:rPr lang="en-US" sz="3600">
                <a:solidFill>
                  <a:srgbClr val="990099"/>
                </a:solidFill>
                <a:latin typeface="Arial" charset="0"/>
              </a:rPr>
              <a:t> : Đề cao những việc làm tốt, khuyên ta làm nhiều việc tốt .</a:t>
            </a:r>
          </a:p>
          <a:p>
            <a:r>
              <a:rPr lang="en-US" sz="2400">
                <a:latin typeface="Arial" charset="0"/>
              </a:rPr>
              <a:t>                                          </a:t>
            </a:r>
            <a:r>
              <a:rPr lang="en-US" sz="4000">
                <a:solidFill>
                  <a:srgbClr val="000099"/>
                </a:solidFill>
                <a:latin typeface="Arial" charset="0"/>
              </a:rPr>
              <a:t>Nhà ảo thuật</a:t>
            </a:r>
            <a:r>
              <a:rPr lang="en-US" sz="2400">
                <a:solidFill>
                  <a:srgbClr val="000099"/>
                </a:solidFill>
                <a:latin typeface="Arial" charset="0"/>
              </a:rPr>
              <a:t> :</a:t>
            </a:r>
          </a:p>
          <a:p>
            <a:r>
              <a:rPr lang="en-US" sz="3200" u="sng">
                <a:solidFill>
                  <a:srgbClr val="9900CC"/>
                </a:solidFill>
                <a:latin typeface="Arial" charset="0"/>
              </a:rPr>
              <a:t>Ý nghĩa</a:t>
            </a:r>
            <a:r>
              <a:rPr lang="en-US" sz="3200">
                <a:solidFill>
                  <a:srgbClr val="9900CC"/>
                </a:solidFill>
                <a:latin typeface="Arial" charset="0"/>
              </a:rPr>
              <a:t> :Khen ngợi hai chị em Xô – phi là những em bé ngoan , sẵn sàng giúp đỡ người khác .Chú Lý là người tài ba , nhân hậu rất yêu quý trẻ em.</a:t>
            </a:r>
          </a:p>
          <a:p>
            <a:r>
              <a:rPr lang="en-US">
                <a:latin typeface="Arial" charset="0"/>
              </a:rPr>
              <a:t>                                                    </a:t>
            </a:r>
            <a:r>
              <a:rPr lang="en-US" sz="4000">
                <a:solidFill>
                  <a:srgbClr val="000099"/>
                </a:solidFill>
                <a:latin typeface="Arial" charset="0"/>
              </a:rPr>
              <a:t>Chuỗi ngọc lam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 :</a:t>
            </a:r>
          </a:p>
          <a:p>
            <a:r>
              <a:rPr lang="en-US" sz="3600" u="sng">
                <a:solidFill>
                  <a:srgbClr val="990099"/>
                </a:solidFill>
                <a:latin typeface="Arial" charset="0"/>
              </a:rPr>
              <a:t>Ý nghĩa</a:t>
            </a:r>
            <a:r>
              <a:rPr lang="en-US" sz="3600">
                <a:solidFill>
                  <a:srgbClr val="990099"/>
                </a:solidFill>
                <a:latin typeface="Arial" charset="0"/>
              </a:rPr>
              <a:t> : Ca ngợi những con người có tấm lòng nhân hậu , biết quan tâm và đem lại niềm vui cho người khác</a:t>
            </a:r>
            <a:r>
              <a:rPr lang="en-US" sz="2400">
                <a:solidFill>
                  <a:srgbClr val="990099"/>
                </a:solidFill>
                <a:latin typeface="Arial" charset="0"/>
              </a:rPr>
              <a:t> 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762000" y="381000"/>
            <a:ext cx="7848600" cy="6096000"/>
          </a:xfrm>
          <a:prstGeom prst="bevel">
            <a:avLst>
              <a:gd name="adj" fmla="val 12500"/>
            </a:avLst>
          </a:prstGeom>
          <a:solidFill>
            <a:srgbClr val="EDEF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87" name="WordArt 8"/>
          <p:cNvSpPr>
            <a:spLocks noChangeArrowheads="1" noChangeShapeType="1" noTextEdit="1"/>
          </p:cNvSpPr>
          <p:nvPr/>
        </p:nvSpPr>
        <p:spPr bwMode="auto">
          <a:xfrm>
            <a:off x="2514600" y="1447800"/>
            <a:ext cx="4191000" cy="60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Tiêu chuẩn đánh giá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752600" y="1981200"/>
            <a:ext cx="5943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*Nội dung câu chuyện đúng chủ đề ( 4 điểm)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*Câu chuyện ngoài sách giáo khoa (1 điểm)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*Cách kể chuyện hay, có phối hợp cử chỉ, điệu bộ(3 điểm)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*Nêu đúng ý nghĩa câu chuyện(1 điểm)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*Trả lời được các câu hỏi của các bạn hoặc đặt được câu hỏi cho các bạn( 1điểm)</a:t>
            </a:r>
          </a:p>
        </p:txBody>
      </p:sp>
      <p:pic>
        <p:nvPicPr>
          <p:cNvPr id="16389" name="Picture 11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358900" y="5727700"/>
            <a:ext cx="6629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200650" y="3067050"/>
            <a:ext cx="6070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912143" y="3093243"/>
            <a:ext cx="60833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4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282700" y="381000"/>
            <a:ext cx="6629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286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3" name="Picture 5" descr="trophy1"/>
          <p:cNvPicPr>
            <a:picLocks noGrp="1"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429000"/>
            <a:ext cx="17526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7" descr="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8876">
            <a:off x="1905000" y="304800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6" name="Picture 8" descr="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457200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7" name="Picture 9" descr="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304800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152400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381000"/>
            <a:ext cx="809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1" name="Picture 13" descr="p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30480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2" name="Picture 14" descr="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4800" y="185738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3" name="Picture 15" descr="u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304800"/>
            <a:ext cx="809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4" name="Picture 16" descr="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228600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5" name="Picture 17" descr="j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781446">
            <a:off x="6777832" y="308768"/>
            <a:ext cx="5143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6" name="Picture 18" descr="j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781446">
            <a:off x="7082632" y="-177007"/>
            <a:ext cx="5143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9" name="Picture 21" descr="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6944632">
            <a:off x="2747169" y="-103981"/>
            <a:ext cx="144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0" name="Picture 22" descr="v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9853990">
            <a:off x="2209800" y="0"/>
            <a:ext cx="657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1" name="Picture 23" descr="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304800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24" descr="j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781446">
            <a:off x="6015832" y="275431"/>
            <a:ext cx="5143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3" name="Picture 25" descr="b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1371600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4" name="Picture 26" descr="c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950436">
            <a:off x="2895600" y="1371600"/>
            <a:ext cx="809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5" name="Picture 27" descr="d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1967545">
            <a:off x="1143000" y="1828800"/>
            <a:ext cx="80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6" name="Picture 28" descr="e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1179534">
            <a:off x="6096000" y="1676400"/>
            <a:ext cx="809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7" name="Picture 29" descr="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124814">
            <a:off x="5410200" y="1295400"/>
            <a:ext cx="571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9" name="Picture 31" descr="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218355">
            <a:off x="1905000" y="1600200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0" name="Picture 32" descr="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142282">
            <a:off x="7086600" y="198120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1" name="Picture 33" descr="v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9299717">
            <a:off x="6477000" y="1447800"/>
            <a:ext cx="657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2" name="Picture 34" descr="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842174">
            <a:off x="6019800" y="2590800"/>
            <a:ext cx="381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3" name="Picture 35" descr="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2438400"/>
            <a:ext cx="381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4" name="Picture 36" descr="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842174">
            <a:off x="5638800" y="1371600"/>
            <a:ext cx="381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5" name="Picture 37" descr="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540547">
            <a:off x="1243013" y="2066925"/>
            <a:ext cx="247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6" name="Picture 38" descr="v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1467583">
            <a:off x="2038350" y="1428750"/>
            <a:ext cx="5159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9" name="Picture 41" descr="pháo hoa"/>
          <p:cNvPicPr>
            <a:picLocks noChangeAspect="1" noChangeArrowheads="1" noCrop="1"/>
          </p:cNvPicPr>
          <p:nvPr/>
        </p:nvPicPr>
        <p:blipFill>
          <a:blip r:embed="rId22">
            <a:lum bright="18000"/>
          </a:blip>
          <a:srcRect/>
          <a:stretch>
            <a:fillRect/>
          </a:stretch>
        </p:blipFill>
        <p:spPr bwMode="auto">
          <a:xfrm>
            <a:off x="-457200" y="1676400"/>
            <a:ext cx="297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0" name="Picture 42" descr="pháo hoa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flipH="1">
            <a:off x="6324600" y="1981200"/>
            <a:ext cx="251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7" name="AutoShape 49">
            <a:hlinkClick r:id="" action="ppaction://noaction" highlightClick="1">
              <a:snd r:embed="rId23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5867400"/>
            <a:ext cx="381000" cy="304800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71058" name="Picture 50" descr="700-00695630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447800" y="28956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17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000" fill="hold"/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 nodeType="clickPar">
                      <p:stCondLst>
                        <p:cond delay="indefinite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4" dur="500"/>
                                        <p:tgtEl>
                                          <p:spTgt spid="17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3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9" dur="500"/>
                                        <p:tgtEl>
                                          <p:spTgt spid="1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2" dur="500"/>
                                        <p:tgtEl>
                                          <p:spTgt spid="1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5" dur="5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da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6934200" y="0"/>
            <a:ext cx="1295400" cy="1295400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8435" name="Picture 3" descr="flowe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334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flowe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57200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flowe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8600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04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Freeform 7"/>
          <p:cNvSpPr>
            <a:spLocks/>
          </p:cNvSpPr>
          <p:nvPr/>
        </p:nvSpPr>
        <p:spPr bwMode="auto">
          <a:xfrm>
            <a:off x="7315200" y="1295400"/>
            <a:ext cx="1600200" cy="3048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6248400" y="1066800"/>
            <a:ext cx="990600" cy="3048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1" name="Picture 9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3048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990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5438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trân trọng kính chào </a:t>
            </a:r>
          </a:p>
        </p:txBody>
      </p:sp>
      <p:pic>
        <p:nvPicPr>
          <p:cNvPr id="18444" name="Picture 1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1752600"/>
            <a:ext cx="2209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9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133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0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334000"/>
            <a:ext cx="1828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2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810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4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119159">
            <a:off x="547688" y="1738312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5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3434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31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32004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33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0480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34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9863" y="5334000"/>
            <a:ext cx="135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43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4958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44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038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45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37338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46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7620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47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3200400"/>
            <a:ext cx="2286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4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514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9" name="Group 79"/>
          <p:cNvGrpSpPr>
            <a:grpSpLocks/>
          </p:cNvGrpSpPr>
          <p:nvPr/>
        </p:nvGrpSpPr>
        <p:grpSpPr bwMode="auto">
          <a:xfrm rot="-3997392">
            <a:off x="1333500" y="38100"/>
            <a:ext cx="609600" cy="533400"/>
            <a:chOff x="4755" y="443"/>
            <a:chExt cx="200" cy="392"/>
          </a:xfrm>
        </p:grpSpPr>
        <p:sp>
          <p:nvSpPr>
            <p:cNvPr id="18484" name="Freeform 71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2 h 658"/>
                <a:gd name="T2" fmla="*/ 1 w 409"/>
                <a:gd name="T3" fmla="*/ 11 h 658"/>
                <a:gd name="T4" fmla="*/ 6 w 409"/>
                <a:gd name="T5" fmla="*/ 25 h 658"/>
                <a:gd name="T6" fmla="*/ 6 w 409"/>
                <a:gd name="T7" fmla="*/ 26 h 658"/>
                <a:gd name="T8" fmla="*/ 3 w 409"/>
                <a:gd name="T9" fmla="*/ 4 h 658"/>
                <a:gd name="T10" fmla="*/ 0 w 409"/>
                <a:gd name="T11" fmla="*/ 2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73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6 h 658"/>
                <a:gd name="T4" fmla="*/ 0 w 409"/>
                <a:gd name="T5" fmla="*/ 14 h 658"/>
                <a:gd name="T6" fmla="*/ 0 w 409"/>
                <a:gd name="T7" fmla="*/ 15 h 658"/>
                <a:gd name="T8" fmla="*/ 0 w 409"/>
                <a:gd name="T9" fmla="*/ 2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60" name="Group 80"/>
          <p:cNvGrpSpPr>
            <a:grpSpLocks/>
          </p:cNvGrpSpPr>
          <p:nvPr/>
        </p:nvGrpSpPr>
        <p:grpSpPr bwMode="auto">
          <a:xfrm>
            <a:off x="-228600" y="609600"/>
            <a:ext cx="1066800" cy="417513"/>
            <a:chOff x="4258" y="889"/>
            <a:chExt cx="350" cy="127"/>
          </a:xfrm>
        </p:grpSpPr>
        <p:sp>
          <p:nvSpPr>
            <p:cNvPr id="18482" name="Freeform 77"/>
            <p:cNvSpPr>
              <a:spLocks/>
            </p:cNvSpPr>
            <p:nvPr/>
          </p:nvSpPr>
          <p:spPr bwMode="auto">
            <a:xfrm rot="4052015">
              <a:off x="4442" y="851"/>
              <a:ext cx="127" cy="204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1 h 658"/>
                <a:gd name="T4" fmla="*/ 1 w 409"/>
                <a:gd name="T5" fmla="*/ 2 h 658"/>
                <a:gd name="T6" fmla="*/ 1 w 409"/>
                <a:gd name="T7" fmla="*/ 2 h 658"/>
                <a:gd name="T8" fmla="*/ 1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78"/>
            <p:cNvSpPr>
              <a:spLocks/>
            </p:cNvSpPr>
            <p:nvPr/>
          </p:nvSpPr>
          <p:spPr bwMode="auto">
            <a:xfrm rot="4518264">
              <a:off x="4371" y="782"/>
              <a:ext cx="91" cy="317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6 h 658"/>
                <a:gd name="T4" fmla="*/ 0 w 409"/>
                <a:gd name="T5" fmla="*/ 14 h 658"/>
                <a:gd name="T6" fmla="*/ 0 w 409"/>
                <a:gd name="T7" fmla="*/ 15 h 658"/>
                <a:gd name="T8" fmla="*/ 0 w 409"/>
                <a:gd name="T9" fmla="*/ 2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61" name="Group 82"/>
          <p:cNvGrpSpPr>
            <a:grpSpLocks/>
          </p:cNvGrpSpPr>
          <p:nvPr/>
        </p:nvGrpSpPr>
        <p:grpSpPr bwMode="auto">
          <a:xfrm rot="-1483798">
            <a:off x="1524000" y="609600"/>
            <a:ext cx="609600" cy="533400"/>
            <a:chOff x="4755" y="443"/>
            <a:chExt cx="200" cy="392"/>
          </a:xfrm>
        </p:grpSpPr>
        <p:sp>
          <p:nvSpPr>
            <p:cNvPr id="18480" name="Freeform 83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2 h 658"/>
                <a:gd name="T2" fmla="*/ 1 w 409"/>
                <a:gd name="T3" fmla="*/ 11 h 658"/>
                <a:gd name="T4" fmla="*/ 6 w 409"/>
                <a:gd name="T5" fmla="*/ 25 h 658"/>
                <a:gd name="T6" fmla="*/ 6 w 409"/>
                <a:gd name="T7" fmla="*/ 26 h 658"/>
                <a:gd name="T8" fmla="*/ 3 w 409"/>
                <a:gd name="T9" fmla="*/ 4 h 658"/>
                <a:gd name="T10" fmla="*/ 0 w 409"/>
                <a:gd name="T11" fmla="*/ 2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84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6 h 658"/>
                <a:gd name="T4" fmla="*/ 0 w 409"/>
                <a:gd name="T5" fmla="*/ 14 h 658"/>
                <a:gd name="T6" fmla="*/ 0 w 409"/>
                <a:gd name="T7" fmla="*/ 15 h 658"/>
                <a:gd name="T8" fmla="*/ 0 w 409"/>
                <a:gd name="T9" fmla="*/ 2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62" name="Group 88"/>
          <p:cNvGrpSpPr>
            <a:grpSpLocks/>
          </p:cNvGrpSpPr>
          <p:nvPr/>
        </p:nvGrpSpPr>
        <p:grpSpPr bwMode="auto">
          <a:xfrm rot="-3471247">
            <a:off x="571500" y="647700"/>
            <a:ext cx="1066800" cy="685800"/>
            <a:chOff x="4733" y="799"/>
            <a:chExt cx="388" cy="353"/>
          </a:xfrm>
        </p:grpSpPr>
        <p:sp>
          <p:nvSpPr>
            <p:cNvPr id="18477" name="Freeform 85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2 h 658"/>
                <a:gd name="T2" fmla="*/ 1 w 409"/>
                <a:gd name="T3" fmla="*/ 11 h 658"/>
                <a:gd name="T4" fmla="*/ 6 w 409"/>
                <a:gd name="T5" fmla="*/ 25 h 658"/>
                <a:gd name="T6" fmla="*/ 6 w 409"/>
                <a:gd name="T7" fmla="*/ 26 h 658"/>
                <a:gd name="T8" fmla="*/ 3 w 409"/>
                <a:gd name="T9" fmla="*/ 4 h 658"/>
                <a:gd name="T10" fmla="*/ 0 w 409"/>
                <a:gd name="T11" fmla="*/ 2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86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2 h 658"/>
                <a:gd name="T2" fmla="*/ 1 w 409"/>
                <a:gd name="T3" fmla="*/ 11 h 658"/>
                <a:gd name="T4" fmla="*/ 6 w 409"/>
                <a:gd name="T5" fmla="*/ 25 h 658"/>
                <a:gd name="T6" fmla="*/ 6 w 409"/>
                <a:gd name="T7" fmla="*/ 26 h 658"/>
                <a:gd name="T8" fmla="*/ 3 w 409"/>
                <a:gd name="T9" fmla="*/ 4 h 658"/>
                <a:gd name="T10" fmla="*/ 0 w 409"/>
                <a:gd name="T11" fmla="*/ 2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87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1 h 658"/>
                <a:gd name="T4" fmla="*/ 1 w 409"/>
                <a:gd name="T5" fmla="*/ 3 h 658"/>
                <a:gd name="T6" fmla="*/ 1 w 409"/>
                <a:gd name="T7" fmla="*/ 3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3" name="Freeform 89"/>
          <p:cNvSpPr>
            <a:spLocks/>
          </p:cNvSpPr>
          <p:nvPr/>
        </p:nvSpPr>
        <p:spPr bwMode="auto">
          <a:xfrm rot="2108015">
            <a:off x="838200" y="1219200"/>
            <a:ext cx="457200" cy="381000"/>
          </a:xfrm>
          <a:custGeom>
            <a:avLst/>
            <a:gdLst>
              <a:gd name="T0" fmla="*/ 2147483647 w 409"/>
              <a:gd name="T1" fmla="*/ 2147483647 h 658"/>
              <a:gd name="T2" fmla="*/ 2147483647 w 409"/>
              <a:gd name="T3" fmla="*/ 2147483647 h 658"/>
              <a:gd name="T4" fmla="*/ 2147483647 w 409"/>
              <a:gd name="T5" fmla="*/ 2147483647 h 658"/>
              <a:gd name="T6" fmla="*/ 2147483647 w 409"/>
              <a:gd name="T7" fmla="*/ 2147483647 h 658"/>
              <a:gd name="T8" fmla="*/ 2147483647 w 409"/>
              <a:gd name="T9" fmla="*/ 2147483647 h 658"/>
              <a:gd name="T10" fmla="*/ 2147483647 w 409"/>
              <a:gd name="T11" fmla="*/ 2147483647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Freeform 90"/>
          <p:cNvSpPr>
            <a:spLocks/>
          </p:cNvSpPr>
          <p:nvPr/>
        </p:nvSpPr>
        <p:spPr bwMode="auto">
          <a:xfrm rot="4401636">
            <a:off x="671512" y="1233488"/>
            <a:ext cx="284163" cy="560388"/>
          </a:xfrm>
          <a:custGeom>
            <a:avLst/>
            <a:gdLst>
              <a:gd name="T0" fmla="*/ 2147483647 w 409"/>
              <a:gd name="T1" fmla="*/ 2147483647 h 658"/>
              <a:gd name="T2" fmla="*/ 2147483647 w 409"/>
              <a:gd name="T3" fmla="*/ 2147483647 h 658"/>
              <a:gd name="T4" fmla="*/ 2147483647 w 409"/>
              <a:gd name="T5" fmla="*/ 2147483647 h 658"/>
              <a:gd name="T6" fmla="*/ 2147483647 w 409"/>
              <a:gd name="T7" fmla="*/ 2147483647 h 658"/>
              <a:gd name="T8" fmla="*/ 2147483647 w 409"/>
              <a:gd name="T9" fmla="*/ 2147483647 h 658"/>
              <a:gd name="T10" fmla="*/ 2147483647 w 409"/>
              <a:gd name="T11" fmla="*/ 2147483647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Freeform 91"/>
          <p:cNvSpPr>
            <a:spLocks/>
          </p:cNvSpPr>
          <p:nvPr/>
        </p:nvSpPr>
        <p:spPr bwMode="auto">
          <a:xfrm rot="728459">
            <a:off x="838200" y="2133600"/>
            <a:ext cx="76200" cy="457200"/>
          </a:xfrm>
          <a:custGeom>
            <a:avLst/>
            <a:gdLst>
              <a:gd name="T0" fmla="*/ 2147483647 w 409"/>
              <a:gd name="T1" fmla="*/ 2147483647 h 658"/>
              <a:gd name="T2" fmla="*/ 2147483647 w 409"/>
              <a:gd name="T3" fmla="*/ 2147483647 h 658"/>
              <a:gd name="T4" fmla="*/ 2147483647 w 409"/>
              <a:gd name="T5" fmla="*/ 2147483647 h 658"/>
              <a:gd name="T6" fmla="*/ 2147483647 w 409"/>
              <a:gd name="T7" fmla="*/ 2147483647 h 658"/>
              <a:gd name="T8" fmla="*/ 2147483647 w 409"/>
              <a:gd name="T9" fmla="*/ 2147483647 h 658"/>
              <a:gd name="T10" fmla="*/ 2147483647 w 409"/>
              <a:gd name="T11" fmla="*/ 2147483647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66" name="Group 95"/>
          <p:cNvGrpSpPr>
            <a:grpSpLocks/>
          </p:cNvGrpSpPr>
          <p:nvPr/>
        </p:nvGrpSpPr>
        <p:grpSpPr bwMode="auto">
          <a:xfrm>
            <a:off x="304800" y="838200"/>
            <a:ext cx="615950" cy="560388"/>
            <a:chOff x="4733" y="799"/>
            <a:chExt cx="388" cy="353"/>
          </a:xfrm>
        </p:grpSpPr>
        <p:sp>
          <p:nvSpPr>
            <p:cNvPr id="18474" name="Freeform 9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2 h 658"/>
                <a:gd name="T2" fmla="*/ 1 w 409"/>
                <a:gd name="T3" fmla="*/ 11 h 658"/>
                <a:gd name="T4" fmla="*/ 6 w 409"/>
                <a:gd name="T5" fmla="*/ 25 h 658"/>
                <a:gd name="T6" fmla="*/ 6 w 409"/>
                <a:gd name="T7" fmla="*/ 26 h 658"/>
                <a:gd name="T8" fmla="*/ 3 w 409"/>
                <a:gd name="T9" fmla="*/ 4 h 658"/>
                <a:gd name="T10" fmla="*/ 0 w 409"/>
                <a:gd name="T11" fmla="*/ 2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9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2 h 658"/>
                <a:gd name="T2" fmla="*/ 1 w 409"/>
                <a:gd name="T3" fmla="*/ 11 h 658"/>
                <a:gd name="T4" fmla="*/ 6 w 409"/>
                <a:gd name="T5" fmla="*/ 25 h 658"/>
                <a:gd name="T6" fmla="*/ 6 w 409"/>
                <a:gd name="T7" fmla="*/ 26 h 658"/>
                <a:gd name="T8" fmla="*/ 3 w 409"/>
                <a:gd name="T9" fmla="*/ 4 h 658"/>
                <a:gd name="T10" fmla="*/ 0 w 409"/>
                <a:gd name="T11" fmla="*/ 2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9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1 h 658"/>
                <a:gd name="T4" fmla="*/ 1 w 409"/>
                <a:gd name="T5" fmla="*/ 3 h 658"/>
                <a:gd name="T6" fmla="*/ 1 w 409"/>
                <a:gd name="T7" fmla="*/ 3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67" name="Group 96"/>
          <p:cNvGrpSpPr>
            <a:grpSpLocks/>
          </p:cNvGrpSpPr>
          <p:nvPr/>
        </p:nvGrpSpPr>
        <p:grpSpPr bwMode="auto">
          <a:xfrm rot="-1483798">
            <a:off x="1143000" y="990600"/>
            <a:ext cx="609600" cy="533400"/>
            <a:chOff x="4755" y="443"/>
            <a:chExt cx="200" cy="392"/>
          </a:xfrm>
        </p:grpSpPr>
        <p:sp>
          <p:nvSpPr>
            <p:cNvPr id="18472" name="Freeform 97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2 h 658"/>
                <a:gd name="T2" fmla="*/ 1 w 409"/>
                <a:gd name="T3" fmla="*/ 11 h 658"/>
                <a:gd name="T4" fmla="*/ 6 w 409"/>
                <a:gd name="T5" fmla="*/ 25 h 658"/>
                <a:gd name="T6" fmla="*/ 6 w 409"/>
                <a:gd name="T7" fmla="*/ 26 h 658"/>
                <a:gd name="T8" fmla="*/ 3 w 409"/>
                <a:gd name="T9" fmla="*/ 4 h 658"/>
                <a:gd name="T10" fmla="*/ 0 w 409"/>
                <a:gd name="T11" fmla="*/ 2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98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6 h 658"/>
                <a:gd name="T4" fmla="*/ 0 w 409"/>
                <a:gd name="T5" fmla="*/ 14 h 658"/>
                <a:gd name="T6" fmla="*/ 0 w 409"/>
                <a:gd name="T7" fmla="*/ 15 h 658"/>
                <a:gd name="T8" fmla="*/ 0 w 409"/>
                <a:gd name="T9" fmla="*/ 2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68" name="Picture 100" descr="flower2DivWHT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9" name="WordArt 102"/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Các thầy giáo, cô giáo</a:t>
            </a:r>
          </a:p>
        </p:txBody>
      </p:sp>
      <p:pic>
        <p:nvPicPr>
          <p:cNvPr id="77927" name="Picture 103" descr="Hoa tim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38862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1050925" y="2819400"/>
            <a:ext cx="6492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           </a:t>
            </a:r>
            <a:r>
              <a:rPr lang="en-US" sz="5400" b="1">
                <a:solidFill>
                  <a:srgbClr val="0000CC"/>
                </a:solidFill>
                <a:latin typeface="Arial" charset="0"/>
              </a:rPr>
              <a:t>và các em học sinh</a:t>
            </a:r>
            <a:r>
              <a:rPr lang="en-US" sz="540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106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i="1" u="sng" smtClean="0">
                <a:solidFill>
                  <a:srgbClr val="FF0000"/>
                </a:solidFill>
                <a:cs typeface="Times New Roman" pitchFamily="18" charset="0"/>
              </a:rPr>
              <a:t>KỂ CHUYỆN</a:t>
            </a:r>
            <a:r>
              <a:rPr lang="en-US" i="1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rgbClr val="FF0000"/>
                </a:solidFill>
                <a:cs typeface="Times New Roman" pitchFamily="18" charset="0"/>
              </a:rPr>
              <a:t>KỂ CHUYỆN ĐÃ NGHE, ĐÃ ĐỌC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>
                <a:latin typeface="Arial" charset="0"/>
                <a:cs typeface="Times New Roman" pitchFamily="18" charset="0"/>
              </a:rPr>
              <a:t>Đề bài: </a:t>
            </a:r>
            <a:r>
              <a:rPr lang="en-US" sz="2800" b="1">
                <a:latin typeface="Arial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  <a:cs typeface="Times New Roman" pitchFamily="18" charset="0"/>
              </a:rPr>
              <a:t>Hãy kể một câu chuyện em đã nghe hay đã đọc về những người biết sống đẹp, biết mang lại niềm vui, hạnh phúc cho người khác. </a:t>
            </a:r>
            <a:endParaRPr lang="en-US" sz="2800" i="1">
              <a:latin typeface="Arial" charset="0"/>
              <a:cs typeface="Times New Roman" pitchFamily="18" charset="0"/>
            </a:endParaRPr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V="1">
            <a:off x="5715000" y="2362200"/>
            <a:ext cx="2743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3429000" y="2819400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7086600" y="2819400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304800" y="3276600"/>
            <a:ext cx="144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28" grpId="0"/>
      <p:bldP spid="103435" grpId="0" animBg="1"/>
      <p:bldP spid="103436" grpId="0" animBg="1"/>
      <p:bldP spid="103437" grpId="0" animBg="1"/>
      <p:bldP spid="1034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533400"/>
            <a:ext cx="8686800" cy="6324600"/>
            <a:chOff x="128" y="96"/>
            <a:chExt cx="5472" cy="3984"/>
          </a:xfrm>
        </p:grpSpPr>
        <p:sp>
          <p:nvSpPr>
            <p:cNvPr id="4100" name="AutoShape 5"/>
            <p:cNvSpPr>
              <a:spLocks noChangeArrowheads="1"/>
            </p:cNvSpPr>
            <p:nvPr/>
          </p:nvSpPr>
          <p:spPr bwMode="auto">
            <a:xfrm>
              <a:off x="128" y="96"/>
              <a:ext cx="5472" cy="3984"/>
            </a:xfrm>
            <a:prstGeom prst="horizontalScroll">
              <a:avLst>
                <a:gd name="adj" fmla="val 12500"/>
              </a:avLst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720" y="720"/>
              <a:ext cx="4752" cy="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800" b="1" i="1">
                  <a:latin typeface="Arial" charset="0"/>
                  <a:cs typeface="Times New Roman" pitchFamily="18" charset="0"/>
                </a:rPr>
                <a:t>a -Nhân vật Na , các bạn học sinh và cô giáo trong truyện “Phần thưởng” (Tiếng Việt 2, tập 1).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en-US" sz="2800" b="1" i="1">
                  <a:latin typeface="Arial" charset="0"/>
                </a:rPr>
                <a:t>b-Hai chị em Xô-phi, Mác và nhà ảo thuật trong truyện “Nhà ảo thuật” (Tiếng Việt 3, tập 2).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en-US" sz="2800" b="1" i="1">
                  <a:latin typeface="Arial" charset="0"/>
                </a:rPr>
                <a:t>c- Những nhân vật trong truyện “Chuỗi ngọc lam” (Tiếng Việt 5, tập 1).</a:t>
              </a:r>
            </a:p>
          </p:txBody>
        </p:sp>
      </p:grpSp>
      <p:sp>
        <p:nvSpPr>
          <p:cNvPr id="105482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960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1/ Nhớ lại những nhân vật biết sống đẹp trong các truyện em đã học để hiểu yêu cầu đề bài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600200"/>
            <a:ext cx="8686800" cy="2971800"/>
            <a:chOff x="128" y="96"/>
            <a:chExt cx="5472" cy="3984"/>
          </a:xfrm>
        </p:grpSpPr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128" y="96"/>
              <a:ext cx="5472" cy="3984"/>
            </a:xfrm>
            <a:prstGeom prst="horizontalScroll">
              <a:avLst>
                <a:gd name="adj" fmla="val 12500"/>
              </a:avLst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720" y="720"/>
              <a:ext cx="47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800" b="1" i="1">
                  <a:latin typeface="Arial" charset="0"/>
                  <a:cs typeface="Times New Roman" pitchFamily="18" charset="0"/>
                </a:rPr>
                <a:t>a –Những câu chuyện em được nghe kể.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en-US" sz="2800" b="1" i="1">
                  <a:latin typeface="Arial" charset="0"/>
                </a:rPr>
                <a:t>b- Những câu chuyện trong sách, báo.</a:t>
              </a:r>
            </a:p>
          </p:txBody>
        </p:sp>
      </p:grpSp>
      <p:sp>
        <p:nvSpPr>
          <p:cNvPr id="105482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960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2/ Tìm câu chuyện ở đâu?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838200" y="4953000"/>
            <a:ext cx="66960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3/ Trao đổi với các bạn về ý nghĩa câu chuyện.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AutoShape 7"/>
          <p:cNvSpPr>
            <a:spLocks noChangeArrowheads="1"/>
          </p:cNvSpPr>
          <p:nvPr/>
        </p:nvSpPr>
        <p:spPr bwMode="auto">
          <a:xfrm>
            <a:off x="533400" y="1143000"/>
            <a:ext cx="8077200" cy="403860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Arial" charset="0"/>
              </a:rPr>
              <a:t>      - Giới thiệu tên câu chuyện.</a:t>
            </a:r>
          </a:p>
          <a:p>
            <a:r>
              <a:rPr lang="en-US" sz="2800">
                <a:latin typeface="Arial" charset="0"/>
              </a:rPr>
              <a:t>      - Kể chuyện có đầu, có cuối, đúng trình tự: </a:t>
            </a:r>
          </a:p>
          <a:p>
            <a:r>
              <a:rPr lang="en-US" sz="2800">
                <a:latin typeface="Arial" charset="0"/>
              </a:rPr>
              <a:t>              +Mở đầu câu chuyện.</a:t>
            </a:r>
          </a:p>
          <a:p>
            <a:r>
              <a:rPr lang="en-US" sz="2800">
                <a:latin typeface="Arial" charset="0"/>
              </a:rPr>
              <a:t>              +Diễn biến câu chuyện.</a:t>
            </a:r>
          </a:p>
          <a:p>
            <a:r>
              <a:rPr lang="en-US" sz="2800">
                <a:latin typeface="Arial" charset="0"/>
              </a:rPr>
              <a:t>              +Kết thúc câu chuyện.</a:t>
            </a:r>
          </a:p>
        </p:txBody>
      </p:sp>
      <p:sp>
        <p:nvSpPr>
          <p:cNvPr id="109577" name="WordArt 9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52482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Dàn bài kể chuyện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  <p:bldP spid="1095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4" name="Picture 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09750"/>
            <a:ext cx="2438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381000"/>
            <a:ext cx="6477000" cy="2133600"/>
            <a:chOff x="1680" y="240"/>
            <a:chExt cx="4080" cy="1344"/>
          </a:xfrm>
        </p:grpSpPr>
        <p:sp>
          <p:nvSpPr>
            <p:cNvPr id="7172" name="AutoShape 9"/>
            <p:cNvSpPr>
              <a:spLocks noChangeArrowheads="1"/>
            </p:cNvSpPr>
            <p:nvPr/>
          </p:nvSpPr>
          <p:spPr bwMode="auto">
            <a:xfrm>
              <a:off x="1680" y="240"/>
              <a:ext cx="3984" cy="1344"/>
            </a:xfrm>
            <a:prstGeom prst="wedgeEllipseCallout">
              <a:avLst>
                <a:gd name="adj1" fmla="val -50176"/>
                <a:gd name="adj2" fmla="val 88394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>
                <a:latin typeface="Arial" charset="0"/>
              </a:endParaRPr>
            </a:p>
          </p:txBody>
        </p:sp>
        <p:sp>
          <p:nvSpPr>
            <p:cNvPr id="7173" name="Text Box 10"/>
            <p:cNvSpPr txBox="1">
              <a:spLocks noChangeArrowheads="1"/>
            </p:cNvSpPr>
            <p:nvPr/>
          </p:nvSpPr>
          <p:spPr bwMode="auto">
            <a:xfrm>
              <a:off x="1728" y="261"/>
              <a:ext cx="4032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Arial" charset="0"/>
                </a:rPr>
                <a:t>                                </a:t>
              </a:r>
              <a:r>
                <a:rPr lang="en-US" sz="2800">
                  <a:solidFill>
                    <a:srgbClr val="0000FF"/>
                  </a:solidFill>
                  <a:latin typeface="Arial" charset="0"/>
                </a:rPr>
                <a:t>Lưu ý </a:t>
              </a:r>
            </a:p>
            <a:p>
              <a:r>
                <a:rPr lang="en-US" sz="2000">
                  <a:latin typeface="Arial" charset="0"/>
                </a:rPr>
                <a:t>        -Kể chuyện bằng ngôn ngữ của mình.</a:t>
              </a:r>
            </a:p>
            <a:p>
              <a:r>
                <a:rPr lang="en-US" sz="2000">
                  <a:latin typeface="Arial" charset="0"/>
                </a:rPr>
                <a:t>        -Phối hợp thêm, giọng điệu, cử chỉ, điệu bộ…</a:t>
              </a:r>
            </a:p>
            <a:p>
              <a:pPr>
                <a:spcBef>
                  <a:spcPct val="50000"/>
                </a:spcBef>
              </a:pPr>
              <a:endParaRPr lang="en-US" sz="2000">
                <a:latin typeface="Arial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AutoShape 6"/>
          <p:cNvSpPr>
            <a:spLocks noChangeArrowheads="1"/>
          </p:cNvSpPr>
          <p:nvPr/>
        </p:nvSpPr>
        <p:spPr bwMode="auto">
          <a:xfrm>
            <a:off x="381000" y="176213"/>
            <a:ext cx="8077200" cy="6324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Arial" charset="0"/>
              </a:rPr>
              <a:t>   </a:t>
            </a:r>
            <a:endParaRPr lang="en-US" sz="2800" b="1" i="1">
              <a:latin typeface="Arial" charset="0"/>
            </a:endParaRPr>
          </a:p>
          <a:p>
            <a:r>
              <a:rPr lang="en-US" sz="2800" b="1" i="1" u="sng">
                <a:solidFill>
                  <a:srgbClr val="0000FF"/>
                </a:solidFill>
              </a:rPr>
              <a:t>*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 Dàn bài kể chuyện:</a:t>
            </a:r>
          </a:p>
          <a:p>
            <a:r>
              <a:rPr lang="en-US" sz="2800">
                <a:latin typeface="Arial" charset="0"/>
              </a:rPr>
              <a:t>      </a:t>
            </a:r>
            <a:r>
              <a:rPr lang="en-US" sz="2400"/>
              <a:t>-</a:t>
            </a:r>
            <a:r>
              <a:rPr lang="en-US" sz="2400">
                <a:latin typeface="Arial" charset="0"/>
              </a:rPr>
              <a:t> </a:t>
            </a:r>
            <a:r>
              <a:rPr lang="en-US" sz="2400" b="1" i="1">
                <a:latin typeface="Arial" charset="0"/>
              </a:rPr>
              <a:t>Giới thiệu cốt chuyện.</a:t>
            </a:r>
          </a:p>
          <a:p>
            <a:r>
              <a:rPr lang="en-US" sz="2400" b="1" i="1">
                <a:latin typeface="Arial" charset="0"/>
              </a:rPr>
              <a:t>      - Kể chuyện cú đầu, cú cuối, đúng trình tự: </a:t>
            </a:r>
          </a:p>
          <a:p>
            <a:r>
              <a:rPr lang="en-US" sz="2400" b="1" i="1">
                <a:latin typeface="Arial" charset="0"/>
              </a:rPr>
              <a:t>              +Mở đầu cốt chuyện.</a:t>
            </a:r>
          </a:p>
          <a:p>
            <a:r>
              <a:rPr lang="en-US" sz="2400" b="1" i="1">
                <a:latin typeface="Arial" charset="0"/>
              </a:rPr>
              <a:t>              +Diễn biến cốt chuyện.</a:t>
            </a:r>
          </a:p>
          <a:p>
            <a:r>
              <a:rPr lang="en-US" sz="2400" b="1" i="1">
                <a:latin typeface="Arial" charset="0"/>
              </a:rPr>
              <a:t>              +Kết thúc cốt chuyện</a:t>
            </a:r>
            <a:r>
              <a:rPr lang="en-US">
                <a:latin typeface="Arial" charset="0"/>
              </a:rPr>
              <a:t>.</a:t>
            </a:r>
          </a:p>
          <a:p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*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u="sng">
                <a:solidFill>
                  <a:srgbClr val="0000FF"/>
                </a:solidFill>
              </a:rPr>
              <a:t>Lưu ý</a:t>
            </a:r>
            <a:r>
              <a:rPr lang="en-US" sz="2400" b="1" i="1">
                <a:solidFill>
                  <a:srgbClr val="0000FF"/>
                </a:solidFill>
              </a:rPr>
              <a:t> </a:t>
            </a:r>
          </a:p>
          <a:p>
            <a:r>
              <a:rPr lang="en-US" sz="2400" b="1" i="1"/>
              <a:t>        -Kể chuyện bằng ngôn ngữ của mình.</a:t>
            </a:r>
          </a:p>
          <a:p>
            <a:r>
              <a:rPr lang="en-US" sz="2400" b="1" i="1"/>
              <a:t>        -Phối hợp thêm, giọng điệu, cử chỉ, điệu bộ</a:t>
            </a:r>
            <a:r>
              <a:rPr lang="en-US"/>
              <a:t>…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AutoShape 2"/>
          <p:cNvSpPr>
            <a:spLocks noChangeArrowheads="1"/>
          </p:cNvSpPr>
          <p:nvPr/>
        </p:nvSpPr>
        <p:spPr bwMode="auto">
          <a:xfrm>
            <a:off x="381000" y="176213"/>
            <a:ext cx="8077200" cy="6324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Arial" charset="0"/>
              </a:rPr>
              <a:t>   </a:t>
            </a:r>
            <a:r>
              <a:rPr lang="en-US" sz="2400" b="1" i="1" u="sng">
                <a:solidFill>
                  <a:srgbClr val="0000FF"/>
                </a:solidFill>
              </a:rPr>
              <a:t>* Dàn bài kể chuyện:</a:t>
            </a:r>
          </a:p>
          <a:p>
            <a:r>
              <a:rPr lang="en-US" sz="2400"/>
              <a:t>      - </a:t>
            </a:r>
            <a:r>
              <a:rPr lang="en-US" sz="2400" b="1" i="1"/>
              <a:t>Giới thiệu tên câu chuyện.</a:t>
            </a:r>
          </a:p>
          <a:p>
            <a:r>
              <a:rPr lang="en-US" sz="2400" b="1" i="1"/>
              <a:t>      - Kể chuyện có đầu, có cuối, đúng trình tự: </a:t>
            </a:r>
          </a:p>
          <a:p>
            <a:r>
              <a:rPr lang="en-US" sz="2400" b="1" i="1"/>
              <a:t>              +Mở đầu câu chuyện.</a:t>
            </a:r>
          </a:p>
          <a:p>
            <a:r>
              <a:rPr lang="en-US" sz="2400" b="1" i="1"/>
              <a:t>              +Diễn biến câu chuyện.</a:t>
            </a:r>
          </a:p>
          <a:p>
            <a:r>
              <a:rPr lang="en-US" sz="2400" b="1" i="1"/>
              <a:t>              +Kết thúc câu chuyện</a:t>
            </a:r>
            <a:r>
              <a:rPr lang="en-US" sz="2400"/>
              <a:t>.</a:t>
            </a:r>
          </a:p>
          <a:p>
            <a:r>
              <a:rPr lang="en-US" sz="2400" b="1" i="1">
                <a:solidFill>
                  <a:srgbClr val="0000FF"/>
                </a:solidFill>
              </a:rPr>
              <a:t>*</a:t>
            </a:r>
            <a:r>
              <a:rPr lang="en-US" sz="2400" b="1" i="1" u="sng">
                <a:solidFill>
                  <a:srgbClr val="0000FF"/>
                </a:solidFill>
              </a:rPr>
              <a:t> Lưu ý</a:t>
            </a:r>
            <a:r>
              <a:rPr lang="en-US" sz="2400" b="1" i="1">
                <a:solidFill>
                  <a:srgbClr val="0000FF"/>
                </a:solidFill>
              </a:rPr>
              <a:t> </a:t>
            </a:r>
          </a:p>
          <a:p>
            <a:r>
              <a:rPr lang="en-US" sz="2400" b="1" i="1"/>
              <a:t>        -Kể chuyện bằng ngôn ngữ của mình.</a:t>
            </a:r>
          </a:p>
          <a:p>
            <a:r>
              <a:rPr lang="en-US" sz="2400" b="1" i="1"/>
              <a:t>        -Phối hợp thêm, giọng điệu, cử chỉ, điệu bộ</a:t>
            </a:r>
            <a:r>
              <a:rPr lang="en-US"/>
              <a:t>…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19050"/>
            <a:ext cx="9144001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WordArt 5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791200" cy="3067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Phần thi của bạn rất tốt!</a:t>
            </a:r>
          </a:p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Tặng bạn một bản nhạc.</a:t>
            </a:r>
          </a:p>
        </p:txBody>
      </p:sp>
      <p:pic>
        <p:nvPicPr>
          <p:cNvPr id="180230" name="Picture 6" descr="kids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276600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1" name="Picture 7" descr="2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5" name="nhac24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hac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21" fill="hold"/>
                                        <p:tgtEl>
                                          <p:spTgt spid="180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0235"/>
                </p:tgtEl>
              </p:cMediaNode>
            </p:audio>
          </p:childTnLst>
        </p:cTn>
      </p:par>
    </p:tnLst>
    <p:bldLst>
      <p:bldP spid="18022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4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1243</TotalTime>
  <Words>811</Words>
  <Application>Microsoft Office PowerPoint</Application>
  <PresentationFormat>On-screen Show (4:3)</PresentationFormat>
  <Paragraphs>95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Times New Roman</vt:lpstr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Copyright® by W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23 tháng 10 năm 2008 Địa lí</dc:title>
  <dc:creator>Dang Khoa IT Plaza</dc:creator>
  <cp:lastModifiedBy>CSTeam</cp:lastModifiedBy>
  <cp:revision>195</cp:revision>
  <dcterms:created xsi:type="dcterms:W3CDTF">2008-10-19T14:36:54Z</dcterms:created>
  <dcterms:modified xsi:type="dcterms:W3CDTF">2016-06-30T03:12:56Z</dcterms:modified>
</cp:coreProperties>
</file>