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81" r:id="rId2"/>
    <p:sldId id="290" r:id="rId3"/>
    <p:sldId id="318" r:id="rId4"/>
    <p:sldId id="305" r:id="rId5"/>
    <p:sldId id="315" r:id="rId6"/>
    <p:sldId id="267" r:id="rId7"/>
    <p:sldId id="323" r:id="rId8"/>
    <p:sldId id="303" r:id="rId9"/>
    <p:sldId id="302" r:id="rId10"/>
    <p:sldId id="307" r:id="rId11"/>
    <p:sldId id="325" r:id="rId12"/>
    <p:sldId id="265" r:id="rId13"/>
    <p:sldId id="301" r:id="rId14"/>
    <p:sldId id="312" r:id="rId15"/>
    <p:sldId id="313" r:id="rId16"/>
    <p:sldId id="284" r:id="rId17"/>
    <p:sldId id="291" r:id="rId18"/>
    <p:sldId id="292" r:id="rId19"/>
    <p:sldId id="299" r:id="rId20"/>
    <p:sldId id="326" r:id="rId21"/>
    <p:sldId id="324" r:id="rId22"/>
    <p:sldId id="322" r:id="rId23"/>
    <p:sldId id="317" r:id="rId24"/>
    <p:sldId id="327" r:id="rId25"/>
    <p:sldId id="306" r:id="rId26"/>
    <p:sldId id="304" r:id="rId27"/>
    <p:sldId id="260" r:id="rId28"/>
    <p:sldId id="27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006600"/>
    <a:srgbClr val="FFFF00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3" autoAdjust="0"/>
    <p:restoredTop sz="94728" autoAdjust="0"/>
  </p:normalViewPr>
  <p:slideViewPr>
    <p:cSldViewPr>
      <p:cViewPr>
        <p:scale>
          <a:sx n="66" d="100"/>
          <a:sy n="66" d="100"/>
        </p:scale>
        <p:origin x="-5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EC0AA4-1D74-4B5B-9CF6-A8B2DC4853F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4F09E7-36F2-483B-9256-8F83B14FB1A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58738-F0E6-481F-964A-99BFAC7D382C}" type="slidenum">
              <a:rPr lang="vi-VN" smtClean="0"/>
              <a:pPr/>
              <a:t>1</a:t>
            </a:fld>
            <a:endParaRPr lang="vi-VN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DD9C4-9D22-43A1-976E-21DD3EC501A3}" type="slidenum">
              <a:rPr lang="vi-VN" smtClean="0"/>
              <a:pPr/>
              <a:t>16</a:t>
            </a:fld>
            <a:endParaRPr lang="vi-VN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1FA03-5685-4546-A03F-A3B786BDD5B9}" type="slidenum">
              <a:rPr lang="vi-VN" smtClean="0"/>
              <a:pPr/>
              <a:t>17</a:t>
            </a:fld>
            <a:endParaRPr lang="vi-VN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1B6E9-D817-4CDE-B46D-949B77D63193}" type="slidenum">
              <a:rPr lang="vi-VN" smtClean="0"/>
              <a:pPr/>
              <a:t>18</a:t>
            </a:fld>
            <a:endParaRPr lang="vi-VN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240B5-E64A-4427-AF8D-BCC90BD8A821}" type="slidenum">
              <a:rPr lang="vi-VN" smtClean="0"/>
              <a:pPr/>
              <a:t>19</a:t>
            </a:fld>
            <a:endParaRPr lang="vi-VN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9DB1A-9C86-49DF-971E-BBAA8BB53404}" type="slidenum">
              <a:rPr lang="vi-VN" smtClean="0"/>
              <a:pPr/>
              <a:t>25</a:t>
            </a:fld>
            <a:endParaRPr lang="vi-VN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FCCDF-1881-4D85-AD62-13AD61A4B838}" type="slidenum">
              <a:rPr lang="vi-VN" smtClean="0"/>
              <a:pPr/>
              <a:t>26</a:t>
            </a:fld>
            <a:endParaRPr lang="vi-VN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C86C0-1A1F-4A52-A3FA-B0F7389DEAA7}" type="slidenum">
              <a:rPr lang="vi-VN" smtClean="0"/>
              <a:pPr/>
              <a:t>27</a:t>
            </a:fld>
            <a:endParaRPr lang="vi-VN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D9F13-A718-4E36-AA65-62F16DC9D377}" type="slidenum">
              <a:rPr lang="vi-VN" smtClean="0"/>
              <a:pPr/>
              <a:t>28</a:t>
            </a:fld>
            <a:endParaRPr lang="vi-VN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6CE08-1225-4A0D-AF3D-38D23F07D79B}" type="slidenum">
              <a:rPr lang="vi-VN" smtClean="0"/>
              <a:pPr/>
              <a:t>2</a:t>
            </a:fld>
            <a:endParaRPr lang="vi-VN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EACB4-3EA3-4DDD-A57F-5809542966D0}" type="slidenum">
              <a:rPr lang="vi-VN" smtClean="0"/>
              <a:pPr/>
              <a:t>3</a:t>
            </a:fld>
            <a:endParaRPr lang="vi-VN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B00B8-3AB8-4ECF-B06A-6199530DADA5}" type="slidenum">
              <a:rPr lang="vi-VN" smtClean="0"/>
              <a:pPr/>
              <a:t>4</a:t>
            </a:fld>
            <a:endParaRPr lang="vi-VN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70223-EBD0-4918-9E65-E46C67BA02F6}" type="slidenum">
              <a:rPr lang="vi-VN" smtClean="0"/>
              <a:pPr/>
              <a:t>6</a:t>
            </a:fld>
            <a:endParaRPr lang="vi-VN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4F7EE-AE77-40B0-BD07-D0632D36AC26}" type="slidenum">
              <a:rPr lang="vi-VN" smtClean="0"/>
              <a:pPr/>
              <a:t>8</a:t>
            </a:fld>
            <a:endParaRPr lang="vi-VN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DEA29-B64E-4319-AB14-648038387562}" type="slidenum">
              <a:rPr lang="vi-VN" smtClean="0"/>
              <a:pPr/>
              <a:t>9</a:t>
            </a:fld>
            <a:endParaRPr lang="vi-VN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4918C-D5AA-41B7-833A-E2313E19AE58}" type="slidenum">
              <a:rPr lang="vi-VN" smtClean="0"/>
              <a:pPr/>
              <a:t>12</a:t>
            </a:fld>
            <a:endParaRPr lang="vi-VN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BB79F-75B4-43E1-ABDC-96079EEC802A}" type="slidenum">
              <a:rPr lang="vi-VN" smtClean="0"/>
              <a:pPr/>
              <a:t>13</a:t>
            </a:fld>
            <a:endParaRPr lang="vi-VN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3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E643-85F5-4919-B59A-DCAE29CD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1F7F-34F1-4BDE-A797-C2C3378D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CEB1-29EF-447A-8247-17156BB9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CEC9-98AA-4935-90EA-FDA97160B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4314C-CF99-4E5E-8164-7C454CA70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37D5E-B726-4C97-844E-DD9A6C0BF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452F-EDC9-4C76-A340-975BC9B1A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162C-823D-4852-83E3-412B1C52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480C-003F-4A99-A9A2-654B46D8F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1CDA-EACE-4A02-B7DF-616CBA0E7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161F9-4248-46C8-8F5C-E4A52ACED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4EAA-2A97-4380-A456-0FD92F705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BAB2-8ADA-4820-A55F-051469492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62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2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8114683-BBE4-4213-9187-AD0B1DEBF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oquangngai.com.vn/dataimages/201004/original/images328776_nhieu_con_tau_cua_ngu_dan_x__B_nh_h_i_van_dang_nam_bo_cho_tien_ho_tro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vung%20bien\bai%20ca.MPG" TargetMode="Externa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72;&#7841;o%20d&#7913;c1\JNGL1D01.MID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ung%20bien\bien%20hat%20chiu%20no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vung%20bien\lanh%20hai.mpg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vung%20bien\nhiet%20doi.mpg" TargetMode="External"/><Relationship Id="rId1" Type="http://schemas.openxmlformats.org/officeDocument/2006/relationships/video" Target="file:///D:\vung%20bien\bien%20lanh.mpg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00263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/>
          </a:p>
        </p:txBody>
      </p:sp>
      <p:pic>
        <p:nvPicPr>
          <p:cNvPr id="3076" name="Picture 6" descr="s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0913" y="13335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s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6238875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8915400" y="773113"/>
            <a:ext cx="0" cy="5334000"/>
          </a:xfrm>
          <a:prstGeom prst="line">
            <a:avLst/>
          </a:prstGeom>
          <a:noFill/>
          <a:ln w="76200" cmpd="tri">
            <a:solidFill>
              <a:srgbClr val="FB7DE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246063" y="773113"/>
            <a:ext cx="0" cy="5334000"/>
          </a:xfrm>
          <a:prstGeom prst="line">
            <a:avLst/>
          </a:prstGeom>
          <a:noFill/>
          <a:ln w="76200" cmpd="tri">
            <a:solidFill>
              <a:srgbClr val="FB7DE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0" name="Picture 10" descr="s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90223">
            <a:off x="93663" y="15875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11"/>
          <p:cNvSpPr>
            <a:spLocks noChangeShapeType="1"/>
          </p:cNvSpPr>
          <p:nvPr/>
        </p:nvSpPr>
        <p:spPr bwMode="auto">
          <a:xfrm flipH="1">
            <a:off x="768350" y="6607175"/>
            <a:ext cx="7659688" cy="0"/>
          </a:xfrm>
          <a:prstGeom prst="line">
            <a:avLst/>
          </a:prstGeom>
          <a:noFill/>
          <a:ln w="57150" cmpd="thinThick">
            <a:solidFill>
              <a:srgbClr val="FB7DE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2" name="Picture 12" descr="s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0913" y="13335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3" descr="s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13" y="6238875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Line 14"/>
          <p:cNvSpPr>
            <a:spLocks noChangeShapeType="1"/>
          </p:cNvSpPr>
          <p:nvPr/>
        </p:nvSpPr>
        <p:spPr bwMode="auto">
          <a:xfrm>
            <a:off x="8915400" y="773113"/>
            <a:ext cx="0" cy="5334000"/>
          </a:xfrm>
          <a:prstGeom prst="line">
            <a:avLst/>
          </a:prstGeom>
          <a:noFill/>
          <a:ln w="76200" cmpd="tri">
            <a:solidFill>
              <a:srgbClr val="FB7DE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246063" y="773113"/>
            <a:ext cx="0" cy="5334000"/>
          </a:xfrm>
          <a:prstGeom prst="line">
            <a:avLst/>
          </a:prstGeom>
          <a:noFill/>
          <a:ln w="76200" cmpd="tri">
            <a:solidFill>
              <a:srgbClr val="FB7DE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 flipH="1">
            <a:off x="768350" y="6607175"/>
            <a:ext cx="7659688" cy="0"/>
          </a:xfrm>
          <a:prstGeom prst="line">
            <a:avLst/>
          </a:prstGeom>
          <a:noFill/>
          <a:ln w="57150" cmpd="thinThick">
            <a:solidFill>
              <a:srgbClr val="FB7DE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53" name="Picture 17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092325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8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78038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19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925" y="2057400"/>
            <a:ext cx="99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0" descr="girls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343400"/>
            <a:ext cx="3124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1" descr="s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90223">
            <a:off x="76200" y="6181725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Text Box 22"/>
          <p:cNvSpPr txBox="1">
            <a:spLocks noChangeArrowheads="1"/>
          </p:cNvSpPr>
          <p:nvPr/>
        </p:nvSpPr>
        <p:spPr bwMode="auto">
          <a:xfrm>
            <a:off x="2514600" y="13716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4000" b="1">
              <a:solidFill>
                <a:srgbClr val="FF0000"/>
              </a:solidFill>
            </a:endParaRPr>
          </a:p>
        </p:txBody>
      </p:sp>
      <p:sp>
        <p:nvSpPr>
          <p:cNvPr id="3093" name="Text Box 23"/>
          <p:cNvSpPr txBox="1">
            <a:spLocks noChangeArrowheads="1"/>
          </p:cNvSpPr>
          <p:nvPr/>
        </p:nvSpPr>
        <p:spPr bwMode="auto">
          <a:xfrm>
            <a:off x="1295400" y="2590800"/>
            <a:ext cx="7162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/>
              <a:t> ĐỊA LÍ : LỚP 5</a:t>
            </a:r>
          </a:p>
        </p:txBody>
      </p:sp>
      <p:sp>
        <p:nvSpPr>
          <p:cNvPr id="3094" name="Text Box 24"/>
          <p:cNvSpPr txBox="1">
            <a:spLocks noChangeArrowheads="1"/>
          </p:cNvSpPr>
          <p:nvPr/>
        </p:nvSpPr>
        <p:spPr bwMode="auto">
          <a:xfrm>
            <a:off x="533400" y="3505200"/>
            <a:ext cx="8610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0000"/>
                </a:solidFill>
              </a:rPr>
              <a:t>BÀI 5 :   VÙNG BIỂN NƯỚC TA </a:t>
            </a:r>
          </a:p>
        </p:txBody>
      </p:sp>
      <p:sp>
        <p:nvSpPr>
          <p:cNvPr id="3095" name="WordArt 26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320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GIÁO ÁN ĐIỆN TỬ</a:t>
            </a:r>
          </a:p>
        </p:txBody>
      </p:sp>
      <p:pic>
        <p:nvPicPr>
          <p:cNvPr id="39963" name="Picture 27" descr="!dk8_1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1148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8" descr="IMAGE0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5867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9" descr="IMAGE0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4953000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30" descr="IMAGE0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3733800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31" descr="IMAGE0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514600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32" descr="IMAGE0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1295400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9" name="Picture 33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2286000" y="228600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0" name="Picture 34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1371600" y="3886200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1" name="Picture 35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1524000" y="1524000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2" name="Picture 36" descr="3d butterfl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1248">
            <a:off x="533400" y="838200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Biển Việt Nam có đặc điểm, thuận lợi gì cho người dân?</a:t>
            </a:r>
            <a:endParaRPr lang="vi-VN" sz="3200" smtClean="0"/>
          </a:p>
        </p:txBody>
      </p:sp>
      <p:sp>
        <p:nvSpPr>
          <p:cNvPr id="126980" name="Text Box 4"/>
          <p:cNvSpPr>
            <a:spLocks noChangeArrowheads="1"/>
          </p:cNvSpPr>
          <p:nvPr>
            <p:ph type="body" idx="1"/>
          </p:nvPr>
        </p:nvSpPr>
        <p:spPr>
          <a:xfrm>
            <a:off x="457200" y="3124200"/>
            <a:ext cx="8229600" cy="1905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mtClean="0"/>
              <a:t> </a:t>
            </a:r>
            <a:r>
              <a:rPr lang="en-US" sz="2800" i="1" u="sng" smtClean="0"/>
              <a:t>Kết luận</a:t>
            </a:r>
            <a:r>
              <a:rPr lang="en-US" sz="2800" i="1" smtClean="0"/>
              <a:t>: Vùng biển nước ta không đóng băng nên thuận lợi cho việc khai thác và đánh bắt thủy hải sản; giao thông đường biển.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Biển gây ra những khó khăn gì trong cuộc sống người dân ven biển?</a:t>
            </a:r>
            <a:endParaRPr lang="vi-VN" sz="2800" smtClean="0"/>
          </a:p>
        </p:txBody>
      </p:sp>
      <p:pic>
        <p:nvPicPr>
          <p:cNvPr id="164867" name="Picture 3" descr="080920054404-197-21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4" descr="080903101410-189-6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6" name="Picture 18" descr="Khu%20DL%20hon%20dau%20mong%20mongtruoc%20gio%20bao[1]"/>
          <p:cNvPicPr>
            <a:picLocks noChangeAspect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838200"/>
            <a:ext cx="4267200" cy="4800600"/>
          </a:xfrm>
          <a:noFill/>
        </p:spPr>
      </p:pic>
      <p:pic>
        <p:nvPicPr>
          <p:cNvPr id="12307" name="Picture 19" descr="song%20danh%20du%20doi%20vao%20bo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838200"/>
            <a:ext cx="464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2709" name="Picture 5" descr="images328776_nhieu_con_tau_cua_ngu_dan_x__B_nh_h_i_van_dang_nam_bo_cho_tien_ho_tr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464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qblut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2954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Box 3"/>
          <p:cNvSpPr>
            <a:spLocks noChangeArrowheads="1"/>
          </p:cNvSpPr>
          <p:nvPr>
            <p:ph type="body" idx="1"/>
          </p:nvPr>
        </p:nvSpPr>
        <p:spPr>
          <a:xfrm>
            <a:off x="457200" y="2133600"/>
            <a:ext cx="8229600" cy="28194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/>
              <a:t> </a:t>
            </a:r>
            <a:r>
              <a:rPr lang="en-US" i="1" u="sng" smtClean="0"/>
              <a:t>Kết luận</a:t>
            </a:r>
            <a:r>
              <a:rPr lang="en-US" i="1" smtClean="0"/>
              <a:t>: Hằng ngày mực biển có lúc lên, có lúc hạ xuống; miền Bắc và miền Trung hay có bão. Bão biển gây ra những thiệt hại lớn cho tàu thuyền và cuộc sống của những vùng ven biển</a:t>
            </a:r>
            <a:r>
              <a:rPr lang="en-US" b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HĐ.3</a:t>
            </a:r>
            <a:r>
              <a:rPr lang="en-US" smtClean="0"/>
              <a:t>: </a:t>
            </a:r>
            <a:r>
              <a:rPr lang="en-US" sz="3200" u="sng" smtClean="0"/>
              <a:t>Vai trò của biển:</a:t>
            </a:r>
            <a:endParaRPr lang="vi-VN" sz="3200" u="sng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       Câu hỏi thảo luận:</a:t>
            </a:r>
          </a:p>
          <a:p>
            <a:pPr eaLnBrk="1" hangingPunct="1"/>
            <a:r>
              <a:rPr lang="en-US" smtClean="0"/>
              <a:t> Nêu vai trò của biển trong cuộc sống  kinh tế của người dân?</a:t>
            </a:r>
            <a:endParaRPr lang="vi-V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  <p:bldP spid="13517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685800" y="23622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solidFill>
                <a:srgbClr val="FF0000"/>
              </a:solidFill>
            </a:endParaRPr>
          </a:p>
        </p:txBody>
      </p:sp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685800" y="3810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>
              <a:solidFill>
                <a:srgbClr val="FF0000"/>
              </a:solidFill>
            </a:endParaRPr>
          </a:p>
        </p:txBody>
      </p:sp>
      <p:pic>
        <p:nvPicPr>
          <p:cNvPr id="47121" name="Picture 17" descr="080922201752-930-75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49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19" descr="Download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85800"/>
            <a:ext cx="441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648200" y="5715000"/>
            <a:ext cx="4191000" cy="606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buClr>
                <a:schemeClr val="tx2"/>
              </a:buClr>
            </a:pPr>
            <a:r>
              <a:rPr lang="en-US"/>
              <a:t>Giao thông đường biển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81000" y="5638800"/>
            <a:ext cx="3505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  Điều hòa khí hâu.</a:t>
            </a:r>
            <a:endParaRPr lang="vi-VN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6" grpId="0" animBg="1"/>
      <p:bldP spid="471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Nuôi thủy hải sản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46525"/>
            <a:ext cx="8229600" cy="214947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9396" name="Picture 4" descr="mhtomhum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ngheu+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181600" y="5867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Nuôi tôm hùm ở biển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" y="5867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Thu hoạch nghêu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8" grpId="0"/>
      <p:bldP spid="593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Khai thác tài nguyên</a:t>
            </a:r>
          </a:p>
        </p:txBody>
      </p:sp>
      <p:pic>
        <p:nvPicPr>
          <p:cNvPr id="60420" name="Picture 4" descr="080913142043-409-22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Imag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26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638800"/>
            <a:ext cx="42672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Khai thác cá ngừ đại                       dương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953000" y="56388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Khai thác dầu mỏ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3" grpId="0"/>
      <p:bldP spid="604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small_nvn_124472808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5"/>
          <p:cNvSpPr>
            <a:spLocks noChangeArrowheads="1"/>
          </p:cNvSpPr>
          <p:nvPr>
            <p:ph type="body" idx="1"/>
          </p:nvPr>
        </p:nvSpPr>
        <p:spPr>
          <a:xfrm>
            <a:off x="762000" y="5334000"/>
            <a:ext cx="2362200" cy="606425"/>
          </a:xfrm>
          <a:solidFill>
            <a:srgbClr val="99CCFF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mtClean="0"/>
              <a:t>Làm muối</a:t>
            </a:r>
          </a:p>
        </p:txBody>
      </p:sp>
      <p:pic>
        <p:nvPicPr>
          <p:cNvPr id="68614" name="Picture 6" descr="bai_bien_nha_trang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7620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800600" y="5410200"/>
            <a:ext cx="3581400" cy="609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buClr>
                <a:schemeClr val="tx2"/>
              </a:buClr>
            </a:pPr>
            <a:r>
              <a:rPr lang="en-US" sz="3200"/>
              <a:t>Nghỉ mát, du lịch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335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smtClean="0"/>
              <a:t>I.Mục tiêu</a:t>
            </a:r>
            <a:r>
              <a:rPr lang="en-US" sz="2800" b="1" smtClean="0"/>
              <a:t>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Nêu được một số đặc điểm và vai trò của vùng biển nước ta: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Vùng biển nước Việt Nam là một bộ phận của biển đông; nước không bao giờ đóng băng.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Biển có vai trò điều hòa khí hậu, đường giao thông quan trọng và cung cấp nguồn tài nguyên to lớn.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Chỉ</a:t>
            </a:r>
            <a:r>
              <a:rPr lang="en-US" sz="2400" i="1" smtClean="0"/>
              <a:t> </a:t>
            </a:r>
            <a:r>
              <a:rPr lang="en-US" sz="2400" smtClean="0"/>
              <a:t>được một số điểm du lịch, nghỉ mát ven biển nổi tiếng: Hạ Long, Nha Trang, Vũng Tàu,...trên bản đồ (lược đồ) nước ta.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* Biết được những thuận lợi và khó khăn của người dân vùng biển trong cuộc sống phát triển kinh tế.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** </a:t>
            </a:r>
            <a:r>
              <a:rPr lang="en-US" sz="2400" smtClean="0"/>
              <a:t>Nhận biêt được sự cần thiết phải bảo vệ và khai thác tài nguyên biển một cách hợp lí.</a:t>
            </a:r>
            <a:endParaRPr lang="en-US" sz="2400" i="1" smtClean="0"/>
          </a:p>
          <a:p>
            <a:pPr eaLnBrk="1" hangingPunct="1">
              <a:lnSpc>
                <a:spcPct val="90000"/>
              </a:lnSpc>
            </a:pPr>
            <a:endParaRPr 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95600"/>
          </a:xfrm>
        </p:spPr>
        <p:txBody>
          <a:bodyPr/>
          <a:lstStyle/>
          <a:p>
            <a:pPr eaLnBrk="1" hangingPunct="1"/>
            <a:r>
              <a:rPr lang="en-US" smtClean="0"/>
              <a:t>Kết luận: Biển là nơi điều hòa khí hậu và nguồn tài nguyên phong phú, đường giao thông quan trọng. Ven biển có nhiều nơi du lịch, nghỉ mát hấp dẫn.</a:t>
            </a:r>
            <a:endParaRPr lang="vi-V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/>
              <a:t>Trò  chơi 1.: Nêu vai trò của biển trong đời sống của con người chúng ta.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1524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Trò chơi 2: Kể tên các bãi biển đẹp của Việt Nam mà em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2" grpId="1"/>
      <p:bldP spid="15360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Ban%20do%20VN%20tieng%20Viet[1]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0"/>
            <a:ext cx="4495800" cy="6858000"/>
          </a:xfrm>
          <a:noFill/>
        </p:spPr>
      </p:pic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0" y="685800"/>
            <a:ext cx="12192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200" smtClean="0"/>
              <a:t>Quảng Ninh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4038600" y="1371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Thanh Hóa</a:t>
            </a:r>
          </a:p>
        </p:txBody>
      </p:sp>
      <p:pic>
        <p:nvPicPr>
          <p:cNvPr id="149536" name="Picture 32" descr="bien-cat-ba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37" name="Rectangle 33"/>
          <p:cNvSpPr>
            <a:spLocks noChangeArrowheads="1"/>
          </p:cNvSpPr>
          <p:nvPr/>
        </p:nvSpPr>
        <p:spPr bwMode="auto">
          <a:xfrm>
            <a:off x="6705600" y="5105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CÁT BÀ</a:t>
            </a:r>
          </a:p>
        </p:txBody>
      </p:sp>
      <p:pic>
        <p:nvPicPr>
          <p:cNvPr id="149538" name="Picture 34" descr="don_nang_mai(3)a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90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39" name="Rectangle 35"/>
          <p:cNvSpPr>
            <a:spLocks noChangeArrowheads="1"/>
          </p:cNvSpPr>
          <p:nvPr/>
        </p:nvSpPr>
        <p:spPr bwMode="auto">
          <a:xfrm>
            <a:off x="762000" y="54102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ĐỒ SƠN</a:t>
            </a:r>
          </a:p>
        </p:txBody>
      </p:sp>
      <p:pic>
        <p:nvPicPr>
          <p:cNvPr id="149540" name="Picture 36" descr="Download[6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990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41" name="Rectangle 37"/>
          <p:cNvSpPr>
            <a:spLocks noChangeArrowheads="1"/>
          </p:cNvSpPr>
          <p:nvPr/>
        </p:nvSpPr>
        <p:spPr bwMode="auto">
          <a:xfrm>
            <a:off x="762000" y="5486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LĂNG CÔ</a:t>
            </a:r>
          </a:p>
        </p:txBody>
      </p:sp>
      <p:pic>
        <p:nvPicPr>
          <p:cNvPr id="149542" name="Picture 38" descr="picture0913ef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9906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43" name="Rectangle 39"/>
          <p:cNvSpPr>
            <a:spLocks noChangeArrowheads="1"/>
          </p:cNvSpPr>
          <p:nvPr/>
        </p:nvSpPr>
        <p:spPr bwMode="auto">
          <a:xfrm>
            <a:off x="6705600" y="5410200"/>
            <a:ext cx="1752600" cy="685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ĐÀ NẴNG</a:t>
            </a:r>
          </a:p>
        </p:txBody>
      </p:sp>
      <p:pic>
        <p:nvPicPr>
          <p:cNvPr id="149544" name="Picture 40" descr="bai_bien_nha_trang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990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45" name="Rectangle 41"/>
          <p:cNvSpPr>
            <a:spLocks noChangeArrowheads="1"/>
          </p:cNvSpPr>
          <p:nvPr/>
        </p:nvSpPr>
        <p:spPr bwMode="auto">
          <a:xfrm>
            <a:off x="6324600" y="5486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NHA TRANG</a:t>
            </a:r>
          </a:p>
        </p:txBody>
      </p:sp>
      <p:pic>
        <p:nvPicPr>
          <p:cNvPr id="149546" name="Picture 42" descr="bien-mui-ne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990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47" name="Rectangle 43"/>
          <p:cNvSpPr>
            <a:spLocks noChangeArrowheads="1"/>
          </p:cNvSpPr>
          <p:nvPr/>
        </p:nvSpPr>
        <p:spPr bwMode="auto">
          <a:xfrm>
            <a:off x="533400" y="5486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MŨI NÉ</a:t>
            </a:r>
          </a:p>
        </p:txBody>
      </p:sp>
      <p:pic>
        <p:nvPicPr>
          <p:cNvPr id="149548" name="Picture 44" descr="hoang-hon-tren-bien-vung-tau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990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49" name="Rectangle 45"/>
          <p:cNvSpPr>
            <a:spLocks noChangeArrowheads="1"/>
          </p:cNvSpPr>
          <p:nvPr/>
        </p:nvSpPr>
        <p:spPr bwMode="auto">
          <a:xfrm>
            <a:off x="6248400" y="54102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VŨNG TÀU</a:t>
            </a:r>
          </a:p>
        </p:txBody>
      </p:sp>
      <p:pic>
        <p:nvPicPr>
          <p:cNvPr id="149550" name="Picture 46" descr="30411245562491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990600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685800" y="5486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HÀ TIÊN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9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49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49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49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14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20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49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2000"/>
                                        <p:tgtEl>
                                          <p:spTgt spid="149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149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49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1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149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  <p:bldP spid="149508" grpId="0"/>
      <p:bldP spid="149537" grpId="0"/>
      <p:bldP spid="149537" grpId="1"/>
      <p:bldP spid="149539" grpId="0"/>
      <p:bldP spid="149539" grpId="1"/>
      <p:bldP spid="149541" grpId="0"/>
      <p:bldP spid="149541" grpId="1"/>
      <p:bldP spid="149543" grpId="0" animBg="1"/>
      <p:bldP spid="149543" grpId="1" animBg="1"/>
      <p:bldP spid="149545" grpId="0"/>
      <p:bldP spid="149545" grpId="1"/>
      <p:bldP spid="149547" grpId="0"/>
      <p:bldP spid="149547" grpId="1"/>
      <p:bldP spid="149549" grpId="0"/>
      <p:bldP spid="149549" grpId="1"/>
      <p:bldP spid="149551" grpId="0"/>
      <p:bldP spid="14955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Giáo dục môi trường:</a:t>
            </a:r>
            <a:br>
              <a:rPr lang="en-US" sz="4000" smtClean="0"/>
            </a:br>
            <a:endParaRPr lang="vi-VN" sz="2400" smtClean="0"/>
          </a:p>
        </p:txBody>
      </p:sp>
      <p:pic>
        <p:nvPicPr>
          <p:cNvPr id="142340" name="Picture 4" descr="16a3-ds366-2[1]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990600"/>
            <a:ext cx="4114800" cy="4267200"/>
          </a:xfrm>
          <a:noFill/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609600" y="259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Nguyên nhân nào làm cho biển bị ô nhiễm?</a:t>
            </a: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vi-VN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42344" name="Picture 8" descr="vtc_190049_bi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80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981200" y="55626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Xả rác trên bãi biển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8" grpId="1"/>
      <p:bldP spid="142342" grpId="0"/>
      <p:bldP spid="142342" grpId="1"/>
      <p:bldP spid="1423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67940" name="Picture 4" descr="images569674_bai_bie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28625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5" descr="dau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038600"/>
            <a:ext cx="3810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Nước thải chảy ra biển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4800600" y="39624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Dầu tràn trên biển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  <p:bldP spid="1679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1" name="Picture 13" descr="images558231_DSC0730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3" name="Picture 15" descr="080927000412-719-50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24100"/>
            <a:ext cx="4495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* * Qua những hình ảnh trên mỗi chúng ta cần có hành động gì để bảo vệ các bãi biển sạch đẹp mỗi lần đi tham quan,và du lịch biển?</a:t>
            </a:r>
            <a:endParaRPr lang="vi-VN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bai ca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304800"/>
            <a:ext cx="8382000" cy="6286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98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79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371600" y="1752600"/>
            <a:ext cx="6234113" cy="284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 cố-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pic>
        <p:nvPicPr>
          <p:cNvPr id="34819" name="Picture 3" descr="P701083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1"/>
            </a:solidFill>
          </a:ln>
        </p:spPr>
      </p:pic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8763000" cy="30940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 spc="-400">
                <a:ln w="1270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Kính chúc quý thầy cô giáo sức khỏe </a:t>
            </a:r>
          </a:p>
        </p:txBody>
      </p:sp>
      <p:pic>
        <p:nvPicPr>
          <p:cNvPr id="34821" name="JNGL1D01.MID">
            <a:hlinkClick r:id="" action="ppaction://media"/>
          </p:cNvPr>
          <p:cNvPicPr>
            <a:picLocks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8458200" y="6172200"/>
            <a:ext cx="533400" cy="53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232" fill="hold"/>
                                        <p:tgtEl>
                                          <p:spTgt spid="348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II</a:t>
            </a:r>
            <a:r>
              <a:rPr lang="en-US" sz="3200" smtClean="0"/>
              <a:t>. </a:t>
            </a:r>
            <a:r>
              <a:rPr lang="en-US" sz="3200" u="sng" smtClean="0"/>
              <a:t>Đồ dùng dạy học</a:t>
            </a:r>
            <a:r>
              <a:rPr lang="en-US" sz="3200" smtClean="0"/>
              <a:t>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Bản đồ việt Nam.</a:t>
            </a:r>
          </a:p>
          <a:p>
            <a:pPr eaLnBrk="1" hangingPunct="1"/>
            <a:r>
              <a:rPr lang="en-US" sz="2800" smtClean="0"/>
              <a:t>Tranh ảnh và các thông tin tư liệu về biển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III. </a:t>
            </a:r>
            <a:r>
              <a:rPr lang="en-US" sz="2800" b="1" u="sng" smtClean="0"/>
              <a:t>Hoạt động dạy học</a:t>
            </a:r>
            <a:r>
              <a:rPr lang="en-US" sz="2800" b="1" smtClean="0"/>
              <a:t>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                       1. </a:t>
            </a:r>
            <a:r>
              <a:rPr lang="en-US" sz="2400" u="sng" smtClean="0"/>
              <a:t>Kiểm tra bài cũ</a:t>
            </a:r>
            <a:r>
              <a:rPr lang="en-US" sz="2400" smtClean="0"/>
              <a:t>: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	</a:t>
            </a:r>
            <a:r>
              <a:rPr lang="en-US" sz="2400" u="sng" smtClean="0"/>
              <a:t>Câu hỏi 1</a:t>
            </a:r>
            <a:r>
              <a:rPr lang="en-US" sz="2400" smtClean="0"/>
              <a:t>: Nêu đặc điểm của sông ngòi nước ta?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</a:t>
            </a:r>
            <a:r>
              <a:rPr lang="en-US" sz="2400" u="sng" smtClean="0"/>
              <a:t>Câu hỏi 2</a:t>
            </a:r>
            <a:r>
              <a:rPr lang="en-US" sz="2400" smtClean="0"/>
              <a:t>: Vai trò của sông ngòi trong đời sống của người dân?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2. </a:t>
            </a:r>
            <a:r>
              <a:rPr lang="en-US" sz="3200" u="sng" smtClean="0"/>
              <a:t>Bài mới:</a:t>
            </a:r>
            <a:endParaRPr lang="vi-VN" sz="3200" u="sng" smtClean="0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371600" y="8683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5: VÙNG BIỂN NƯỚC TA </a:t>
            </a:r>
          </a:p>
        </p:txBody>
      </p:sp>
      <p:pic>
        <p:nvPicPr>
          <p:cNvPr id="139275" name="bien hat chiu no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85900"/>
            <a:ext cx="8229600" cy="5372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9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39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275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9275"/>
                </p:tgtEl>
              </p:cMediaNode>
            </p:video>
          </p:childTnLst>
        </p:cTn>
      </p:par>
    </p:tnLst>
    <p:bldLst>
      <p:bldP spid="139266" grpId="0"/>
      <p:bldP spid="1392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HĐ.1: Vị trí vùng biển nước ta</a:t>
            </a:r>
          </a:p>
        </p:txBody>
      </p:sp>
      <p:pic>
        <p:nvPicPr>
          <p:cNvPr id="20484" name="Picture 4" descr="Ban%20do%20VN%20tieng%20Viet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447800"/>
            <a:ext cx="480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981200" y="1752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3505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/>
              <a:t>Vùng biển nước ta là một bộ phận của Biển Đông.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/>
              <a:t>Biển bao bọc phía đông, nam, tây nam phần đất liền nước ta.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3505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/>
              <a:t>Câu hỏi :Thảo luận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/>
              <a:t>Biển nước ta thuộc bộ phận của biển nào? và giáp phía nào phần đất liền nước 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Ban%20do%20VN%20tieng%20Viet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9" name="Freeform 3"/>
          <p:cNvSpPr>
            <a:spLocks/>
          </p:cNvSpPr>
          <p:nvPr/>
        </p:nvSpPr>
        <p:spPr bwMode="auto">
          <a:xfrm>
            <a:off x="4114800" y="838200"/>
            <a:ext cx="623888" cy="565150"/>
          </a:xfrm>
          <a:custGeom>
            <a:avLst/>
            <a:gdLst>
              <a:gd name="T0" fmla="*/ 623888 w 393"/>
              <a:gd name="T1" fmla="*/ 0 h 356"/>
              <a:gd name="T2" fmla="*/ 508000 w 393"/>
              <a:gd name="T3" fmla="*/ 71438 h 356"/>
              <a:gd name="T4" fmla="*/ 492125 w 393"/>
              <a:gd name="T5" fmla="*/ 28575 h 356"/>
              <a:gd name="T6" fmla="*/ 477838 w 393"/>
              <a:gd name="T7" fmla="*/ 85725 h 356"/>
              <a:gd name="T8" fmla="*/ 406400 w 393"/>
              <a:gd name="T9" fmla="*/ 130175 h 356"/>
              <a:gd name="T10" fmla="*/ 319088 w 393"/>
              <a:gd name="T11" fmla="*/ 246063 h 356"/>
              <a:gd name="T12" fmla="*/ 173038 w 393"/>
              <a:gd name="T13" fmla="*/ 288925 h 356"/>
              <a:gd name="T14" fmla="*/ 101600 w 393"/>
              <a:gd name="T15" fmla="*/ 274638 h 356"/>
              <a:gd name="T16" fmla="*/ 71438 w 393"/>
              <a:gd name="T17" fmla="*/ 406400 h 356"/>
              <a:gd name="T18" fmla="*/ 28575 w 393"/>
              <a:gd name="T19" fmla="*/ 390525 h 356"/>
              <a:gd name="T20" fmla="*/ 0 w 393"/>
              <a:gd name="T21" fmla="*/ 565150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93"/>
              <a:gd name="T34" fmla="*/ 0 h 356"/>
              <a:gd name="T35" fmla="*/ 393 w 393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93" h="356">
                <a:moveTo>
                  <a:pt x="393" y="0"/>
                </a:moveTo>
                <a:cubicBezTo>
                  <a:pt x="371" y="21"/>
                  <a:pt x="346" y="28"/>
                  <a:pt x="320" y="45"/>
                </a:cubicBezTo>
                <a:cubicBezTo>
                  <a:pt x="317" y="36"/>
                  <a:pt x="319" y="14"/>
                  <a:pt x="310" y="18"/>
                </a:cubicBezTo>
                <a:cubicBezTo>
                  <a:pt x="299" y="23"/>
                  <a:pt x="306" y="43"/>
                  <a:pt x="301" y="54"/>
                </a:cubicBezTo>
                <a:cubicBezTo>
                  <a:pt x="291" y="75"/>
                  <a:pt x="276" y="75"/>
                  <a:pt x="256" y="82"/>
                </a:cubicBezTo>
                <a:cubicBezTo>
                  <a:pt x="221" y="115"/>
                  <a:pt x="242" y="93"/>
                  <a:pt x="201" y="155"/>
                </a:cubicBezTo>
                <a:cubicBezTo>
                  <a:pt x="198" y="160"/>
                  <a:pt x="121" y="178"/>
                  <a:pt x="109" y="182"/>
                </a:cubicBezTo>
                <a:cubicBezTo>
                  <a:pt x="94" y="179"/>
                  <a:pt x="76" y="163"/>
                  <a:pt x="64" y="173"/>
                </a:cubicBezTo>
                <a:cubicBezTo>
                  <a:pt x="42" y="191"/>
                  <a:pt x="54" y="229"/>
                  <a:pt x="45" y="256"/>
                </a:cubicBezTo>
                <a:cubicBezTo>
                  <a:pt x="36" y="253"/>
                  <a:pt x="26" y="240"/>
                  <a:pt x="18" y="246"/>
                </a:cubicBezTo>
                <a:cubicBezTo>
                  <a:pt x="5" y="256"/>
                  <a:pt x="0" y="344"/>
                  <a:pt x="0" y="3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0" name="Freeform 4"/>
          <p:cNvSpPr>
            <a:spLocks/>
          </p:cNvSpPr>
          <p:nvPr/>
        </p:nvSpPr>
        <p:spPr bwMode="auto">
          <a:xfrm>
            <a:off x="3733800" y="1447800"/>
            <a:ext cx="508000" cy="1347788"/>
          </a:xfrm>
          <a:custGeom>
            <a:avLst/>
            <a:gdLst>
              <a:gd name="T0" fmla="*/ 403225 w 320"/>
              <a:gd name="T1" fmla="*/ 0 h 849"/>
              <a:gd name="T2" fmla="*/ 301625 w 320"/>
              <a:gd name="T3" fmla="*/ 73025 h 849"/>
              <a:gd name="T4" fmla="*/ 200025 w 320"/>
              <a:gd name="T5" fmla="*/ 160338 h 849"/>
              <a:gd name="T6" fmla="*/ 127000 w 320"/>
              <a:gd name="T7" fmla="*/ 276225 h 849"/>
              <a:gd name="T8" fmla="*/ 53975 w 320"/>
              <a:gd name="T9" fmla="*/ 552450 h 849"/>
              <a:gd name="T10" fmla="*/ 53975 w 320"/>
              <a:gd name="T11" fmla="*/ 581025 h 849"/>
              <a:gd name="T12" fmla="*/ 68263 w 320"/>
              <a:gd name="T13" fmla="*/ 769938 h 849"/>
              <a:gd name="T14" fmla="*/ 98425 w 320"/>
              <a:gd name="T15" fmla="*/ 725488 h 849"/>
              <a:gd name="T16" fmla="*/ 127000 w 320"/>
              <a:gd name="T17" fmla="*/ 755650 h 849"/>
              <a:gd name="T18" fmla="*/ 200025 w 320"/>
              <a:gd name="T19" fmla="*/ 958850 h 849"/>
              <a:gd name="T20" fmla="*/ 330200 w 320"/>
              <a:gd name="T21" fmla="*/ 1016000 h 849"/>
              <a:gd name="T22" fmla="*/ 403225 w 320"/>
              <a:gd name="T23" fmla="*/ 1233488 h 849"/>
              <a:gd name="T24" fmla="*/ 460375 w 320"/>
              <a:gd name="T25" fmla="*/ 1335088 h 849"/>
              <a:gd name="T26" fmla="*/ 474663 w 320"/>
              <a:gd name="T27" fmla="*/ 1292225 h 849"/>
              <a:gd name="T28" fmla="*/ 504825 w 320"/>
              <a:gd name="T29" fmla="*/ 1247775 h 8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0"/>
              <a:gd name="T46" fmla="*/ 0 h 849"/>
              <a:gd name="T47" fmla="*/ 320 w 320"/>
              <a:gd name="T48" fmla="*/ 849 h 8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0" h="849">
                <a:moveTo>
                  <a:pt x="254" y="0"/>
                </a:moveTo>
                <a:cubicBezTo>
                  <a:pt x="231" y="22"/>
                  <a:pt x="221" y="36"/>
                  <a:pt x="190" y="46"/>
                </a:cubicBezTo>
                <a:cubicBezTo>
                  <a:pt x="162" y="72"/>
                  <a:pt x="164" y="88"/>
                  <a:pt x="126" y="101"/>
                </a:cubicBezTo>
                <a:cubicBezTo>
                  <a:pt x="114" y="144"/>
                  <a:pt x="123" y="160"/>
                  <a:pt x="80" y="174"/>
                </a:cubicBezTo>
                <a:cubicBezTo>
                  <a:pt x="61" y="232"/>
                  <a:pt x="49" y="289"/>
                  <a:pt x="34" y="348"/>
                </a:cubicBezTo>
                <a:cubicBezTo>
                  <a:pt x="23" y="392"/>
                  <a:pt x="0" y="435"/>
                  <a:pt x="34" y="366"/>
                </a:cubicBezTo>
                <a:cubicBezTo>
                  <a:pt x="37" y="406"/>
                  <a:pt x="31" y="447"/>
                  <a:pt x="43" y="485"/>
                </a:cubicBezTo>
                <a:cubicBezTo>
                  <a:pt x="46" y="496"/>
                  <a:pt x="51" y="460"/>
                  <a:pt x="62" y="457"/>
                </a:cubicBezTo>
                <a:cubicBezTo>
                  <a:pt x="70" y="455"/>
                  <a:pt x="74" y="470"/>
                  <a:pt x="80" y="476"/>
                </a:cubicBezTo>
                <a:cubicBezTo>
                  <a:pt x="88" y="514"/>
                  <a:pt x="92" y="577"/>
                  <a:pt x="126" y="604"/>
                </a:cubicBezTo>
                <a:cubicBezTo>
                  <a:pt x="139" y="615"/>
                  <a:pt x="190" y="634"/>
                  <a:pt x="208" y="640"/>
                </a:cubicBezTo>
                <a:cubicBezTo>
                  <a:pt x="238" y="686"/>
                  <a:pt x="214" y="739"/>
                  <a:pt x="254" y="777"/>
                </a:cubicBezTo>
                <a:cubicBezTo>
                  <a:pt x="255" y="783"/>
                  <a:pt x="257" y="849"/>
                  <a:pt x="290" y="841"/>
                </a:cubicBezTo>
                <a:cubicBezTo>
                  <a:pt x="299" y="839"/>
                  <a:pt x="294" y="822"/>
                  <a:pt x="299" y="814"/>
                </a:cubicBezTo>
                <a:cubicBezTo>
                  <a:pt x="320" y="780"/>
                  <a:pt x="318" y="810"/>
                  <a:pt x="318" y="78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1" name="Freeform 5"/>
          <p:cNvSpPr>
            <a:spLocks/>
          </p:cNvSpPr>
          <p:nvPr/>
        </p:nvSpPr>
        <p:spPr bwMode="auto">
          <a:xfrm>
            <a:off x="4191000" y="2667000"/>
            <a:ext cx="682625" cy="744538"/>
          </a:xfrm>
          <a:custGeom>
            <a:avLst/>
            <a:gdLst>
              <a:gd name="T0" fmla="*/ 0 w 430"/>
              <a:gd name="T1" fmla="*/ 28575 h 469"/>
              <a:gd name="T2" fmla="*/ 58738 w 430"/>
              <a:gd name="T3" fmla="*/ 115888 h 469"/>
              <a:gd name="T4" fmla="*/ 101600 w 430"/>
              <a:gd name="T5" fmla="*/ 158750 h 469"/>
              <a:gd name="T6" fmla="*/ 146050 w 430"/>
              <a:gd name="T7" fmla="*/ 173038 h 469"/>
              <a:gd name="T8" fmla="*/ 174625 w 430"/>
              <a:gd name="T9" fmla="*/ 288925 h 469"/>
              <a:gd name="T10" fmla="*/ 219075 w 430"/>
              <a:gd name="T11" fmla="*/ 304800 h 469"/>
              <a:gd name="T12" fmla="*/ 290513 w 430"/>
              <a:gd name="T13" fmla="*/ 361950 h 469"/>
              <a:gd name="T14" fmla="*/ 349250 w 430"/>
              <a:gd name="T15" fmla="*/ 420688 h 469"/>
              <a:gd name="T16" fmla="*/ 422275 w 430"/>
              <a:gd name="T17" fmla="*/ 477838 h 469"/>
              <a:gd name="T18" fmla="*/ 523875 w 430"/>
              <a:gd name="T19" fmla="*/ 550863 h 469"/>
              <a:gd name="T20" fmla="*/ 595313 w 430"/>
              <a:gd name="T21" fmla="*/ 623888 h 469"/>
              <a:gd name="T22" fmla="*/ 682625 w 430"/>
              <a:gd name="T23" fmla="*/ 695325 h 4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0"/>
              <a:gd name="T37" fmla="*/ 0 h 469"/>
              <a:gd name="T38" fmla="*/ 430 w 430"/>
              <a:gd name="T39" fmla="*/ 469 h 4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0" h="469">
                <a:moveTo>
                  <a:pt x="0" y="18"/>
                </a:moveTo>
                <a:cubicBezTo>
                  <a:pt x="56" y="0"/>
                  <a:pt x="10" y="5"/>
                  <a:pt x="37" y="73"/>
                </a:cubicBezTo>
                <a:cubicBezTo>
                  <a:pt x="42" y="85"/>
                  <a:pt x="55" y="91"/>
                  <a:pt x="64" y="100"/>
                </a:cubicBezTo>
                <a:cubicBezTo>
                  <a:pt x="93" y="181"/>
                  <a:pt x="53" y="96"/>
                  <a:pt x="92" y="109"/>
                </a:cubicBezTo>
                <a:cubicBezTo>
                  <a:pt x="105" y="113"/>
                  <a:pt x="98" y="163"/>
                  <a:pt x="110" y="182"/>
                </a:cubicBezTo>
                <a:cubicBezTo>
                  <a:pt x="116" y="190"/>
                  <a:pt x="129" y="189"/>
                  <a:pt x="138" y="192"/>
                </a:cubicBezTo>
                <a:cubicBezTo>
                  <a:pt x="173" y="245"/>
                  <a:pt x="135" y="200"/>
                  <a:pt x="183" y="228"/>
                </a:cubicBezTo>
                <a:cubicBezTo>
                  <a:pt x="193" y="234"/>
                  <a:pt x="211" y="258"/>
                  <a:pt x="220" y="265"/>
                </a:cubicBezTo>
                <a:cubicBezTo>
                  <a:pt x="297" y="328"/>
                  <a:pt x="205" y="243"/>
                  <a:pt x="266" y="301"/>
                </a:cubicBezTo>
                <a:cubicBezTo>
                  <a:pt x="280" y="344"/>
                  <a:pt x="282" y="362"/>
                  <a:pt x="330" y="347"/>
                </a:cubicBezTo>
                <a:cubicBezTo>
                  <a:pt x="353" y="362"/>
                  <a:pt x="365" y="365"/>
                  <a:pt x="375" y="393"/>
                </a:cubicBezTo>
                <a:cubicBezTo>
                  <a:pt x="388" y="429"/>
                  <a:pt x="373" y="469"/>
                  <a:pt x="430" y="43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2" name="Freeform 6"/>
          <p:cNvSpPr>
            <a:spLocks/>
          </p:cNvSpPr>
          <p:nvPr/>
        </p:nvSpPr>
        <p:spPr bwMode="auto">
          <a:xfrm>
            <a:off x="4876800" y="3429000"/>
            <a:ext cx="381000" cy="796925"/>
          </a:xfrm>
          <a:custGeom>
            <a:avLst/>
            <a:gdLst>
              <a:gd name="T0" fmla="*/ 0 w 251"/>
              <a:gd name="T1" fmla="*/ 0 h 504"/>
              <a:gd name="T2" fmla="*/ 97147 w 251"/>
              <a:gd name="T3" fmla="*/ 42692 h 504"/>
              <a:gd name="T4" fmla="*/ 194295 w 251"/>
              <a:gd name="T5" fmla="*/ 216624 h 504"/>
              <a:gd name="T6" fmla="*/ 250458 w 251"/>
              <a:gd name="T7" fmla="*/ 346283 h 504"/>
              <a:gd name="T8" fmla="*/ 318765 w 251"/>
              <a:gd name="T9" fmla="*/ 592950 h 504"/>
              <a:gd name="T10" fmla="*/ 361267 w 251"/>
              <a:gd name="T11" fmla="*/ 736839 h 504"/>
              <a:gd name="T12" fmla="*/ 374928 w 251"/>
              <a:gd name="T13" fmla="*/ 722609 h 5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1"/>
              <a:gd name="T22" fmla="*/ 0 h 504"/>
              <a:gd name="T23" fmla="*/ 251 w 251"/>
              <a:gd name="T24" fmla="*/ 504 h 5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1" h="504">
                <a:moveTo>
                  <a:pt x="0" y="0"/>
                </a:moveTo>
                <a:cubicBezTo>
                  <a:pt x="15" y="46"/>
                  <a:pt x="22" y="55"/>
                  <a:pt x="64" y="27"/>
                </a:cubicBezTo>
                <a:cubicBezTo>
                  <a:pt x="80" y="75"/>
                  <a:pt x="85" y="108"/>
                  <a:pt x="128" y="137"/>
                </a:cubicBezTo>
                <a:cubicBezTo>
                  <a:pt x="149" y="202"/>
                  <a:pt x="135" y="176"/>
                  <a:pt x="165" y="219"/>
                </a:cubicBezTo>
                <a:cubicBezTo>
                  <a:pt x="172" y="301"/>
                  <a:pt x="160" y="324"/>
                  <a:pt x="210" y="375"/>
                </a:cubicBezTo>
                <a:cubicBezTo>
                  <a:pt x="224" y="432"/>
                  <a:pt x="214" y="396"/>
                  <a:pt x="238" y="466"/>
                </a:cubicBezTo>
                <a:cubicBezTo>
                  <a:pt x="251" y="503"/>
                  <a:pt x="247" y="504"/>
                  <a:pt x="247" y="45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3" name="Freeform 7"/>
          <p:cNvSpPr>
            <a:spLocks/>
          </p:cNvSpPr>
          <p:nvPr/>
        </p:nvSpPr>
        <p:spPr bwMode="auto">
          <a:xfrm>
            <a:off x="5235575" y="4252913"/>
            <a:ext cx="128588" cy="768350"/>
          </a:xfrm>
          <a:custGeom>
            <a:avLst/>
            <a:gdLst>
              <a:gd name="T0" fmla="*/ 19050 w 81"/>
              <a:gd name="T1" fmla="*/ 0 h 484"/>
              <a:gd name="T2" fmla="*/ 47625 w 81"/>
              <a:gd name="T3" fmla="*/ 101600 h 484"/>
              <a:gd name="T4" fmla="*/ 19050 w 81"/>
              <a:gd name="T5" fmla="*/ 144463 h 484"/>
              <a:gd name="T6" fmla="*/ 47625 w 81"/>
              <a:gd name="T7" fmla="*/ 333375 h 484"/>
              <a:gd name="T8" fmla="*/ 61913 w 81"/>
              <a:gd name="T9" fmla="*/ 508000 h 484"/>
              <a:gd name="T10" fmla="*/ 106363 w 81"/>
              <a:gd name="T11" fmla="*/ 536575 h 484"/>
              <a:gd name="T12" fmla="*/ 47625 w 81"/>
              <a:gd name="T13" fmla="*/ 652463 h 484"/>
              <a:gd name="T14" fmla="*/ 19050 w 81"/>
              <a:gd name="T15" fmla="*/ 768350 h 484"/>
              <a:gd name="T16" fmla="*/ 61913 w 81"/>
              <a:gd name="T17" fmla="*/ 754063 h 4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"/>
              <a:gd name="T28" fmla="*/ 0 h 484"/>
              <a:gd name="T29" fmla="*/ 81 w 81"/>
              <a:gd name="T30" fmla="*/ 484 h 4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" h="484">
                <a:moveTo>
                  <a:pt x="12" y="0"/>
                </a:moveTo>
                <a:cubicBezTo>
                  <a:pt x="18" y="21"/>
                  <a:pt x="30" y="42"/>
                  <a:pt x="30" y="64"/>
                </a:cubicBezTo>
                <a:cubicBezTo>
                  <a:pt x="30" y="75"/>
                  <a:pt x="13" y="80"/>
                  <a:pt x="12" y="91"/>
                </a:cubicBezTo>
                <a:cubicBezTo>
                  <a:pt x="10" y="113"/>
                  <a:pt x="25" y="182"/>
                  <a:pt x="30" y="210"/>
                </a:cubicBezTo>
                <a:cubicBezTo>
                  <a:pt x="33" y="247"/>
                  <a:pt x="29" y="285"/>
                  <a:pt x="39" y="320"/>
                </a:cubicBezTo>
                <a:cubicBezTo>
                  <a:pt x="42" y="331"/>
                  <a:pt x="65" y="327"/>
                  <a:pt x="67" y="338"/>
                </a:cubicBezTo>
                <a:cubicBezTo>
                  <a:pt x="81" y="403"/>
                  <a:pt x="66" y="399"/>
                  <a:pt x="30" y="411"/>
                </a:cubicBezTo>
                <a:cubicBezTo>
                  <a:pt x="5" y="438"/>
                  <a:pt x="0" y="449"/>
                  <a:pt x="12" y="484"/>
                </a:cubicBezTo>
                <a:cubicBezTo>
                  <a:pt x="21" y="481"/>
                  <a:pt x="39" y="475"/>
                  <a:pt x="39" y="47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4" name="Freeform 8"/>
          <p:cNvSpPr>
            <a:spLocks/>
          </p:cNvSpPr>
          <p:nvPr/>
        </p:nvSpPr>
        <p:spPr bwMode="auto">
          <a:xfrm>
            <a:off x="4495800" y="4876800"/>
            <a:ext cx="914400" cy="990600"/>
          </a:xfrm>
          <a:custGeom>
            <a:avLst/>
            <a:gdLst>
              <a:gd name="T0" fmla="*/ 831121 w 549"/>
              <a:gd name="T1" fmla="*/ 17753 h 558"/>
              <a:gd name="T2" fmla="*/ 816131 w 549"/>
              <a:gd name="T3" fmla="*/ 67460 h 558"/>
              <a:gd name="T4" fmla="*/ 801141 w 549"/>
              <a:gd name="T5" fmla="*/ 17753 h 558"/>
              <a:gd name="T6" fmla="*/ 739515 w 549"/>
              <a:gd name="T7" fmla="*/ 456244 h 558"/>
              <a:gd name="T8" fmla="*/ 709534 w 549"/>
              <a:gd name="T9" fmla="*/ 603591 h 558"/>
              <a:gd name="T10" fmla="*/ 617928 w 549"/>
              <a:gd name="T11" fmla="*/ 635546 h 558"/>
              <a:gd name="T12" fmla="*/ 496341 w 549"/>
              <a:gd name="T13" fmla="*/ 733186 h 558"/>
              <a:gd name="T14" fmla="*/ 404734 w 549"/>
              <a:gd name="T15" fmla="*/ 765141 h 558"/>
              <a:gd name="T16" fmla="*/ 268157 w 549"/>
              <a:gd name="T17" fmla="*/ 797096 h 558"/>
              <a:gd name="T18" fmla="*/ 191541 w 549"/>
              <a:gd name="T19" fmla="*/ 944443 h 558"/>
              <a:gd name="T20" fmla="*/ 69954 w 549"/>
              <a:gd name="T21" fmla="*/ 926690 h 558"/>
              <a:gd name="T22" fmla="*/ 39974 w 549"/>
              <a:gd name="T23" fmla="*/ 976398 h 558"/>
              <a:gd name="T24" fmla="*/ 8328 w 549"/>
              <a:gd name="T25" fmla="*/ 910713 h 5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9"/>
              <a:gd name="T40" fmla="*/ 0 h 558"/>
              <a:gd name="T41" fmla="*/ 549 w 549"/>
              <a:gd name="T42" fmla="*/ 558 h 5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9" h="558">
                <a:moveTo>
                  <a:pt x="499" y="10"/>
                </a:moveTo>
                <a:cubicBezTo>
                  <a:pt x="496" y="19"/>
                  <a:pt x="500" y="38"/>
                  <a:pt x="490" y="38"/>
                </a:cubicBezTo>
                <a:cubicBezTo>
                  <a:pt x="480" y="38"/>
                  <a:pt x="482" y="0"/>
                  <a:pt x="481" y="10"/>
                </a:cubicBezTo>
                <a:cubicBezTo>
                  <a:pt x="459" y="262"/>
                  <a:pt x="549" y="223"/>
                  <a:pt x="444" y="257"/>
                </a:cubicBezTo>
                <a:cubicBezTo>
                  <a:pt x="435" y="284"/>
                  <a:pt x="445" y="319"/>
                  <a:pt x="426" y="340"/>
                </a:cubicBezTo>
                <a:cubicBezTo>
                  <a:pt x="413" y="355"/>
                  <a:pt x="371" y="358"/>
                  <a:pt x="371" y="358"/>
                </a:cubicBezTo>
                <a:cubicBezTo>
                  <a:pt x="347" y="374"/>
                  <a:pt x="324" y="401"/>
                  <a:pt x="298" y="413"/>
                </a:cubicBezTo>
                <a:cubicBezTo>
                  <a:pt x="280" y="421"/>
                  <a:pt x="243" y="431"/>
                  <a:pt x="243" y="431"/>
                </a:cubicBezTo>
                <a:cubicBezTo>
                  <a:pt x="206" y="419"/>
                  <a:pt x="193" y="427"/>
                  <a:pt x="161" y="449"/>
                </a:cubicBezTo>
                <a:cubicBezTo>
                  <a:pt x="146" y="497"/>
                  <a:pt x="180" y="553"/>
                  <a:pt x="115" y="532"/>
                </a:cubicBezTo>
                <a:cubicBezTo>
                  <a:pt x="77" y="558"/>
                  <a:pt x="73" y="555"/>
                  <a:pt x="42" y="522"/>
                </a:cubicBezTo>
                <a:cubicBezTo>
                  <a:pt x="36" y="531"/>
                  <a:pt x="35" y="547"/>
                  <a:pt x="24" y="550"/>
                </a:cubicBezTo>
                <a:cubicBezTo>
                  <a:pt x="0" y="556"/>
                  <a:pt x="5" y="520"/>
                  <a:pt x="5" y="51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5" name="Freeform 9"/>
          <p:cNvSpPr>
            <a:spLocks/>
          </p:cNvSpPr>
          <p:nvPr/>
        </p:nvSpPr>
        <p:spPr bwMode="auto">
          <a:xfrm>
            <a:off x="3957638" y="5864225"/>
            <a:ext cx="628650" cy="536575"/>
          </a:xfrm>
          <a:custGeom>
            <a:avLst/>
            <a:gdLst>
              <a:gd name="T0" fmla="*/ 628650 w 396"/>
              <a:gd name="T1" fmla="*/ 0 h 338"/>
              <a:gd name="T2" fmla="*/ 295275 w 396"/>
              <a:gd name="T3" fmla="*/ 144463 h 338"/>
              <a:gd name="T4" fmla="*/ 222250 w 396"/>
              <a:gd name="T5" fmla="*/ 260350 h 338"/>
              <a:gd name="T6" fmla="*/ 179388 w 396"/>
              <a:gd name="T7" fmla="*/ 406400 h 338"/>
              <a:gd name="T8" fmla="*/ 47625 w 396"/>
              <a:gd name="T9" fmla="*/ 536575 h 338"/>
              <a:gd name="T10" fmla="*/ 4763 w 396"/>
              <a:gd name="T11" fmla="*/ 508000 h 3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6"/>
              <a:gd name="T19" fmla="*/ 0 h 338"/>
              <a:gd name="T20" fmla="*/ 396 w 396"/>
              <a:gd name="T21" fmla="*/ 338 h 3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6" h="338">
                <a:moveTo>
                  <a:pt x="396" y="0"/>
                </a:moveTo>
                <a:cubicBezTo>
                  <a:pt x="373" y="69"/>
                  <a:pt x="247" y="83"/>
                  <a:pt x="186" y="91"/>
                </a:cubicBezTo>
                <a:cubicBezTo>
                  <a:pt x="176" y="123"/>
                  <a:pt x="158" y="136"/>
                  <a:pt x="140" y="164"/>
                </a:cubicBezTo>
                <a:cubicBezTo>
                  <a:pt x="130" y="194"/>
                  <a:pt x="126" y="227"/>
                  <a:pt x="113" y="256"/>
                </a:cubicBezTo>
                <a:cubicBezTo>
                  <a:pt x="99" y="288"/>
                  <a:pt x="53" y="315"/>
                  <a:pt x="30" y="338"/>
                </a:cubicBezTo>
                <a:cubicBezTo>
                  <a:pt x="0" y="328"/>
                  <a:pt x="3" y="338"/>
                  <a:pt x="3" y="3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6" name="Freeform 10"/>
          <p:cNvSpPr>
            <a:spLocks/>
          </p:cNvSpPr>
          <p:nvPr/>
        </p:nvSpPr>
        <p:spPr bwMode="auto">
          <a:xfrm>
            <a:off x="3276600" y="6019800"/>
            <a:ext cx="739775" cy="812800"/>
          </a:xfrm>
          <a:custGeom>
            <a:avLst/>
            <a:gdLst>
              <a:gd name="T0" fmla="*/ 739775 w 466"/>
              <a:gd name="T1" fmla="*/ 349250 h 512"/>
              <a:gd name="T2" fmla="*/ 595313 w 466"/>
              <a:gd name="T3" fmla="*/ 436563 h 512"/>
              <a:gd name="T4" fmla="*/ 479425 w 466"/>
              <a:gd name="T5" fmla="*/ 465138 h 512"/>
              <a:gd name="T6" fmla="*/ 363538 w 466"/>
              <a:gd name="T7" fmla="*/ 552450 h 512"/>
              <a:gd name="T8" fmla="*/ 304800 w 466"/>
              <a:gd name="T9" fmla="*/ 682625 h 512"/>
              <a:gd name="T10" fmla="*/ 174625 w 466"/>
              <a:gd name="T11" fmla="*/ 727075 h 512"/>
              <a:gd name="T12" fmla="*/ 130175 w 466"/>
              <a:gd name="T13" fmla="*/ 812800 h 512"/>
              <a:gd name="T14" fmla="*/ 101600 w 466"/>
              <a:gd name="T15" fmla="*/ 727075 h 512"/>
              <a:gd name="T16" fmla="*/ 115888 w 466"/>
              <a:gd name="T17" fmla="*/ 219075 h 512"/>
              <a:gd name="T18" fmla="*/ 146050 w 466"/>
              <a:gd name="T19" fmla="*/ 188913 h 512"/>
              <a:gd name="T20" fmla="*/ 203200 w 466"/>
              <a:gd name="T21" fmla="*/ 101600 h 512"/>
              <a:gd name="T22" fmla="*/ 44450 w 466"/>
              <a:gd name="T23" fmla="*/ 15875 h 512"/>
              <a:gd name="T24" fmla="*/ 0 w 466"/>
              <a:gd name="T25" fmla="*/ 0 h 5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66"/>
              <a:gd name="T40" fmla="*/ 0 h 512"/>
              <a:gd name="T41" fmla="*/ 466 w 466"/>
              <a:gd name="T42" fmla="*/ 512 h 5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66" h="512">
                <a:moveTo>
                  <a:pt x="466" y="220"/>
                </a:moveTo>
                <a:cubicBezTo>
                  <a:pt x="412" y="238"/>
                  <a:pt x="411" y="237"/>
                  <a:pt x="375" y="275"/>
                </a:cubicBezTo>
                <a:cubicBezTo>
                  <a:pt x="332" y="261"/>
                  <a:pt x="344" y="279"/>
                  <a:pt x="302" y="293"/>
                </a:cubicBezTo>
                <a:cubicBezTo>
                  <a:pt x="281" y="325"/>
                  <a:pt x="261" y="327"/>
                  <a:pt x="229" y="348"/>
                </a:cubicBezTo>
                <a:cubicBezTo>
                  <a:pt x="226" y="355"/>
                  <a:pt x="210" y="419"/>
                  <a:pt x="192" y="430"/>
                </a:cubicBezTo>
                <a:cubicBezTo>
                  <a:pt x="167" y="445"/>
                  <a:pt x="137" y="448"/>
                  <a:pt x="110" y="458"/>
                </a:cubicBezTo>
                <a:cubicBezTo>
                  <a:pt x="101" y="476"/>
                  <a:pt x="102" y="512"/>
                  <a:pt x="82" y="512"/>
                </a:cubicBezTo>
                <a:cubicBezTo>
                  <a:pt x="63" y="512"/>
                  <a:pt x="64" y="458"/>
                  <a:pt x="64" y="458"/>
                </a:cubicBezTo>
                <a:cubicBezTo>
                  <a:pt x="67" y="351"/>
                  <a:pt x="64" y="244"/>
                  <a:pt x="73" y="138"/>
                </a:cubicBezTo>
                <a:cubicBezTo>
                  <a:pt x="74" y="129"/>
                  <a:pt x="87" y="126"/>
                  <a:pt x="92" y="119"/>
                </a:cubicBezTo>
                <a:cubicBezTo>
                  <a:pt x="105" y="101"/>
                  <a:pt x="128" y="64"/>
                  <a:pt x="128" y="64"/>
                </a:cubicBezTo>
                <a:cubicBezTo>
                  <a:pt x="83" y="34"/>
                  <a:pt x="86" y="30"/>
                  <a:pt x="28" y="10"/>
                </a:cubicBezTo>
                <a:cubicBezTo>
                  <a:pt x="19" y="7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587" name="Freeform 11"/>
          <p:cNvSpPr>
            <a:spLocks/>
          </p:cNvSpPr>
          <p:nvPr/>
        </p:nvSpPr>
        <p:spPr bwMode="auto">
          <a:xfrm>
            <a:off x="3208338" y="5965825"/>
            <a:ext cx="71437" cy="87313"/>
          </a:xfrm>
          <a:custGeom>
            <a:avLst/>
            <a:gdLst>
              <a:gd name="T0" fmla="*/ 0 w 45"/>
              <a:gd name="T1" fmla="*/ 0 h 55"/>
              <a:gd name="T2" fmla="*/ 71437 w 45"/>
              <a:gd name="T3" fmla="*/ 87313 h 55"/>
              <a:gd name="T4" fmla="*/ 0 60000 65536"/>
              <a:gd name="T5" fmla="*/ 0 60000 65536"/>
              <a:gd name="T6" fmla="*/ 0 w 45"/>
              <a:gd name="T7" fmla="*/ 0 h 55"/>
              <a:gd name="T8" fmla="*/ 45 w 45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55">
                <a:moveTo>
                  <a:pt x="0" y="0"/>
                </a:moveTo>
                <a:cubicBezTo>
                  <a:pt x="13" y="38"/>
                  <a:pt x="21" y="28"/>
                  <a:pt x="45" y="5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nimBg="1"/>
      <p:bldP spid="152580" grpId="0" animBg="1"/>
      <p:bldP spid="152581" grpId="0" animBg="1"/>
      <p:bldP spid="152582" grpId="0" animBg="1"/>
      <p:bldP spid="152583" grpId="0" animBg="1"/>
      <p:bldP spid="152584" grpId="0" animBg="1"/>
      <p:bldP spid="152585" grpId="0" animBg="1"/>
      <p:bldP spid="152586" grpId="0" animBg="1"/>
      <p:bldP spid="1525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lanh hai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869950" y="628650"/>
            <a:ext cx="7467600" cy="5600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7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bien lanh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16002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Hđ.2. </a:t>
            </a:r>
            <a:r>
              <a:rPr lang="en-US" sz="32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Đặc điểm của vùng biển nước ta</a:t>
            </a:r>
          </a:p>
        </p:txBody>
      </p:sp>
      <p:pic>
        <p:nvPicPr>
          <p:cNvPr id="76804" name="nhiet doi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600200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33400" y="5410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Vùng biển bị đóng băng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105400" y="5410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Vùng biển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6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2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4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video>
          </p:childTnLst>
        </p:cTn>
      </p:par>
    </p:tnLst>
    <p:bldLst>
      <p:bldP spid="76803" grpId="0"/>
      <p:bldP spid="76805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644</Words>
  <Application>Microsoft Office PowerPoint</Application>
  <PresentationFormat>On-screen Show (4:3)</PresentationFormat>
  <Paragraphs>88</Paragraphs>
  <Slides>28</Slides>
  <Notes>17</Notes>
  <HiddenSlides>0</HiddenSlides>
  <MMClips>6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Mountain Top</vt:lpstr>
      <vt:lpstr>Slide 1</vt:lpstr>
      <vt:lpstr>I.Mục tiêu:</vt:lpstr>
      <vt:lpstr>II. Đồ dùng dạy học:</vt:lpstr>
      <vt:lpstr>III. Hoạt động dạy học:</vt:lpstr>
      <vt:lpstr>2. Bài mới:</vt:lpstr>
      <vt:lpstr>HĐ.1: Vị trí vùng biển nước ta</vt:lpstr>
      <vt:lpstr>Slide 7</vt:lpstr>
      <vt:lpstr>Slide 8</vt:lpstr>
      <vt:lpstr>Slide 9</vt:lpstr>
      <vt:lpstr>Biển Việt Nam có đặc điểm, thuận lợi gì cho người dân?</vt:lpstr>
      <vt:lpstr>Biển gây ra những khó khăn gì trong cuộc sống người dân ven biển?</vt:lpstr>
      <vt:lpstr>Slide 12</vt:lpstr>
      <vt:lpstr>Slide 13</vt:lpstr>
      <vt:lpstr>Slide 14</vt:lpstr>
      <vt:lpstr>HĐ.3: Vai trò của biển:</vt:lpstr>
      <vt:lpstr>Slide 16</vt:lpstr>
      <vt:lpstr>Nuôi thủy hải sản</vt:lpstr>
      <vt:lpstr>Khai thác tài nguyên</vt:lpstr>
      <vt:lpstr>Slide 19</vt:lpstr>
      <vt:lpstr>Slide 20</vt:lpstr>
      <vt:lpstr>Trò  chơi 1.: Nêu vai trò của biển trong đời sống của con người chúng ta.</vt:lpstr>
      <vt:lpstr>Quảng Ninh</vt:lpstr>
      <vt:lpstr>Giáo dục môi trường: </vt:lpstr>
      <vt:lpstr>Nước thải chảy ra biển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ATT</dc:creator>
  <cp:lastModifiedBy>CSTeam</cp:lastModifiedBy>
  <cp:revision>60</cp:revision>
  <dcterms:created xsi:type="dcterms:W3CDTF">2010-03-18T14:13:22Z</dcterms:created>
  <dcterms:modified xsi:type="dcterms:W3CDTF">2016-06-30T02:34:12Z</dcterms:modified>
</cp:coreProperties>
</file>