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activeX/activeX4.xml" ContentType="application/vnd.ms-office.activeX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activeX/activeX2.xml" ContentType="application/vnd.ms-office.activeX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Override PartName="/ppt/activeX/activeX1.xml" ContentType="application/vnd.ms-office.activeX+xml"/>
  <Override PartName="/ppt/activeX/activeX11.xml" ContentType="application/vnd.ms-office.activeX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ppt/activeX/activeX10.xml" ContentType="application/vnd.ms-office.activeX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activeX/activeX8.xml" ContentType="application/vnd.ms-office.activeX+xml"/>
  <Override PartName="/ppt/activeX/activeX9.xml" ContentType="application/vnd.ms-office.activeX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activeX/activeX6.xml" ContentType="application/vnd.ms-office.activeX+xml"/>
  <Override PartName="/ppt/activeX/activeX7.xml" ContentType="application/vnd.ms-office.activeX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activeX/activeX5.xml" ContentType="application/vnd.ms-office.activeX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activeX/activeX3.xml" ContentType="application/vnd.ms-office.activeX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9" r:id="rId1"/>
  </p:sldMasterIdLst>
  <p:notesMasterIdLst>
    <p:notesMasterId r:id="rId19"/>
  </p:notesMasterIdLst>
  <p:sldIdLst>
    <p:sldId id="384" r:id="rId2"/>
    <p:sldId id="385" r:id="rId3"/>
    <p:sldId id="356" r:id="rId4"/>
    <p:sldId id="386" r:id="rId5"/>
    <p:sldId id="387" r:id="rId6"/>
    <p:sldId id="393" r:id="rId7"/>
    <p:sldId id="394" r:id="rId8"/>
    <p:sldId id="388" r:id="rId9"/>
    <p:sldId id="389" r:id="rId10"/>
    <p:sldId id="390" r:id="rId11"/>
    <p:sldId id="391" r:id="rId12"/>
    <p:sldId id="392" r:id="rId13"/>
    <p:sldId id="313" r:id="rId14"/>
    <p:sldId id="357" r:id="rId15"/>
    <p:sldId id="358" r:id="rId16"/>
    <p:sldId id="359" r:id="rId17"/>
    <p:sldId id="382" r:id="rId1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allowPng="1" imgSz="1024x768" encoding="windows-1252"/>
  <p:clrMru>
    <a:srgbClr val="660066"/>
    <a:srgbClr val="3333FF"/>
    <a:srgbClr val="3AF200"/>
    <a:srgbClr val="FFCC00"/>
    <a:srgbClr val="FF3300"/>
    <a:srgbClr val="FF6600"/>
    <a:srgbClr val="CC00FF"/>
    <a:srgbClr val="9933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326" autoAdjust="0"/>
    <p:restoredTop sz="94622" autoAdjust="0"/>
  </p:normalViewPr>
  <p:slideViewPr>
    <p:cSldViewPr>
      <p:cViewPr varScale="1">
        <p:scale>
          <a:sx n="41" d="100"/>
          <a:sy n="41" d="100"/>
        </p:scale>
        <p:origin x="-134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activeX/activeX1.xml><?xml version="1.0" encoding="utf-8"?>
<ax:ocx xmlns:ax="http://schemas.microsoft.com/office/2006/activeX" xmlns:r="http://schemas.openxmlformats.org/officeDocument/2006/relationships" ax:classid="{978C9E23-D4B0-11CE-BF2D-00AA003F40D0}" ax:persistence="persistPropertyBag">
  <ax:ocxPr ax:name="ForeColor" ax:value="16711680"/>
  <ax:ocxPr ax:name="BackColor" ax:value="16777215"/>
  <ax:ocxPr ax:name="Caption" ax:value="khoù khaên"/>
  <ax:ocxPr ax:name="Size" ax:value="5503;1058"/>
  <ax:ocxPr ax:name="FontName" ax:value="VNI-Times"/>
  <ax:ocxPr ax:name="FontHeight" ax:value="480"/>
  <ax:ocxPr ax:name="FontCharSet" ax:value="0"/>
  <ax:ocxPr ax:name="FontPitchAndFamily" ax:value="2"/>
  <ax:ocxPr ax:name="ParagraphAlign" ax:value="3"/>
</ax:ocx>
</file>

<file path=ppt/activeX/activeX10.xml><?xml version="1.0" encoding="utf-8"?>
<ax:ocx xmlns:ax="http://schemas.microsoft.com/office/2006/activeX" xmlns:r="http://schemas.openxmlformats.org/officeDocument/2006/relationships" ax:classid="{978C9E23-D4B0-11CE-BF2D-00AA003F40D0}" ax:persistence="persistPropertyBag">
  <ax:ocxPr ax:name="ForeColor" ax:value="16711680"/>
  <ax:ocxPr ax:name="BackColor" ax:value="14737632"/>
  <ax:ocxPr ax:name="Caption" ax:value=" "/>
  <ax:ocxPr ax:name="Size" ax:value="4868;1058"/>
  <ax:ocxPr ax:name="FontName" ax:value="VNI-Times"/>
  <ax:ocxPr ax:name="FontHeight" ax:value="480"/>
  <ax:ocxPr ax:name="FontCharSet" ax:value="0"/>
  <ax:ocxPr ax:name="FontPitchAndFamily" ax:value="2"/>
  <ax:ocxPr ax:name="ParagraphAlign" ax:value="3"/>
</ax:ocx>
</file>

<file path=ppt/activeX/activeX11.xml><?xml version="1.0" encoding="utf-8"?>
<ax:ocx xmlns:ax="http://schemas.microsoft.com/office/2006/activeX" xmlns:r="http://schemas.openxmlformats.org/officeDocument/2006/relationships" ax:classid="{978C9E23-D4B0-11CE-BF2D-00AA003F40D0}" ax:persistence="persistPropertyBag">
  <ax:ocxPr ax:name="ForeColor" ax:value="16711680"/>
  <ax:ocxPr ax:name="BackColor" ax:value="14737632"/>
  <ax:ocxPr ax:name="Caption" ax:value=" "/>
  <ax:ocxPr ax:name="Size" ax:value="4657;1058"/>
  <ax:ocxPr ax:name="FontName" ax:value="VNI-Times"/>
  <ax:ocxPr ax:name="FontHeight" ax:value="480"/>
  <ax:ocxPr ax:name="FontCharSet" ax:value="0"/>
  <ax:ocxPr ax:name="FontPitchAndFamily" ax:value="2"/>
  <ax:ocxPr ax:name="ParagraphAlign" ax:value="3"/>
</ax:ocx>
</file>

<file path=ppt/activeX/activeX2.xml><?xml version="1.0" encoding="utf-8"?>
<ax:ocx xmlns:ax="http://schemas.microsoft.com/office/2006/activeX" xmlns:r="http://schemas.openxmlformats.org/officeDocument/2006/relationships" ax:classid="{978C9E23-D4B0-11CE-BF2D-00AA003F40D0}" ax:persistence="persistPropertyBag">
  <ax:ocxPr ax:name="ForeColor" ax:value="16711680"/>
  <ax:ocxPr ax:name="BackColor" ax:value="16777215"/>
  <ax:ocxPr ax:name="Caption" ax:value="öôùc muoán"/>
  <ax:ocxPr ax:name="Size" ax:value="5927;1058"/>
  <ax:ocxPr ax:name="FontName" ax:value="VNI-Times"/>
  <ax:ocxPr ax:name="FontHeight" ax:value="480"/>
  <ax:ocxPr ax:name="FontCharSet" ax:value="0"/>
  <ax:ocxPr ax:name="FontPitchAndFamily" ax:value="2"/>
  <ax:ocxPr ax:name="ParagraphAlign" ax:value="3"/>
</ax:ocx>
</file>

<file path=ppt/activeX/activeX3.xml><?xml version="1.0" encoding="utf-8"?>
<ax:ocx xmlns:ax="http://schemas.microsoft.com/office/2006/activeX" xmlns:r="http://schemas.openxmlformats.org/officeDocument/2006/relationships" ax:classid="{978C9E23-D4B0-11CE-BF2D-00AA003F40D0}" ax:persistence="persistPropertyBag">
  <ax:ocxPr ax:name="ForeColor" ax:value="16711680"/>
  <ax:ocxPr ax:name="BackColor" ax:value="16777215"/>
  <ax:ocxPr ax:name="Caption" ax:value="beàn chí vöôït qua"/>
  <ax:ocxPr ax:name="Size" ax:value="6773;1058"/>
  <ax:ocxPr ax:name="FontName" ax:value="VNI-Times"/>
  <ax:ocxPr ax:name="FontHeight" ax:value="480"/>
  <ax:ocxPr ax:name="FontCharSet" ax:value="0"/>
  <ax:ocxPr ax:name="FontPitchAndFamily" ax:value="2"/>
  <ax:ocxPr ax:name="ParagraphAlign" ax:value="3"/>
</ax:ocx>
</file>

<file path=ppt/activeX/activeX4.xml><?xml version="1.0" encoding="utf-8"?>
<ax:ocx xmlns:ax="http://schemas.microsoft.com/office/2006/activeX" xmlns:r="http://schemas.openxmlformats.org/officeDocument/2006/relationships" ax:classid="{978C9E23-D4B0-11CE-BF2D-00AA003F40D0}" ax:persistence="persistPropertyBag">
  <ax:ocxPr ax:name="ForeColor" ax:value="16711680"/>
  <ax:ocxPr ax:name="BackColor" ax:value="14737632"/>
  <ax:ocxPr ax:name="Caption" ax:value=" "/>
  <ax:ocxPr ax:name="Size" ax:value="7620;1058"/>
  <ax:ocxPr ax:name="FontName" ax:value="VNI-Times"/>
  <ax:ocxPr ax:name="FontHeight" ax:value="480"/>
  <ax:ocxPr ax:name="FontCharSet" ax:value="0"/>
  <ax:ocxPr ax:name="FontPitchAndFamily" ax:value="2"/>
  <ax:ocxPr ax:name="ParagraphAlign" ax:value="3"/>
</ax:ocx>
</file>

<file path=ppt/activeX/activeX5.xml><?xml version="1.0" encoding="utf-8"?>
<ax:ocx xmlns:ax="http://schemas.microsoft.com/office/2006/activeX" xmlns:r="http://schemas.openxmlformats.org/officeDocument/2006/relationships" ax:classid="{978C9E23-D4B0-11CE-BF2D-00AA003F40D0}" ax:persistence="persistPropertyBag">
  <ax:ocxPr ax:name="ForeColor" ax:value="16711680"/>
  <ax:ocxPr ax:name="BackColor" ax:value="14737632"/>
  <ax:ocxPr ax:name="Caption" ax:value=" "/>
  <ax:ocxPr ax:name="Size" ax:value="5927;1058"/>
  <ax:ocxPr ax:name="FontName" ax:value="VNI-Times"/>
  <ax:ocxPr ax:name="FontHeight" ax:value="480"/>
  <ax:ocxPr ax:name="FontCharSet" ax:value="0"/>
  <ax:ocxPr ax:name="FontPitchAndFamily" ax:value="2"/>
  <ax:ocxPr ax:name="ParagraphAlign" ax:value="3"/>
</ax:ocx>
</file>

<file path=ppt/activeX/activeX6.xml><?xml version="1.0" encoding="utf-8"?>
<ax:ocx xmlns:ax="http://schemas.microsoft.com/office/2006/activeX" xmlns:r="http://schemas.openxmlformats.org/officeDocument/2006/relationships" ax:classid="{978C9E23-D4B0-11CE-BF2D-00AA003F40D0}" ax:persistence="persistPropertyBag">
  <ax:ocxPr ax:name="ForeColor" ax:value="16711680"/>
  <ax:ocxPr ax:name="BackColor" ax:value="14737632"/>
  <ax:ocxPr ax:name="Caption" ax:value=" "/>
  <ax:ocxPr ax:name="Size" ax:value="4868;1693"/>
  <ax:ocxPr ax:name="FontName" ax:value="VNI-Times"/>
  <ax:ocxPr ax:name="FontHeight" ax:value="480"/>
  <ax:ocxPr ax:name="FontCharSet" ax:value="0"/>
  <ax:ocxPr ax:name="FontPitchAndFamily" ax:value="2"/>
  <ax:ocxPr ax:name="ParagraphAlign" ax:value="3"/>
</ax:ocx>
</file>

<file path=ppt/activeX/activeX7.xml><?xml version="1.0" encoding="utf-8"?>
<ax:ocx xmlns:ax="http://schemas.microsoft.com/office/2006/activeX" xmlns:r="http://schemas.openxmlformats.org/officeDocument/2006/relationships" ax:classid="{978C9E23-D4B0-11CE-BF2D-00AA003F40D0}" ax:persistence="persistPropertyBag">
  <ax:ocxPr ax:name="ForeColor" ax:value="16711680"/>
  <ax:ocxPr ax:name="BackColor" ax:value="14737632"/>
  <ax:ocxPr ax:name="Caption" ax:value="laøm laïi"/>
  <ax:ocxPr ax:name="Size" ax:value="4868;1693"/>
  <ax:ocxPr ax:name="FontName" ax:value="VNI-Times"/>
  <ax:ocxPr ax:name="FontHeight" ax:value="480"/>
  <ax:ocxPr ax:name="FontCharSet" ax:value="0"/>
  <ax:ocxPr ax:name="FontPitchAndFamily" ax:value="2"/>
  <ax:ocxPr ax:name="ParagraphAlign" ax:value="3"/>
</ax:ocx>
</file>

<file path=ppt/activeX/activeX8.xml><?xml version="1.0" encoding="utf-8"?>
<ax:ocx xmlns:ax="http://schemas.microsoft.com/office/2006/activeX" xmlns:r="http://schemas.openxmlformats.org/officeDocument/2006/relationships" ax:classid="{978C9E23-D4B0-11CE-BF2D-00AA003F40D0}" ax:persistence="persistPropertyBag">
  <ax:ocxPr ax:name="ForeColor" ax:value="16711680"/>
  <ax:ocxPr ax:name="BackColor" ax:value="16777215"/>
  <ax:ocxPr ax:name="Caption" ax:value="cuoäc soáng"/>
  <ax:ocxPr ax:name="Size" ax:value="4445;1058"/>
  <ax:ocxPr ax:name="FontName" ax:value="VNI-Times"/>
  <ax:ocxPr ax:name="FontHeight" ax:value="480"/>
  <ax:ocxPr ax:name="FontCharSet" ax:value="0"/>
  <ax:ocxPr ax:name="FontPitchAndFamily" ax:value="2"/>
  <ax:ocxPr ax:name="ParagraphAlign" ax:value="3"/>
</ax:ocx>
</file>

<file path=ppt/activeX/activeX9.xml><?xml version="1.0" encoding="utf-8"?>
<ax:ocx xmlns:ax="http://schemas.microsoft.com/office/2006/activeX" xmlns:r="http://schemas.openxmlformats.org/officeDocument/2006/relationships" ax:classid="{978C9E23-D4B0-11CE-BF2D-00AA003F40D0}" ax:persistence="persistPropertyBag">
  <ax:ocxPr ax:name="ForeColor" ax:value="16711680"/>
  <ax:ocxPr ax:name="BackColor" ax:value="14737632"/>
  <ax:ocxPr ax:name="Caption" ax:value=" "/>
  <ax:ocxPr ax:name="Size" ax:value="4445;1058"/>
  <ax:ocxPr ax:name="FontName" ax:value="VNI-Times"/>
  <ax:ocxPr ax:name="FontHeight" ax:value="480"/>
  <ax:ocxPr ax:name="FontCharSet" ax:value="0"/>
  <ax:ocxPr ax:name="FontPitchAndFamily" ax:value="2"/>
  <ax:ocxPr ax:name="ParagraphAlign" ax:value="3"/>
</ax:ocx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image" Target="../media/image12.wmf"/><Relationship Id="rId7" Type="http://schemas.openxmlformats.org/officeDocument/2006/relationships/image" Target="../media/image16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6" Type="http://schemas.openxmlformats.org/officeDocument/2006/relationships/image" Target="../media/image15.wmf"/><Relationship Id="rId11" Type="http://schemas.openxmlformats.org/officeDocument/2006/relationships/image" Target="../media/image20.wmf"/><Relationship Id="rId5" Type="http://schemas.openxmlformats.org/officeDocument/2006/relationships/image" Target="../media/image14.wmf"/><Relationship Id="rId10" Type="http://schemas.openxmlformats.org/officeDocument/2006/relationships/image" Target="../media/image19.wmf"/><Relationship Id="rId4" Type="http://schemas.openxmlformats.org/officeDocument/2006/relationships/image" Target="../media/image13.wmf"/><Relationship Id="rId9" Type="http://schemas.openxmlformats.org/officeDocument/2006/relationships/image" Target="../media/image1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9E39ACA-51D7-4CB1-A757-C7FDF2E9BFB6}" type="datetimeFigureOut">
              <a:rPr lang="en-US"/>
              <a:pPr>
                <a:defRPr/>
              </a:pPr>
              <a:t>6/30/2016</a:t>
            </a:fld>
            <a:endParaRPr lang="en-US"/>
          </a:p>
        </p:txBody>
      </p:sp>
      <p:sp>
        <p:nvSpPr>
          <p:cNvPr id="1946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EA93504C-BC1F-4379-BADE-05B2088978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CC721EA6-B603-4250-AE8D-5031B60C9FC6}" type="slidenum">
              <a:rPr lang="en-US" sz="1200">
                <a:cs typeface="Arial" charset="0"/>
              </a:rPr>
              <a:pPr algn="r" eaLnBrk="1" hangingPunct="1"/>
              <a:t>7</a:t>
            </a:fld>
            <a:endParaRPr lang="en-US" sz="1200">
              <a:cs typeface="Arial" charset="0"/>
            </a:endParaRPr>
          </a:p>
        </p:txBody>
      </p:sp>
      <p:sp>
        <p:nvSpPr>
          <p:cNvPr id="204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039599-5762-4897-B2F5-5B0A9880A3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3A8F45-F9D4-4BB2-84F0-A2B5F1919D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65AD8D-066B-48A0-809B-1B4FFFD0B9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8DCF2-8137-45DC-A5D8-2E4F0CAF9F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68CE79-67A1-44D2-98A4-644FAF3B19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B90EE0-A4CD-45AE-88C2-01FBA8D3C2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327567-8C7D-4AB0-AEF3-0A08EF4073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091E82-5D8B-4748-8120-57EB942EAE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8ACC0-F1AA-4526-8A71-86A674D83D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1D8367-DC38-457E-8D48-A861A969FC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5EBA8E-17E4-4F54-817B-4B38EA6A4E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4723347C-165B-489C-8A28-0BD6E2F9DF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gif"/><Relationship Id="rId3" Type="http://schemas.openxmlformats.org/officeDocument/2006/relationships/image" Target="../media/image30.gif"/><Relationship Id="rId7" Type="http://schemas.openxmlformats.org/officeDocument/2006/relationships/image" Target="../media/image34.gi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gif"/><Relationship Id="rId5" Type="http://schemas.openxmlformats.org/officeDocument/2006/relationships/image" Target="../media/image32.gif"/><Relationship Id="rId4" Type="http://schemas.openxmlformats.org/officeDocument/2006/relationships/image" Target="../media/image31.gif"/><Relationship Id="rId9" Type="http://schemas.openxmlformats.org/officeDocument/2006/relationships/image" Target="../media/image36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image" Target="../media/image6.jpeg"/><Relationship Id="rId7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5" Type="http://schemas.openxmlformats.org/officeDocument/2006/relationships/image" Target="../media/image7.jpeg"/><Relationship Id="rId4" Type="http://schemas.openxmlformats.org/officeDocument/2006/relationships/slide" Target="slide14.xml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ontrol" Target="../activeX/activeX7.xml"/><Relationship Id="rId13" Type="http://schemas.openxmlformats.org/officeDocument/2006/relationships/slideLayout" Target="../slideLayouts/slideLayout7.xml"/><Relationship Id="rId18" Type="http://schemas.openxmlformats.org/officeDocument/2006/relationships/image" Target="../media/image24.png"/><Relationship Id="rId3" Type="http://schemas.openxmlformats.org/officeDocument/2006/relationships/control" Target="../activeX/activeX2.xml"/><Relationship Id="rId7" Type="http://schemas.openxmlformats.org/officeDocument/2006/relationships/control" Target="../activeX/activeX6.xml"/><Relationship Id="rId12" Type="http://schemas.openxmlformats.org/officeDocument/2006/relationships/control" Target="../activeX/activeX11.xml"/><Relationship Id="rId17" Type="http://schemas.openxmlformats.org/officeDocument/2006/relationships/image" Target="../media/image23.png"/><Relationship Id="rId2" Type="http://schemas.openxmlformats.org/officeDocument/2006/relationships/control" Target="../activeX/activeX1.xml"/><Relationship Id="rId16" Type="http://schemas.openxmlformats.org/officeDocument/2006/relationships/image" Target="../media/image22.png"/><Relationship Id="rId1" Type="http://schemas.openxmlformats.org/officeDocument/2006/relationships/vmlDrawing" Target="../drawings/vmlDrawing1.vml"/><Relationship Id="rId6" Type="http://schemas.openxmlformats.org/officeDocument/2006/relationships/control" Target="../activeX/activeX5.xml"/><Relationship Id="rId11" Type="http://schemas.openxmlformats.org/officeDocument/2006/relationships/control" Target="../activeX/activeX10.xml"/><Relationship Id="rId5" Type="http://schemas.openxmlformats.org/officeDocument/2006/relationships/control" Target="../activeX/activeX4.xml"/><Relationship Id="rId15" Type="http://schemas.openxmlformats.org/officeDocument/2006/relationships/image" Target="../media/image21.png"/><Relationship Id="rId10" Type="http://schemas.openxmlformats.org/officeDocument/2006/relationships/control" Target="../activeX/activeX9.xml"/><Relationship Id="rId4" Type="http://schemas.openxmlformats.org/officeDocument/2006/relationships/control" Target="../activeX/activeX3.xml"/><Relationship Id="rId9" Type="http://schemas.openxmlformats.org/officeDocument/2006/relationships/control" Target="../activeX/activeX8.xml"/><Relationship Id="rId14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inhnen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WordArt 3"/>
          <p:cNvSpPr>
            <a:spLocks noChangeArrowheads="1" noChangeShapeType="1" noTextEdit="1"/>
          </p:cNvSpPr>
          <p:nvPr/>
        </p:nvSpPr>
        <p:spPr bwMode="auto">
          <a:xfrm>
            <a:off x="1524000" y="914400"/>
            <a:ext cx="6477000" cy="25146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n-US" sz="4800" b="1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CHÀO MỪNG CÁC THẦY CÔ GIÁO</a:t>
            </a:r>
          </a:p>
        </p:txBody>
      </p:sp>
      <p:sp>
        <p:nvSpPr>
          <p:cNvPr id="3076" name="WordArt 4"/>
          <p:cNvSpPr>
            <a:spLocks noChangeArrowheads="1" noChangeShapeType="1" noTextEdit="1"/>
          </p:cNvSpPr>
          <p:nvPr/>
        </p:nvSpPr>
        <p:spPr bwMode="auto">
          <a:xfrm>
            <a:off x="1828800" y="2895600"/>
            <a:ext cx="6248400" cy="1571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noFill/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"/>
                <a:cs typeface="Arial"/>
              </a:rPr>
              <a:t>VỀ DỰ GIỜ  ĐẠO ĐỨC - LỚP 5</a:t>
            </a:r>
          </a:p>
          <a:p>
            <a:pPr algn="ctr"/>
            <a:endParaRPr lang="en-US" sz="3600" kern="10">
              <a:ln w="9525">
                <a:noFill/>
                <a:round/>
                <a:headEnd/>
                <a:tailEnd/>
              </a:ln>
              <a:solidFill>
                <a:srgbClr val="FFFF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2" descr="nguyen cong hu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89100" y="812800"/>
            <a:ext cx="6230938" cy="424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6259" name="Text Box 3"/>
          <p:cNvSpPr txBox="1">
            <a:spLocks noChangeArrowheads="1"/>
          </p:cNvSpPr>
          <p:nvPr/>
        </p:nvSpPr>
        <p:spPr bwMode="auto">
          <a:xfrm>
            <a:off x="2743200" y="5413375"/>
            <a:ext cx="50069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0000FF"/>
                </a:solidFill>
              </a:rPr>
              <a:t>Nguyễn Công Hùng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6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96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2"/>
          <p:cNvSpPr>
            <a:spLocks noChangeArrowheads="1"/>
          </p:cNvSpPr>
          <p:nvPr/>
        </p:nvSpPr>
        <p:spPr bwMode="auto">
          <a:xfrm>
            <a:off x="533400" y="152400"/>
            <a:ext cx="1874838" cy="574675"/>
          </a:xfrm>
          <a:prstGeom prst="roundRect">
            <a:avLst>
              <a:gd name="adj" fmla="val 16667"/>
            </a:avLst>
          </a:prstGeom>
          <a:solidFill>
            <a:srgbClr val="33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FF99"/>
                </a:solidFill>
              </a:rPr>
              <a:t>Bài tập 2:</a:t>
            </a: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838200" y="838200"/>
            <a:ext cx="81534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sz="2800" b="1">
                <a:solidFill>
                  <a:srgbClr val="800000"/>
                </a:solidFill>
              </a:rPr>
              <a:t>Em có nhận xét gì về những ý kiến dưới đây?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457200" y="1752600"/>
            <a:ext cx="8001000" cy="123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sz="2500">
                <a:solidFill>
                  <a:srgbClr val="0000FF"/>
                </a:solidFill>
              </a:rPr>
              <a:t>a. Những người khuyết tật dù cố gắng học hành cũng chẳng để làm gì.</a:t>
            </a:r>
          </a:p>
        </p:txBody>
      </p:sp>
      <p:sp>
        <p:nvSpPr>
          <p:cNvPr id="97285" name="Text Box 5"/>
          <p:cNvSpPr txBox="1">
            <a:spLocks noChangeArrowheads="1"/>
          </p:cNvSpPr>
          <p:nvPr/>
        </p:nvSpPr>
        <p:spPr bwMode="auto">
          <a:xfrm>
            <a:off x="457200" y="3184525"/>
            <a:ext cx="8001000" cy="123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sz="2500">
                <a:solidFill>
                  <a:srgbClr val="800000"/>
                </a:solidFill>
              </a:rPr>
              <a:t>b. Chỉ con nhà nghèo mới cần có chí vượt khó, còn con nhà giàu thì không cần. </a:t>
            </a:r>
          </a:p>
        </p:txBody>
      </p:sp>
      <p:sp>
        <p:nvSpPr>
          <p:cNvPr id="97286" name="Text Box 6"/>
          <p:cNvSpPr txBox="1">
            <a:spLocks noChangeArrowheads="1"/>
          </p:cNvSpPr>
          <p:nvPr/>
        </p:nvSpPr>
        <p:spPr bwMode="auto">
          <a:xfrm>
            <a:off x="457200" y="4670425"/>
            <a:ext cx="8001000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sz="2500">
                <a:solidFill>
                  <a:srgbClr val="800000"/>
                </a:solidFill>
              </a:rPr>
              <a:t>c. Con trai mới cần có chí. </a:t>
            </a:r>
          </a:p>
        </p:txBody>
      </p:sp>
      <p:sp>
        <p:nvSpPr>
          <p:cNvPr id="97287" name="Text Box 7"/>
          <p:cNvSpPr txBox="1">
            <a:spLocks noChangeArrowheads="1"/>
          </p:cNvSpPr>
          <p:nvPr/>
        </p:nvSpPr>
        <p:spPr bwMode="auto">
          <a:xfrm>
            <a:off x="457200" y="5584825"/>
            <a:ext cx="8001000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sz="2500">
                <a:solidFill>
                  <a:srgbClr val="800000"/>
                </a:solidFill>
              </a:rPr>
              <a:t>d. “Có công mài sắt, có ngày nên kim.” (Tục ngữ)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250" autoRev="1" fill="hold"/>
                                        <p:tgtEl>
                                          <p:spTgt spid="972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250" autoRev="1" fill="hold"/>
                                        <p:tgtEl>
                                          <p:spTgt spid="972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972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2" dur="250" autoRev="1" fill="hold"/>
                                        <p:tgtEl>
                                          <p:spTgt spid="972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250" autoRev="1" fill="hold"/>
                                        <p:tgtEl>
                                          <p:spTgt spid="972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250" autoRev="1" fill="hold"/>
                                        <p:tgtEl>
                                          <p:spTgt spid="972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8" dur="250" autoRev="1" fill="hold"/>
                                        <p:tgtEl>
                                          <p:spTgt spid="972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250" autoRev="1" fill="hold"/>
                                        <p:tgtEl>
                                          <p:spTgt spid="972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250" autoRev="1" fill="hold"/>
                                        <p:tgtEl>
                                          <p:spTgt spid="972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5" grpId="0"/>
      <p:bldP spid="97286" grpId="0"/>
      <p:bldP spid="9728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709613" y="919163"/>
            <a:ext cx="7924800" cy="187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sz="2600">
                <a:solidFill>
                  <a:srgbClr val="800000"/>
                </a:solidFill>
              </a:rPr>
              <a:t>	Trong cuộc sống, ai cũng có thể gặp khó khăn, nhưng nếu có niềm tin và cố gắng vượt qua thì có thể thành công. </a:t>
            </a:r>
          </a:p>
        </p:txBody>
      </p:sp>
      <p:sp>
        <p:nvSpPr>
          <p:cNvPr id="98307" name="Text Box 3"/>
          <p:cNvSpPr txBox="1">
            <a:spLocks noChangeArrowheads="1"/>
          </p:cNvSpPr>
          <p:nvPr/>
        </p:nvSpPr>
        <p:spPr bwMode="auto">
          <a:xfrm>
            <a:off x="557213" y="3052763"/>
            <a:ext cx="7924800" cy="346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130000"/>
              </a:lnSpc>
              <a:spcBef>
                <a:spcPct val="50000"/>
              </a:spcBef>
            </a:pPr>
            <a:r>
              <a:rPr lang="en-US" sz="2600">
                <a:solidFill>
                  <a:srgbClr val="800000"/>
                </a:solidFill>
              </a:rPr>
              <a:t>			Không có việc gì khó</a:t>
            </a:r>
          </a:p>
          <a:p>
            <a:pPr eaLnBrk="1" hangingPunct="1">
              <a:lnSpc>
                <a:spcPct val="130000"/>
              </a:lnSpc>
              <a:spcBef>
                <a:spcPct val="50000"/>
              </a:spcBef>
            </a:pPr>
            <a:r>
              <a:rPr lang="en-US" sz="2600">
                <a:solidFill>
                  <a:srgbClr val="800000"/>
                </a:solidFill>
              </a:rPr>
              <a:t>			Chỉ sợ lòng không bền</a:t>
            </a:r>
          </a:p>
          <a:p>
            <a:pPr eaLnBrk="1" hangingPunct="1">
              <a:lnSpc>
                <a:spcPct val="130000"/>
              </a:lnSpc>
              <a:spcBef>
                <a:spcPct val="50000"/>
              </a:spcBef>
            </a:pPr>
            <a:r>
              <a:rPr lang="en-US" sz="2600">
                <a:solidFill>
                  <a:srgbClr val="800000"/>
                </a:solidFill>
              </a:rPr>
              <a:t>			Đào núi và lấp biển</a:t>
            </a:r>
          </a:p>
          <a:p>
            <a:pPr eaLnBrk="1" hangingPunct="1">
              <a:lnSpc>
                <a:spcPct val="130000"/>
              </a:lnSpc>
              <a:spcBef>
                <a:spcPct val="50000"/>
              </a:spcBef>
            </a:pPr>
            <a:r>
              <a:rPr lang="en-US" sz="2600">
                <a:solidFill>
                  <a:srgbClr val="800000"/>
                </a:solidFill>
              </a:rPr>
              <a:t>			Quyết chí ắt làm nên. </a:t>
            </a:r>
          </a:p>
          <a:p>
            <a:pPr eaLnBrk="1" hangingPunct="1">
              <a:lnSpc>
                <a:spcPct val="130000"/>
              </a:lnSpc>
              <a:spcBef>
                <a:spcPct val="50000"/>
              </a:spcBef>
            </a:pPr>
            <a:r>
              <a:rPr lang="en-US" sz="2600">
                <a:solidFill>
                  <a:srgbClr val="800000"/>
                </a:solidFill>
              </a:rPr>
              <a:t>                                             (Hồ Chí Minh)</a:t>
            </a:r>
          </a:p>
        </p:txBody>
      </p:sp>
      <p:sp>
        <p:nvSpPr>
          <p:cNvPr id="98308" name="Oval 4"/>
          <p:cNvSpPr>
            <a:spLocks noChangeArrowheads="1"/>
          </p:cNvSpPr>
          <p:nvPr/>
        </p:nvSpPr>
        <p:spPr bwMode="auto">
          <a:xfrm>
            <a:off x="365125" y="196850"/>
            <a:ext cx="2546350" cy="660400"/>
          </a:xfrm>
          <a:prstGeom prst="ellipse">
            <a:avLst/>
          </a:prstGeom>
          <a:solidFill>
            <a:srgbClr val="FFFF99"/>
          </a:solidFill>
          <a:ln w="9525">
            <a:noFill/>
            <a:round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pPr algn="ctr" eaLnBrk="1" hangingPunct="1"/>
            <a:r>
              <a:rPr lang="en-US" sz="2800" b="1">
                <a:solidFill>
                  <a:srgbClr val="CC3399"/>
                </a:solidFill>
              </a:rPr>
              <a:t>GHI NHỚ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8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8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8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7" grpId="0"/>
      <p:bldP spid="9830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004" name="Picture 28" descr="BANGIOC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6998" name="WordArt 22"/>
          <p:cNvSpPr>
            <a:spLocks noChangeArrowheads="1" noChangeShapeType="1" noTextEdit="1"/>
          </p:cNvSpPr>
          <p:nvPr/>
        </p:nvSpPr>
        <p:spPr bwMode="auto">
          <a:xfrm>
            <a:off x="838200" y="3505200"/>
            <a:ext cx="7086600" cy="243840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vi-VN" sz="24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 Cảm ơn sự theo dõi của quý thầy cô</a:t>
            </a:r>
            <a:endParaRPr lang="en-US" sz="2400" kern="10">
              <a:ln w="9525">
                <a:solidFill>
                  <a:schemeClr val="tx1"/>
                </a:solidFill>
                <a:round/>
                <a:headEnd/>
                <a:tailEnd/>
              </a:ln>
              <a:solidFill>
                <a:srgbClr val="0000FF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ransition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27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1269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1269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269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269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9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Picture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 rot="10800000">
            <a:off x="8001000" y="5257800"/>
            <a:ext cx="1143000" cy="685800"/>
          </a:xfrm>
          <a:custGeom>
            <a:avLst/>
            <a:gdLst>
              <a:gd name="T0" fmla="*/ 45362813 w 21600"/>
              <a:gd name="T1" fmla="*/ 0 h 21600"/>
              <a:gd name="T2" fmla="*/ 0 w 21600"/>
              <a:gd name="T3" fmla="*/ 10887075 h 21600"/>
              <a:gd name="T4" fmla="*/ 45362813 w 21600"/>
              <a:gd name="T5" fmla="*/ 21774150 h 21600"/>
              <a:gd name="T6" fmla="*/ 60483750 w 21600"/>
              <a:gd name="T7" fmla="*/ 10887075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64" name="Text Box 31"/>
          <p:cNvSpPr txBox="1">
            <a:spLocks noChangeArrowheads="1"/>
          </p:cNvSpPr>
          <p:nvPr/>
        </p:nvSpPr>
        <p:spPr bwMode="auto">
          <a:xfrm>
            <a:off x="1828800" y="2514600"/>
            <a:ext cx="4565650" cy="549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3000" b="1">
                <a:cs typeface="Arial" charset="0"/>
              </a:rPr>
              <a:t>Đọc ghi nhớ của bài</a:t>
            </a:r>
            <a:endParaRPr lang="en-US" sz="2800">
              <a:cs typeface="Arial" charset="0"/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Picture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 rot="10800000">
            <a:off x="7924800" y="5257800"/>
            <a:ext cx="1219200" cy="685800"/>
          </a:xfrm>
          <a:custGeom>
            <a:avLst/>
            <a:gdLst>
              <a:gd name="T0" fmla="*/ 51612800 w 21600"/>
              <a:gd name="T1" fmla="*/ 0 h 21600"/>
              <a:gd name="T2" fmla="*/ 0 w 21600"/>
              <a:gd name="T3" fmla="*/ 10887075 h 21600"/>
              <a:gd name="T4" fmla="*/ 51612800 w 21600"/>
              <a:gd name="T5" fmla="*/ 21774150 h 21600"/>
              <a:gd name="T6" fmla="*/ 68817067 w 21600"/>
              <a:gd name="T7" fmla="*/ 10887075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278" name="Oval 6"/>
          <p:cNvSpPr>
            <a:spLocks noChangeArrowheads="1"/>
          </p:cNvSpPr>
          <p:nvPr/>
        </p:nvSpPr>
        <p:spPr bwMode="auto">
          <a:xfrm>
            <a:off x="533400" y="2057400"/>
            <a:ext cx="647700" cy="431800"/>
          </a:xfrm>
          <a:prstGeom prst="ellipse">
            <a:avLst/>
          </a:prstGeom>
          <a:noFill/>
          <a:ln w="25400">
            <a:solidFill>
              <a:srgbClr val="FF505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>
              <a:solidFill>
                <a:srgbClr val="FF5050"/>
              </a:solidFill>
              <a:cs typeface="Arial" charset="0"/>
            </a:endParaRPr>
          </a:p>
        </p:txBody>
      </p:sp>
      <p:sp>
        <p:nvSpPr>
          <p:cNvPr id="16389" name="Text Box 7"/>
          <p:cNvSpPr txBox="1">
            <a:spLocks noChangeArrowheads="1"/>
          </p:cNvSpPr>
          <p:nvPr/>
        </p:nvSpPr>
        <p:spPr bwMode="auto">
          <a:xfrm>
            <a:off x="228600" y="990600"/>
            <a:ext cx="87630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500" b="1">
                <a:solidFill>
                  <a:srgbClr val="800000"/>
                </a:solidFill>
              </a:rPr>
              <a:t>Những trường hợp nào dưới đây là biểu hiện của người có ý chí?</a:t>
            </a:r>
          </a:p>
        </p:txBody>
      </p:sp>
      <p:sp>
        <p:nvSpPr>
          <p:cNvPr id="16390" name="Text Box 8"/>
          <p:cNvSpPr txBox="1">
            <a:spLocks noChangeArrowheads="1"/>
          </p:cNvSpPr>
          <p:nvPr/>
        </p:nvSpPr>
        <p:spPr bwMode="auto">
          <a:xfrm>
            <a:off x="690563" y="1889125"/>
            <a:ext cx="8310562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130000"/>
              </a:lnSpc>
              <a:spcBef>
                <a:spcPct val="50000"/>
              </a:spcBef>
            </a:pPr>
            <a:r>
              <a:rPr lang="en-US" sz="2400">
                <a:solidFill>
                  <a:srgbClr val="800000"/>
                </a:solidFill>
              </a:rPr>
              <a:t>a. Gia đình nhà Lan nghèo, bố mất sớm, mẹ thường xuyên đau ốm nhưng Lan luôn học giỏi.</a:t>
            </a:r>
          </a:p>
        </p:txBody>
      </p:sp>
      <p:sp>
        <p:nvSpPr>
          <p:cNvPr id="16391" name="Text Box 9"/>
          <p:cNvSpPr txBox="1">
            <a:spLocks noChangeArrowheads="1"/>
          </p:cNvSpPr>
          <p:nvPr/>
        </p:nvSpPr>
        <p:spPr bwMode="auto">
          <a:xfrm>
            <a:off x="609600" y="2895600"/>
            <a:ext cx="8788400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130000"/>
              </a:lnSpc>
              <a:spcBef>
                <a:spcPct val="50000"/>
              </a:spcBef>
            </a:pPr>
            <a:r>
              <a:rPr lang="en-US" sz="2400">
                <a:solidFill>
                  <a:srgbClr val="800000"/>
                </a:solidFill>
              </a:rPr>
              <a:t>c. Chữ bạn Hiếu rất xấu nhưng sau hai năm kiên trì rèn luyện, nay Hiếu viết vừa đẹp, vừa nhanh. </a:t>
            </a:r>
          </a:p>
        </p:txBody>
      </p:sp>
      <p:sp>
        <p:nvSpPr>
          <p:cNvPr id="16392" name="Text Box 10"/>
          <p:cNvSpPr txBox="1">
            <a:spLocks noChangeArrowheads="1"/>
          </p:cNvSpPr>
          <p:nvPr/>
        </p:nvSpPr>
        <p:spPr bwMode="auto">
          <a:xfrm>
            <a:off x="619125" y="3962400"/>
            <a:ext cx="8639175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130000"/>
              </a:lnSpc>
              <a:spcBef>
                <a:spcPct val="50000"/>
              </a:spcBef>
            </a:pPr>
            <a:r>
              <a:rPr lang="en-US" sz="2400">
                <a:solidFill>
                  <a:srgbClr val="800000"/>
                </a:solidFill>
              </a:rPr>
              <a:t>d. Sáng mùa đông, chuông đồng hồ báo thức reo nhiều lần nhưng Nam tắt chuông rồi trùm chăn ngủ tiếp. </a:t>
            </a: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4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Picture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 rot="10800000">
            <a:off x="8153400" y="5410200"/>
            <a:ext cx="990600" cy="685800"/>
          </a:xfrm>
          <a:custGeom>
            <a:avLst/>
            <a:gdLst>
              <a:gd name="T0" fmla="*/ 34072513 w 21600"/>
              <a:gd name="T1" fmla="*/ 0 h 21600"/>
              <a:gd name="T2" fmla="*/ 0 w 21600"/>
              <a:gd name="T3" fmla="*/ 10887075 h 21600"/>
              <a:gd name="T4" fmla="*/ 34072513 w 21600"/>
              <a:gd name="T5" fmla="*/ 21774150 h 21600"/>
              <a:gd name="T6" fmla="*/ 45430017 w 21600"/>
              <a:gd name="T7" fmla="*/ 10887075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412" name="Text Box 7"/>
          <p:cNvSpPr txBox="1">
            <a:spLocks noChangeArrowheads="1"/>
          </p:cNvSpPr>
          <p:nvPr/>
        </p:nvSpPr>
        <p:spPr bwMode="auto">
          <a:xfrm>
            <a:off x="228600" y="2133600"/>
            <a:ext cx="87630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500" b="1">
                <a:solidFill>
                  <a:srgbClr val="800000"/>
                </a:solidFill>
              </a:rPr>
              <a:t>Hãy kể một tấm gương “Có chí thì nên mà em biết”</a:t>
            </a: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5" name="Picture 3" descr="taochu_bgr_47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678718">
            <a:off x="76200" y="2590800"/>
            <a:ext cx="2971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948" name="WordArt 4"/>
          <p:cNvSpPr>
            <a:spLocks noChangeArrowheads="1" noChangeShapeType="1" noTextEdit="1"/>
          </p:cNvSpPr>
          <p:nvPr/>
        </p:nvSpPr>
        <p:spPr bwMode="auto">
          <a:xfrm>
            <a:off x="304800" y="457200"/>
            <a:ext cx="6400800" cy="16764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Kính chào quý thầy, cô !</a:t>
            </a:r>
          </a:p>
        </p:txBody>
      </p:sp>
      <p:pic>
        <p:nvPicPr>
          <p:cNvPr id="18437" name="Picture 5" descr="86370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1891099">
            <a:off x="8077200" y="16002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6" descr="86370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63420">
            <a:off x="4648200" y="48006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951" name="Rectangle 7"/>
          <p:cNvSpPr>
            <a:spLocks noGrp="1"/>
          </p:cNvSpPr>
          <p:nvPr>
            <p:ph type="title"/>
          </p:nvPr>
        </p:nvSpPr>
        <p:spPr>
          <a:xfrm>
            <a:off x="381000" y="1981200"/>
            <a:ext cx="5410200" cy="1143000"/>
          </a:xfrm>
        </p:spPr>
        <p:txBody>
          <a:bodyPr/>
          <a:lstStyle/>
          <a:p>
            <a:r>
              <a:rPr lang="en-US" sz="4000" smtClean="0">
                <a:solidFill>
                  <a:srgbClr val="FF0000"/>
                </a:solidFill>
                <a:latin typeface="Arial" charset="0"/>
              </a:rPr>
              <a:t>Chúc các em học tốt !</a:t>
            </a:r>
          </a:p>
        </p:txBody>
      </p:sp>
      <p:pic>
        <p:nvPicPr>
          <p:cNvPr id="18440" name="Picture 8" descr="bFLOWERblue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4864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1" name="Picture 9" descr="bFLOWERwhite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19200" y="54864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2" name="Picture 10" descr="bFLOWERred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438400" y="54864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3" name="Picture 5" descr="viet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779838" y="2781300"/>
            <a:ext cx="1914525" cy="145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4" name="Picture 3" descr="musique_135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524750" y="0"/>
            <a:ext cx="1905000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2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2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4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8294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29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29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82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4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8294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4" presetID="45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829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829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29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8" grpId="0" animBg="1"/>
      <p:bldP spid="82948" grpId="1" animBg="1"/>
      <p:bldP spid="82948" grpId="2" animBg="1"/>
      <p:bldP spid="82951" grpId="0"/>
      <p:bldP spid="82951" grpId="1"/>
      <p:bldP spid="82951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anh1"/>
          <p:cNvPicPr>
            <a:picLocks noChangeAspect="1" noChangeArrowheads="1"/>
          </p:cNvPicPr>
          <p:nvPr/>
        </p:nvPicPr>
        <p:blipFill>
          <a:blip r:embed="rId2"/>
          <a:srcRect l="32942" t="27083" r="34117" b="37418"/>
          <a:stretch>
            <a:fillRect/>
          </a:stretch>
        </p:blipFill>
        <p:spPr bwMode="auto">
          <a:xfrm>
            <a:off x="168275" y="273050"/>
            <a:ext cx="4276725" cy="3005138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4099" name="Picture 3" descr="5"/>
          <p:cNvPicPr>
            <a:picLocks noChangeAspect="1" noChangeArrowheads="1"/>
          </p:cNvPicPr>
          <p:nvPr/>
        </p:nvPicPr>
        <p:blipFill>
          <a:blip r:embed="rId3"/>
          <a:srcRect l="33530" t="27083" r="33530" b="36459"/>
          <a:stretch>
            <a:fillRect/>
          </a:stretch>
        </p:blipFill>
        <p:spPr bwMode="auto">
          <a:xfrm>
            <a:off x="180975" y="3638550"/>
            <a:ext cx="4267200" cy="30480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4100" name="Picture 4" descr="6"/>
          <p:cNvPicPr>
            <a:picLocks noChangeAspect="1" noChangeArrowheads="1"/>
          </p:cNvPicPr>
          <p:nvPr/>
        </p:nvPicPr>
        <p:blipFill>
          <a:blip r:embed="rId4"/>
          <a:srcRect l="35883" t="27083" r="31177" b="37500"/>
          <a:stretch>
            <a:fillRect/>
          </a:stretch>
        </p:blipFill>
        <p:spPr bwMode="auto">
          <a:xfrm>
            <a:off x="4678363" y="3632200"/>
            <a:ext cx="4270375" cy="3043238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4101" name="Picture 5" descr="1"/>
          <p:cNvPicPr>
            <a:picLocks noChangeAspect="1" noChangeArrowheads="1"/>
          </p:cNvPicPr>
          <p:nvPr/>
        </p:nvPicPr>
        <p:blipFill>
          <a:blip r:embed="rId5"/>
          <a:srcRect l="30882" t="16602" r="35956" b="47266"/>
          <a:stretch>
            <a:fillRect/>
          </a:stretch>
        </p:blipFill>
        <p:spPr bwMode="auto">
          <a:xfrm>
            <a:off x="4705350" y="271463"/>
            <a:ext cx="4238625" cy="300037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19050" y="0"/>
            <a:ext cx="9144000" cy="6858000"/>
            <a:chOff x="0" y="0"/>
            <a:chExt cx="5760" cy="4224"/>
          </a:xfrm>
        </p:grpSpPr>
        <p:pic>
          <p:nvPicPr>
            <p:cNvPr id="5128" name="Picture 3" descr="j043955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5760" cy="4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29" name="AutoShape 4"/>
            <p:cNvSpPr>
              <a:spLocks noChangeArrowheads="1"/>
            </p:cNvSpPr>
            <p:nvPr/>
          </p:nvSpPr>
          <p:spPr bwMode="auto">
            <a:xfrm>
              <a:off x="768" y="192"/>
              <a:ext cx="4560" cy="3840"/>
            </a:xfrm>
            <a:prstGeom prst="roundRect">
              <a:avLst>
                <a:gd name="adj" fmla="val 16667"/>
              </a:avLst>
            </a:prstGeom>
            <a:solidFill>
              <a:srgbClr val="FFFF99"/>
            </a:solidFill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123" name="WordArt 5"/>
          <p:cNvSpPr>
            <a:spLocks noChangeArrowheads="1" noChangeShapeType="1" noTextEdit="1"/>
          </p:cNvSpPr>
          <p:nvPr/>
        </p:nvSpPr>
        <p:spPr bwMode="auto">
          <a:xfrm>
            <a:off x="1943100" y="704850"/>
            <a:ext cx="5638800" cy="1333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i="1" kern="10">
                <a:ln w="9525">
                  <a:noFill/>
                  <a:round/>
                  <a:headEnd/>
                  <a:tailEnd/>
                </a:ln>
                <a:solidFill>
                  <a:srgbClr val="80008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Kiểm tra bài cũ</a:t>
            </a:r>
          </a:p>
        </p:txBody>
      </p:sp>
      <p:sp>
        <p:nvSpPr>
          <p:cNvPr id="52230" name="Rectangle 6"/>
          <p:cNvSpPr>
            <a:spLocks noChangeArrowheads="1"/>
          </p:cNvSpPr>
          <p:nvPr/>
        </p:nvSpPr>
        <p:spPr bwMode="auto">
          <a:xfrm>
            <a:off x="1295400" y="2971800"/>
            <a:ext cx="7391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/>
            <a:r>
              <a:rPr lang="en-US" sz="4000" b="1">
                <a:solidFill>
                  <a:srgbClr val="0000FF"/>
                </a:solidFill>
              </a:rPr>
              <a:t>Có chí thì nên</a:t>
            </a:r>
          </a:p>
        </p:txBody>
      </p:sp>
      <p:pic>
        <p:nvPicPr>
          <p:cNvPr id="52231" name="Picture 7" descr="Vol_078_DE020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 l="11166" r="12480"/>
          <a:stretch>
            <a:fillRect/>
          </a:stretch>
        </p:blipFill>
        <p:spPr bwMode="auto">
          <a:xfrm>
            <a:off x="1295400" y="2514600"/>
            <a:ext cx="2271713" cy="22860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52232" name="Picture 8" descr="Vol_078_DE084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 l="14902" r="8784"/>
          <a:stretch>
            <a:fillRect/>
          </a:stretch>
        </p:blipFill>
        <p:spPr bwMode="auto">
          <a:xfrm>
            <a:off x="3657600" y="2514600"/>
            <a:ext cx="2270125" cy="22860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52233" name="Picture 9" descr="Vol_078_DE101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/>
          <a:srcRect l="11166" r="12479"/>
          <a:stretch>
            <a:fillRect/>
          </a:stretch>
        </p:blipFill>
        <p:spPr bwMode="auto">
          <a:xfrm>
            <a:off x="6019800" y="2514600"/>
            <a:ext cx="2271713" cy="22860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22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3" dur="500"/>
                                        <p:tgtEl>
                                          <p:spTgt spid="522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2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2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2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2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2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2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22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500"/>
                                        <p:tgtEl>
                                          <p:spTgt spid="522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233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522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 nodeType="clickPar">
                      <p:stCondLst>
                        <p:cond delay="0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0" dur="500"/>
                                        <p:tgtEl>
                                          <p:spTgt spid="522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23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22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522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232"/>
                  </p:tgtEl>
                </p:cond>
              </p:nextCondLst>
            </p:seq>
          </p:childTnLst>
        </p:cTn>
      </p:par>
    </p:tnLst>
    <p:bldLst>
      <p:bldP spid="52230" grpId="0"/>
      <p:bldP spid="52230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381000" y="1752600"/>
            <a:ext cx="8610600" cy="214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sz="2800" b="1">
                <a:solidFill>
                  <a:srgbClr val="800000"/>
                </a:solidFill>
              </a:rPr>
              <a:t>	</a:t>
            </a:r>
            <a:r>
              <a:rPr lang="en-US" sz="2800" b="1">
                <a:solidFill>
                  <a:srgbClr val="FFFF00"/>
                </a:solidFill>
              </a:rPr>
              <a:t> </a:t>
            </a:r>
            <a:r>
              <a:rPr lang="en-US" sz="3000" b="1">
                <a:solidFill>
                  <a:srgbClr val="800000"/>
                </a:solidFill>
              </a:rPr>
              <a:t>Trong cuộc sống, ai cũng có thể gặp khó khăn, nhưng nếu có niềm tin và cố gắng vượt qua thì có thể thành công.</a:t>
            </a:r>
            <a:r>
              <a:rPr lang="en-US" sz="2800" b="1">
                <a:solidFill>
                  <a:srgbClr val="80000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/>
          <p:cNvSpPr>
            <a:spLocks noChangeArrowheads="1"/>
          </p:cNvSpPr>
          <p:nvPr/>
        </p:nvSpPr>
        <p:spPr bwMode="auto">
          <a:xfrm>
            <a:off x="454025" y="225425"/>
            <a:ext cx="1874838" cy="574675"/>
          </a:xfrm>
          <a:prstGeom prst="roundRect">
            <a:avLst>
              <a:gd name="adj" fmla="val 16667"/>
            </a:avLst>
          </a:prstGeom>
          <a:solidFill>
            <a:srgbClr val="33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800" b="1">
                <a:solidFill>
                  <a:srgbClr val="FFFF00"/>
                </a:solidFill>
              </a:rPr>
              <a:t>Bài tập 1:</a:t>
            </a: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228600" y="990600"/>
            <a:ext cx="87630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500" b="1">
                <a:solidFill>
                  <a:srgbClr val="800000"/>
                </a:solidFill>
              </a:rPr>
              <a:t>Những trường hợp nào dưới đây là biểu hiện của người có ý chí?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690563" y="1889125"/>
            <a:ext cx="8310562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130000"/>
              </a:lnSpc>
              <a:spcBef>
                <a:spcPct val="50000"/>
              </a:spcBef>
            </a:pPr>
            <a:r>
              <a:rPr lang="en-US" sz="2400">
                <a:solidFill>
                  <a:srgbClr val="800000"/>
                </a:solidFill>
              </a:rPr>
              <a:t>a. Gia đình nhà Lan nghèo, bố mất sớm, mẹ thường xuyên đau ốm nhưng Lan luôn học giỏi.</a:t>
            </a:r>
          </a:p>
        </p:txBody>
      </p:sp>
      <p:sp>
        <p:nvSpPr>
          <p:cNvPr id="93189" name="Text Box 5"/>
          <p:cNvSpPr txBox="1">
            <a:spLocks noChangeArrowheads="1"/>
          </p:cNvSpPr>
          <p:nvPr/>
        </p:nvSpPr>
        <p:spPr bwMode="auto">
          <a:xfrm>
            <a:off x="633413" y="3032125"/>
            <a:ext cx="8158162" cy="107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130000"/>
              </a:lnSpc>
              <a:spcBef>
                <a:spcPct val="50000"/>
              </a:spcBef>
            </a:pPr>
            <a:r>
              <a:rPr lang="en-US" sz="2400">
                <a:solidFill>
                  <a:srgbClr val="800000"/>
                </a:solidFill>
              </a:rPr>
              <a:t>b. Nhà Hương ở xa, đường đến trường </a:t>
            </a:r>
            <a:r>
              <a:rPr lang="en-US" sz="2500">
                <a:solidFill>
                  <a:srgbClr val="800000"/>
                </a:solidFill>
              </a:rPr>
              <a:t>lại gồ ghề khó đi</a:t>
            </a:r>
            <a:r>
              <a:rPr lang="en-US" sz="2400">
                <a:solidFill>
                  <a:srgbClr val="800000"/>
                </a:solidFill>
              </a:rPr>
              <a:t> nên Hương thường xuyên đi học muộn. </a:t>
            </a:r>
          </a:p>
        </p:txBody>
      </p:sp>
      <p:sp>
        <p:nvSpPr>
          <p:cNvPr id="93190" name="Text Box 6"/>
          <p:cNvSpPr txBox="1">
            <a:spLocks noChangeArrowheads="1"/>
          </p:cNvSpPr>
          <p:nvPr/>
        </p:nvSpPr>
        <p:spPr bwMode="auto">
          <a:xfrm>
            <a:off x="647700" y="4251325"/>
            <a:ext cx="8788400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130000"/>
              </a:lnSpc>
              <a:spcBef>
                <a:spcPct val="50000"/>
              </a:spcBef>
            </a:pPr>
            <a:r>
              <a:rPr lang="en-US" sz="2400">
                <a:solidFill>
                  <a:srgbClr val="800000"/>
                </a:solidFill>
              </a:rPr>
              <a:t>c. Chữ bạn Hiếu rất xấu nhưng sau hai năm kiên trì rèn luyện, nay Hiếu viết vừa đẹp, vừa nhanh. </a:t>
            </a: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619125" y="5546725"/>
            <a:ext cx="8639175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130000"/>
              </a:lnSpc>
              <a:spcBef>
                <a:spcPct val="50000"/>
              </a:spcBef>
            </a:pPr>
            <a:r>
              <a:rPr lang="en-US" sz="2400">
                <a:solidFill>
                  <a:srgbClr val="800000"/>
                </a:solidFill>
              </a:rPr>
              <a:t>d. Sáng mùa đông, chuông đồng hồ báo thức reo nhiều lần nhưng Nam tắt chuông rồi trùm chăn ngủ tiếp. </a:t>
            </a:r>
          </a:p>
        </p:txBody>
      </p:sp>
      <p:grpSp>
        <p:nvGrpSpPr>
          <p:cNvPr id="93192" name="Group 8"/>
          <p:cNvGrpSpPr>
            <a:grpSpLocks/>
          </p:cNvGrpSpPr>
          <p:nvPr/>
        </p:nvGrpSpPr>
        <p:grpSpPr bwMode="auto">
          <a:xfrm>
            <a:off x="85725" y="2055813"/>
            <a:ext cx="642938" cy="787400"/>
            <a:chOff x="1665" y="620"/>
            <a:chExt cx="1684" cy="2783"/>
          </a:xfrm>
        </p:grpSpPr>
        <p:sp>
          <p:nvSpPr>
            <p:cNvPr id="7204" name="AutoShape 9"/>
            <p:cNvSpPr>
              <a:spLocks noChangeArrowheads="1"/>
            </p:cNvSpPr>
            <p:nvPr/>
          </p:nvSpPr>
          <p:spPr bwMode="auto">
            <a:xfrm>
              <a:off x="2348" y="1462"/>
              <a:ext cx="266" cy="1941"/>
            </a:xfrm>
            <a:prstGeom prst="roundRect">
              <a:avLst>
                <a:gd name="adj" fmla="val 16667"/>
              </a:avLst>
            </a:prstGeom>
            <a:solidFill>
              <a:srgbClr val="339933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grpSp>
          <p:nvGrpSpPr>
            <p:cNvPr id="7205" name="Group 10"/>
            <p:cNvGrpSpPr>
              <a:grpSpLocks/>
            </p:cNvGrpSpPr>
            <p:nvPr/>
          </p:nvGrpSpPr>
          <p:grpSpPr bwMode="auto">
            <a:xfrm>
              <a:off x="1665" y="620"/>
              <a:ext cx="1684" cy="1124"/>
              <a:chOff x="1302" y="523"/>
              <a:chExt cx="2615" cy="2427"/>
            </a:xfrm>
          </p:grpSpPr>
          <p:sp>
            <p:nvSpPr>
              <p:cNvPr id="7206" name="Oval 11"/>
              <p:cNvSpPr>
                <a:spLocks noChangeArrowheads="1"/>
              </p:cNvSpPr>
              <p:nvPr/>
            </p:nvSpPr>
            <p:spPr bwMode="auto">
              <a:xfrm>
                <a:off x="2091" y="523"/>
                <a:ext cx="1108" cy="1108"/>
              </a:xfrm>
              <a:prstGeom prst="ellipse">
                <a:avLst/>
              </a:prstGeom>
              <a:solidFill>
                <a:srgbClr val="339933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/>
                <a:endParaRPr lang="en-US"/>
              </a:p>
            </p:txBody>
          </p:sp>
          <p:sp>
            <p:nvSpPr>
              <p:cNvPr id="7207" name="Oval 12"/>
              <p:cNvSpPr>
                <a:spLocks noChangeArrowheads="1"/>
              </p:cNvSpPr>
              <p:nvPr/>
            </p:nvSpPr>
            <p:spPr bwMode="auto">
              <a:xfrm>
                <a:off x="2809" y="958"/>
                <a:ext cx="1108" cy="1108"/>
              </a:xfrm>
              <a:prstGeom prst="ellipse">
                <a:avLst/>
              </a:prstGeom>
              <a:solidFill>
                <a:srgbClr val="339933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/>
                <a:endParaRPr lang="en-US"/>
              </a:p>
            </p:txBody>
          </p:sp>
          <p:sp>
            <p:nvSpPr>
              <p:cNvPr id="7208" name="Oval 13"/>
              <p:cNvSpPr>
                <a:spLocks noChangeArrowheads="1"/>
              </p:cNvSpPr>
              <p:nvPr/>
            </p:nvSpPr>
            <p:spPr bwMode="auto">
              <a:xfrm>
                <a:off x="1302" y="984"/>
                <a:ext cx="1108" cy="1108"/>
              </a:xfrm>
              <a:prstGeom prst="ellipse">
                <a:avLst/>
              </a:prstGeom>
              <a:solidFill>
                <a:srgbClr val="339933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/>
                <a:endParaRPr lang="en-US"/>
              </a:p>
            </p:txBody>
          </p:sp>
          <p:sp>
            <p:nvSpPr>
              <p:cNvPr id="7209" name="Oval 14"/>
              <p:cNvSpPr>
                <a:spLocks noChangeArrowheads="1"/>
              </p:cNvSpPr>
              <p:nvPr/>
            </p:nvSpPr>
            <p:spPr bwMode="auto">
              <a:xfrm>
                <a:off x="1541" y="1800"/>
                <a:ext cx="1108" cy="1108"/>
              </a:xfrm>
              <a:prstGeom prst="ellipse">
                <a:avLst/>
              </a:prstGeom>
              <a:solidFill>
                <a:srgbClr val="339933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/>
                <a:endParaRPr lang="en-US"/>
              </a:p>
            </p:txBody>
          </p:sp>
          <p:sp>
            <p:nvSpPr>
              <p:cNvPr id="7210" name="Oval 15"/>
              <p:cNvSpPr>
                <a:spLocks noChangeArrowheads="1"/>
              </p:cNvSpPr>
              <p:nvPr/>
            </p:nvSpPr>
            <p:spPr bwMode="auto">
              <a:xfrm>
                <a:off x="2526" y="1842"/>
                <a:ext cx="1108" cy="1108"/>
              </a:xfrm>
              <a:prstGeom prst="ellipse">
                <a:avLst/>
              </a:prstGeom>
              <a:solidFill>
                <a:srgbClr val="339933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/>
                <a:endParaRPr lang="en-US"/>
              </a:p>
            </p:txBody>
          </p:sp>
          <p:sp>
            <p:nvSpPr>
              <p:cNvPr id="7211" name="Oval 16"/>
              <p:cNvSpPr>
                <a:spLocks noChangeArrowheads="1"/>
              </p:cNvSpPr>
              <p:nvPr/>
            </p:nvSpPr>
            <p:spPr bwMode="auto">
              <a:xfrm>
                <a:off x="2048" y="1258"/>
                <a:ext cx="1108" cy="1108"/>
              </a:xfrm>
              <a:prstGeom prst="ellipse">
                <a:avLst/>
              </a:prstGeom>
              <a:solidFill>
                <a:srgbClr val="339933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/>
                <a:endParaRPr lang="en-US"/>
              </a:p>
            </p:txBody>
          </p:sp>
        </p:grpSp>
      </p:grpSp>
      <p:grpSp>
        <p:nvGrpSpPr>
          <p:cNvPr id="93201" name="Group 17"/>
          <p:cNvGrpSpPr>
            <a:grpSpLocks/>
          </p:cNvGrpSpPr>
          <p:nvPr/>
        </p:nvGrpSpPr>
        <p:grpSpPr bwMode="auto">
          <a:xfrm>
            <a:off x="58738" y="5740400"/>
            <a:ext cx="569912" cy="947738"/>
            <a:chOff x="1665" y="620"/>
            <a:chExt cx="1684" cy="2783"/>
          </a:xfrm>
        </p:grpSpPr>
        <p:sp>
          <p:nvSpPr>
            <p:cNvPr id="7196" name="AutoShape 18"/>
            <p:cNvSpPr>
              <a:spLocks noChangeArrowheads="1"/>
            </p:cNvSpPr>
            <p:nvPr/>
          </p:nvSpPr>
          <p:spPr bwMode="auto">
            <a:xfrm>
              <a:off x="2348" y="1462"/>
              <a:ext cx="266" cy="1941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grpSp>
          <p:nvGrpSpPr>
            <p:cNvPr id="7197" name="Group 19"/>
            <p:cNvGrpSpPr>
              <a:grpSpLocks/>
            </p:cNvGrpSpPr>
            <p:nvPr/>
          </p:nvGrpSpPr>
          <p:grpSpPr bwMode="auto">
            <a:xfrm>
              <a:off x="1665" y="620"/>
              <a:ext cx="1684" cy="1124"/>
              <a:chOff x="1302" y="523"/>
              <a:chExt cx="2615" cy="2427"/>
            </a:xfrm>
          </p:grpSpPr>
          <p:sp>
            <p:nvSpPr>
              <p:cNvPr id="7198" name="Oval 20"/>
              <p:cNvSpPr>
                <a:spLocks noChangeArrowheads="1"/>
              </p:cNvSpPr>
              <p:nvPr/>
            </p:nvSpPr>
            <p:spPr bwMode="auto">
              <a:xfrm>
                <a:off x="2091" y="523"/>
                <a:ext cx="1108" cy="1108"/>
              </a:xfrm>
              <a:prstGeom prst="ellipse">
                <a:avLst/>
              </a:prstGeom>
              <a:solidFill>
                <a:srgbClr val="FF0000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/>
                <a:endParaRPr lang="en-US"/>
              </a:p>
            </p:txBody>
          </p:sp>
          <p:sp>
            <p:nvSpPr>
              <p:cNvPr id="7199" name="Oval 21"/>
              <p:cNvSpPr>
                <a:spLocks noChangeArrowheads="1"/>
              </p:cNvSpPr>
              <p:nvPr/>
            </p:nvSpPr>
            <p:spPr bwMode="auto">
              <a:xfrm>
                <a:off x="2809" y="958"/>
                <a:ext cx="1108" cy="1108"/>
              </a:xfrm>
              <a:prstGeom prst="ellipse">
                <a:avLst/>
              </a:prstGeom>
              <a:solidFill>
                <a:srgbClr val="FF0000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/>
                <a:endParaRPr lang="en-US"/>
              </a:p>
            </p:txBody>
          </p:sp>
          <p:sp>
            <p:nvSpPr>
              <p:cNvPr id="7200" name="Oval 22"/>
              <p:cNvSpPr>
                <a:spLocks noChangeArrowheads="1"/>
              </p:cNvSpPr>
              <p:nvPr/>
            </p:nvSpPr>
            <p:spPr bwMode="auto">
              <a:xfrm>
                <a:off x="1302" y="984"/>
                <a:ext cx="1108" cy="1108"/>
              </a:xfrm>
              <a:prstGeom prst="ellipse">
                <a:avLst/>
              </a:prstGeom>
              <a:solidFill>
                <a:srgbClr val="FF0000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/>
                <a:endParaRPr lang="en-US"/>
              </a:p>
            </p:txBody>
          </p:sp>
          <p:sp>
            <p:nvSpPr>
              <p:cNvPr id="7201" name="Oval 23"/>
              <p:cNvSpPr>
                <a:spLocks noChangeArrowheads="1"/>
              </p:cNvSpPr>
              <p:nvPr/>
            </p:nvSpPr>
            <p:spPr bwMode="auto">
              <a:xfrm>
                <a:off x="1541" y="1800"/>
                <a:ext cx="1108" cy="1108"/>
              </a:xfrm>
              <a:prstGeom prst="ellipse">
                <a:avLst/>
              </a:prstGeom>
              <a:solidFill>
                <a:srgbClr val="FF0000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/>
                <a:endParaRPr lang="en-US"/>
              </a:p>
            </p:txBody>
          </p:sp>
          <p:sp>
            <p:nvSpPr>
              <p:cNvPr id="7202" name="Oval 24"/>
              <p:cNvSpPr>
                <a:spLocks noChangeArrowheads="1"/>
              </p:cNvSpPr>
              <p:nvPr/>
            </p:nvSpPr>
            <p:spPr bwMode="auto">
              <a:xfrm>
                <a:off x="2526" y="1842"/>
                <a:ext cx="1108" cy="1108"/>
              </a:xfrm>
              <a:prstGeom prst="ellipse">
                <a:avLst/>
              </a:prstGeom>
              <a:solidFill>
                <a:srgbClr val="FF0000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/>
                <a:endParaRPr lang="en-US"/>
              </a:p>
            </p:txBody>
          </p:sp>
          <p:sp>
            <p:nvSpPr>
              <p:cNvPr id="7203" name="Oval 25"/>
              <p:cNvSpPr>
                <a:spLocks noChangeArrowheads="1"/>
              </p:cNvSpPr>
              <p:nvPr/>
            </p:nvSpPr>
            <p:spPr bwMode="auto">
              <a:xfrm>
                <a:off x="2048" y="1258"/>
                <a:ext cx="1108" cy="1108"/>
              </a:xfrm>
              <a:prstGeom prst="ellipse">
                <a:avLst/>
              </a:prstGeom>
              <a:solidFill>
                <a:srgbClr val="FF0000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/>
                <a:endParaRPr lang="en-US"/>
              </a:p>
            </p:txBody>
          </p:sp>
        </p:grpSp>
      </p:grpSp>
      <p:grpSp>
        <p:nvGrpSpPr>
          <p:cNvPr id="93210" name="Group 26"/>
          <p:cNvGrpSpPr>
            <a:grpSpLocks/>
          </p:cNvGrpSpPr>
          <p:nvPr/>
        </p:nvGrpSpPr>
        <p:grpSpPr bwMode="auto">
          <a:xfrm>
            <a:off x="28575" y="4459288"/>
            <a:ext cx="581025" cy="947737"/>
            <a:chOff x="1665" y="620"/>
            <a:chExt cx="1684" cy="2783"/>
          </a:xfrm>
        </p:grpSpPr>
        <p:sp>
          <p:nvSpPr>
            <p:cNvPr id="7188" name="AutoShape 27"/>
            <p:cNvSpPr>
              <a:spLocks noChangeArrowheads="1"/>
            </p:cNvSpPr>
            <p:nvPr/>
          </p:nvSpPr>
          <p:spPr bwMode="auto">
            <a:xfrm>
              <a:off x="2348" y="1462"/>
              <a:ext cx="266" cy="1941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grpSp>
          <p:nvGrpSpPr>
            <p:cNvPr id="7189" name="Group 28"/>
            <p:cNvGrpSpPr>
              <a:grpSpLocks/>
            </p:cNvGrpSpPr>
            <p:nvPr/>
          </p:nvGrpSpPr>
          <p:grpSpPr bwMode="auto">
            <a:xfrm>
              <a:off x="1665" y="620"/>
              <a:ext cx="1684" cy="1124"/>
              <a:chOff x="1302" y="523"/>
              <a:chExt cx="2615" cy="2427"/>
            </a:xfrm>
          </p:grpSpPr>
          <p:sp>
            <p:nvSpPr>
              <p:cNvPr id="7190" name="Oval 29"/>
              <p:cNvSpPr>
                <a:spLocks noChangeArrowheads="1"/>
              </p:cNvSpPr>
              <p:nvPr/>
            </p:nvSpPr>
            <p:spPr bwMode="auto">
              <a:xfrm>
                <a:off x="2091" y="523"/>
                <a:ext cx="1108" cy="1108"/>
              </a:xfrm>
              <a:prstGeom prst="ellipse">
                <a:avLst/>
              </a:prstGeom>
              <a:solidFill>
                <a:srgbClr val="FF0000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/>
                <a:endParaRPr lang="en-US"/>
              </a:p>
            </p:txBody>
          </p:sp>
          <p:sp>
            <p:nvSpPr>
              <p:cNvPr id="7191" name="Oval 30"/>
              <p:cNvSpPr>
                <a:spLocks noChangeArrowheads="1"/>
              </p:cNvSpPr>
              <p:nvPr/>
            </p:nvSpPr>
            <p:spPr bwMode="auto">
              <a:xfrm>
                <a:off x="2809" y="958"/>
                <a:ext cx="1108" cy="1108"/>
              </a:xfrm>
              <a:prstGeom prst="ellipse">
                <a:avLst/>
              </a:prstGeom>
              <a:solidFill>
                <a:srgbClr val="FF0000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/>
                <a:endParaRPr lang="en-US"/>
              </a:p>
            </p:txBody>
          </p:sp>
          <p:sp>
            <p:nvSpPr>
              <p:cNvPr id="7192" name="Oval 31"/>
              <p:cNvSpPr>
                <a:spLocks noChangeArrowheads="1"/>
              </p:cNvSpPr>
              <p:nvPr/>
            </p:nvSpPr>
            <p:spPr bwMode="auto">
              <a:xfrm>
                <a:off x="1302" y="984"/>
                <a:ext cx="1108" cy="1108"/>
              </a:xfrm>
              <a:prstGeom prst="ellipse">
                <a:avLst/>
              </a:prstGeom>
              <a:solidFill>
                <a:srgbClr val="FF0000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/>
                <a:endParaRPr lang="en-US"/>
              </a:p>
            </p:txBody>
          </p:sp>
          <p:sp>
            <p:nvSpPr>
              <p:cNvPr id="7193" name="Oval 32"/>
              <p:cNvSpPr>
                <a:spLocks noChangeArrowheads="1"/>
              </p:cNvSpPr>
              <p:nvPr/>
            </p:nvSpPr>
            <p:spPr bwMode="auto">
              <a:xfrm>
                <a:off x="1541" y="1800"/>
                <a:ext cx="1108" cy="1108"/>
              </a:xfrm>
              <a:prstGeom prst="ellipse">
                <a:avLst/>
              </a:prstGeom>
              <a:solidFill>
                <a:srgbClr val="FF0000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/>
                <a:endParaRPr lang="en-US"/>
              </a:p>
            </p:txBody>
          </p:sp>
          <p:sp>
            <p:nvSpPr>
              <p:cNvPr id="7194" name="Oval 33"/>
              <p:cNvSpPr>
                <a:spLocks noChangeArrowheads="1"/>
              </p:cNvSpPr>
              <p:nvPr/>
            </p:nvSpPr>
            <p:spPr bwMode="auto">
              <a:xfrm>
                <a:off x="2526" y="1842"/>
                <a:ext cx="1108" cy="1108"/>
              </a:xfrm>
              <a:prstGeom prst="ellipse">
                <a:avLst/>
              </a:prstGeom>
              <a:solidFill>
                <a:srgbClr val="FF0000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/>
                <a:endParaRPr lang="en-US"/>
              </a:p>
            </p:txBody>
          </p:sp>
          <p:sp>
            <p:nvSpPr>
              <p:cNvPr id="7195" name="Oval 34"/>
              <p:cNvSpPr>
                <a:spLocks noChangeArrowheads="1"/>
              </p:cNvSpPr>
              <p:nvPr/>
            </p:nvSpPr>
            <p:spPr bwMode="auto">
              <a:xfrm>
                <a:off x="2048" y="1258"/>
                <a:ext cx="1108" cy="1108"/>
              </a:xfrm>
              <a:prstGeom prst="ellipse">
                <a:avLst/>
              </a:prstGeom>
              <a:solidFill>
                <a:srgbClr val="FF0000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/>
                <a:endParaRPr lang="en-US"/>
              </a:p>
            </p:txBody>
          </p:sp>
        </p:grpSp>
      </p:grpSp>
      <p:grpSp>
        <p:nvGrpSpPr>
          <p:cNvPr id="93219" name="Group 35"/>
          <p:cNvGrpSpPr>
            <a:grpSpLocks/>
          </p:cNvGrpSpPr>
          <p:nvPr/>
        </p:nvGrpSpPr>
        <p:grpSpPr bwMode="auto">
          <a:xfrm>
            <a:off x="42863" y="3260725"/>
            <a:ext cx="642937" cy="787400"/>
            <a:chOff x="1665" y="620"/>
            <a:chExt cx="1684" cy="2783"/>
          </a:xfrm>
        </p:grpSpPr>
        <p:sp>
          <p:nvSpPr>
            <p:cNvPr id="7180" name="AutoShape 36"/>
            <p:cNvSpPr>
              <a:spLocks noChangeArrowheads="1"/>
            </p:cNvSpPr>
            <p:nvPr/>
          </p:nvSpPr>
          <p:spPr bwMode="auto">
            <a:xfrm>
              <a:off x="2348" y="1462"/>
              <a:ext cx="266" cy="1941"/>
            </a:xfrm>
            <a:prstGeom prst="roundRect">
              <a:avLst>
                <a:gd name="adj" fmla="val 16667"/>
              </a:avLst>
            </a:prstGeom>
            <a:solidFill>
              <a:srgbClr val="339933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grpSp>
          <p:nvGrpSpPr>
            <p:cNvPr id="7181" name="Group 37"/>
            <p:cNvGrpSpPr>
              <a:grpSpLocks/>
            </p:cNvGrpSpPr>
            <p:nvPr/>
          </p:nvGrpSpPr>
          <p:grpSpPr bwMode="auto">
            <a:xfrm>
              <a:off x="1665" y="620"/>
              <a:ext cx="1684" cy="1124"/>
              <a:chOff x="1302" y="523"/>
              <a:chExt cx="2615" cy="2427"/>
            </a:xfrm>
          </p:grpSpPr>
          <p:sp>
            <p:nvSpPr>
              <p:cNvPr id="7182" name="Oval 38"/>
              <p:cNvSpPr>
                <a:spLocks noChangeArrowheads="1"/>
              </p:cNvSpPr>
              <p:nvPr/>
            </p:nvSpPr>
            <p:spPr bwMode="auto">
              <a:xfrm>
                <a:off x="2091" y="523"/>
                <a:ext cx="1108" cy="1108"/>
              </a:xfrm>
              <a:prstGeom prst="ellipse">
                <a:avLst/>
              </a:prstGeom>
              <a:solidFill>
                <a:srgbClr val="339933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/>
                <a:endParaRPr lang="en-US"/>
              </a:p>
            </p:txBody>
          </p:sp>
          <p:sp>
            <p:nvSpPr>
              <p:cNvPr id="7183" name="Oval 39"/>
              <p:cNvSpPr>
                <a:spLocks noChangeArrowheads="1"/>
              </p:cNvSpPr>
              <p:nvPr/>
            </p:nvSpPr>
            <p:spPr bwMode="auto">
              <a:xfrm>
                <a:off x="2809" y="958"/>
                <a:ext cx="1108" cy="1108"/>
              </a:xfrm>
              <a:prstGeom prst="ellipse">
                <a:avLst/>
              </a:prstGeom>
              <a:solidFill>
                <a:srgbClr val="339933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/>
                <a:endParaRPr lang="en-US"/>
              </a:p>
            </p:txBody>
          </p:sp>
          <p:sp>
            <p:nvSpPr>
              <p:cNvPr id="7184" name="Oval 40"/>
              <p:cNvSpPr>
                <a:spLocks noChangeArrowheads="1"/>
              </p:cNvSpPr>
              <p:nvPr/>
            </p:nvSpPr>
            <p:spPr bwMode="auto">
              <a:xfrm>
                <a:off x="1302" y="984"/>
                <a:ext cx="1108" cy="1108"/>
              </a:xfrm>
              <a:prstGeom prst="ellipse">
                <a:avLst/>
              </a:prstGeom>
              <a:solidFill>
                <a:srgbClr val="339933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/>
                <a:endParaRPr lang="en-US"/>
              </a:p>
            </p:txBody>
          </p:sp>
          <p:sp>
            <p:nvSpPr>
              <p:cNvPr id="7185" name="Oval 41"/>
              <p:cNvSpPr>
                <a:spLocks noChangeArrowheads="1"/>
              </p:cNvSpPr>
              <p:nvPr/>
            </p:nvSpPr>
            <p:spPr bwMode="auto">
              <a:xfrm>
                <a:off x="1541" y="1800"/>
                <a:ext cx="1108" cy="1108"/>
              </a:xfrm>
              <a:prstGeom prst="ellipse">
                <a:avLst/>
              </a:prstGeom>
              <a:solidFill>
                <a:srgbClr val="339933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/>
                <a:endParaRPr lang="en-US"/>
              </a:p>
            </p:txBody>
          </p:sp>
          <p:sp>
            <p:nvSpPr>
              <p:cNvPr id="7186" name="Oval 42"/>
              <p:cNvSpPr>
                <a:spLocks noChangeArrowheads="1"/>
              </p:cNvSpPr>
              <p:nvPr/>
            </p:nvSpPr>
            <p:spPr bwMode="auto">
              <a:xfrm>
                <a:off x="2526" y="1842"/>
                <a:ext cx="1108" cy="1108"/>
              </a:xfrm>
              <a:prstGeom prst="ellipse">
                <a:avLst/>
              </a:prstGeom>
              <a:solidFill>
                <a:srgbClr val="339933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/>
                <a:endParaRPr lang="en-US"/>
              </a:p>
            </p:txBody>
          </p:sp>
          <p:sp>
            <p:nvSpPr>
              <p:cNvPr id="7187" name="Oval 43"/>
              <p:cNvSpPr>
                <a:spLocks noChangeArrowheads="1"/>
              </p:cNvSpPr>
              <p:nvPr/>
            </p:nvSpPr>
            <p:spPr bwMode="auto">
              <a:xfrm>
                <a:off x="2048" y="1258"/>
                <a:ext cx="1108" cy="1108"/>
              </a:xfrm>
              <a:prstGeom prst="ellipse">
                <a:avLst/>
              </a:prstGeom>
              <a:solidFill>
                <a:srgbClr val="339933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/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022E-16 -2.79371E-6 L -0.00156 0.175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3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8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48148E-6 L -4.44444E-6 -0.1692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931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3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3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3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3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3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3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3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3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9" grpId="0"/>
      <p:bldP spid="9319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0" y="-152400"/>
            <a:ext cx="9144000" cy="231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sz="2800" b="1">
                <a:solidFill>
                  <a:srgbClr val="800000"/>
                </a:solidFill>
              </a:rPr>
              <a:t>	</a:t>
            </a:r>
            <a:r>
              <a:rPr lang="en-US" sz="2800" b="1">
                <a:solidFill>
                  <a:srgbClr val="FFFF00"/>
                </a:solidFill>
              </a:rPr>
              <a:t> </a:t>
            </a:r>
            <a:r>
              <a:rPr lang="en-US" sz="3000" b="1">
                <a:solidFill>
                  <a:srgbClr val="800000"/>
                </a:solidFill>
              </a:rPr>
              <a:t>Chọn từ thích hợp trong ngoặc đơn để điền vào chỗ trống trong đoạn sau:</a:t>
            </a:r>
            <a:r>
              <a:rPr lang="en-US" sz="2800" b="1">
                <a:solidFill>
                  <a:srgbClr val="800000"/>
                </a:solidFill>
              </a:rPr>
              <a:t> </a:t>
            </a:r>
          </a:p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sz="2800" b="1">
                <a:solidFill>
                  <a:srgbClr val="800000"/>
                </a:solidFill>
              </a:rPr>
              <a:t>(khó khăn, bền chí vượt qua, ước muốn, cuộc sống)</a:t>
            </a: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533400" y="2590800"/>
            <a:ext cx="8610600" cy="214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sz="2800">
                <a:solidFill>
                  <a:srgbClr val="800000"/>
                </a:solidFill>
              </a:rPr>
              <a:t>	</a:t>
            </a:r>
            <a:r>
              <a:rPr lang="en-US" sz="2800">
                <a:solidFill>
                  <a:srgbClr val="FFFF00"/>
                </a:solidFill>
              </a:rPr>
              <a:t> </a:t>
            </a:r>
            <a:r>
              <a:rPr lang="en-US" sz="3000">
                <a:solidFill>
                  <a:srgbClr val="800000"/>
                </a:solidFill>
              </a:rPr>
              <a:t>…………….. có thể đến với bất kì người nào trong ……………  . Nếu biết quyết tâm ………….............. thì có thể đạt được …………  .</a:t>
            </a:r>
            <a:endParaRPr lang="en-US" sz="2800">
              <a:solidFill>
                <a:srgbClr val="800000"/>
              </a:solidFill>
            </a:endParaRPr>
          </a:p>
        </p:txBody>
      </p:sp>
      <p:sp>
        <p:nvSpPr>
          <p:cNvPr id="8196" name="Text Box 5"/>
          <p:cNvSpPr txBox="1">
            <a:spLocks noChangeArrowheads="1"/>
          </p:cNvSpPr>
          <p:nvPr/>
        </p:nvSpPr>
        <p:spPr bwMode="auto">
          <a:xfrm>
            <a:off x="1828800" y="2757488"/>
            <a:ext cx="1828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bg2"/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>
                <a:solidFill>
                  <a:srgbClr val="FF3300"/>
                </a:solidFill>
              </a:rPr>
              <a:t>Khó khăn</a:t>
            </a:r>
          </a:p>
        </p:txBody>
      </p:sp>
      <p:sp>
        <p:nvSpPr>
          <p:cNvPr id="8197" name="Text Box 6"/>
          <p:cNvSpPr txBox="1">
            <a:spLocks noChangeArrowheads="1"/>
          </p:cNvSpPr>
          <p:nvPr/>
        </p:nvSpPr>
        <p:spPr bwMode="auto">
          <a:xfrm>
            <a:off x="2514600" y="3429000"/>
            <a:ext cx="1828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bg2"/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>
                <a:solidFill>
                  <a:srgbClr val="FF3300"/>
                </a:solidFill>
              </a:rPr>
              <a:t>cuộc sống</a:t>
            </a:r>
          </a:p>
        </p:txBody>
      </p:sp>
      <p:sp>
        <p:nvSpPr>
          <p:cNvPr id="8198" name="Text Box 7"/>
          <p:cNvSpPr txBox="1">
            <a:spLocks noChangeArrowheads="1"/>
          </p:cNvSpPr>
          <p:nvPr/>
        </p:nvSpPr>
        <p:spPr bwMode="auto">
          <a:xfrm>
            <a:off x="609600" y="4129088"/>
            <a:ext cx="3124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bg2"/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>
                <a:solidFill>
                  <a:srgbClr val="FF3300"/>
                </a:solidFill>
              </a:rPr>
              <a:t>bền chí vượt qua</a:t>
            </a:r>
          </a:p>
        </p:txBody>
      </p:sp>
      <p:sp>
        <p:nvSpPr>
          <p:cNvPr id="8199" name="Text Box 8"/>
          <p:cNvSpPr txBox="1">
            <a:spLocks noChangeArrowheads="1"/>
          </p:cNvSpPr>
          <p:nvPr/>
        </p:nvSpPr>
        <p:spPr bwMode="auto">
          <a:xfrm>
            <a:off x="6934200" y="4114800"/>
            <a:ext cx="1828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bg2"/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>
                <a:solidFill>
                  <a:srgbClr val="FF3300"/>
                </a:solidFill>
              </a:rPr>
              <a:t>ước muốn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7" name="Picture 3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5791200"/>
            <a:ext cx="16033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8" name="Picture 4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-76200" y="-95250"/>
            <a:ext cx="1390650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9" name="Picture 5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7715250" y="-95250"/>
            <a:ext cx="1428750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0" name="Picture 6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7762875" y="5772150"/>
            <a:ext cx="1381125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1" name="Text Box 17"/>
          <p:cNvSpPr txBox="1">
            <a:spLocks noChangeArrowheads="1"/>
          </p:cNvSpPr>
          <p:nvPr/>
        </p:nvSpPr>
        <p:spPr bwMode="auto">
          <a:xfrm>
            <a:off x="1524000" y="6278563"/>
            <a:ext cx="5334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sz="3200">
                <a:cs typeface="Arial" charset="0"/>
              </a:rPr>
              <a:t>Kết quả:                     / 5 </a:t>
            </a:r>
          </a:p>
        </p:txBody>
      </p:sp>
      <p:sp>
        <p:nvSpPr>
          <p:cNvPr id="1042" name="Text Box 3"/>
          <p:cNvSpPr txBox="1">
            <a:spLocks noChangeArrowheads="1"/>
          </p:cNvSpPr>
          <p:nvPr/>
        </p:nvSpPr>
        <p:spPr bwMode="auto">
          <a:xfrm>
            <a:off x="304800" y="2514600"/>
            <a:ext cx="86868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sz="2800">
                <a:cs typeface="Arial" charset="0"/>
              </a:rPr>
              <a:t>      ………….. có thể </a:t>
            </a:r>
            <a:r>
              <a:rPr lang="vi-VN" sz="2800">
                <a:cs typeface="Arial" charset="0"/>
              </a:rPr>
              <a:t>đ</a:t>
            </a:r>
            <a:r>
              <a:rPr lang="en-US" sz="2800">
                <a:cs typeface="Arial" charset="0"/>
              </a:rPr>
              <a:t>ến với bất kì ng</a:t>
            </a:r>
            <a:r>
              <a:rPr lang="vi-VN" sz="2800">
                <a:cs typeface="Arial" charset="0"/>
              </a:rPr>
              <a:t>ư</a:t>
            </a:r>
            <a:r>
              <a:rPr lang="en-US" sz="2800">
                <a:cs typeface="Arial" charset="0"/>
              </a:rPr>
              <a:t>ời nào trong ……..……… . Nếu biết quyết tâm ……….………….., thì có thể </a:t>
            </a:r>
            <a:r>
              <a:rPr lang="vi-VN" sz="2800">
                <a:cs typeface="Arial" charset="0"/>
              </a:rPr>
              <a:t>đ</a:t>
            </a:r>
            <a:r>
              <a:rPr lang="en-US" sz="2800">
                <a:cs typeface="Arial" charset="0"/>
              </a:rPr>
              <a:t>ạt </a:t>
            </a:r>
            <a:r>
              <a:rPr lang="vi-VN" sz="2800">
                <a:cs typeface="Arial" charset="0"/>
              </a:rPr>
              <a:t>đư</a:t>
            </a:r>
            <a:r>
              <a:rPr lang="en-US" sz="2800">
                <a:cs typeface="Arial" charset="0"/>
              </a:rPr>
              <a:t>ợc  ……………. .  . </a:t>
            </a:r>
          </a:p>
        </p:txBody>
      </p:sp>
      <p:sp>
        <p:nvSpPr>
          <p:cNvPr id="15" name="AutoShape 15"/>
          <p:cNvSpPr>
            <a:spLocks noChangeArrowheads="1"/>
          </p:cNvSpPr>
          <p:nvPr/>
        </p:nvSpPr>
        <p:spPr bwMode="auto">
          <a:xfrm>
            <a:off x="381000" y="228600"/>
            <a:ext cx="1752600" cy="457200"/>
          </a:xfrm>
          <a:prstGeom prst="flowChartAlternateProcess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b="1" dirty="0" err="1">
                <a:solidFill>
                  <a:srgbClr val="FFFF00"/>
                </a:solidFill>
                <a:latin typeface="Arial"/>
                <a:cs typeface="Arial" charset="0"/>
              </a:rPr>
              <a:t>Củng</a:t>
            </a:r>
            <a:r>
              <a:rPr lang="en-US" sz="2400" b="1" dirty="0">
                <a:solidFill>
                  <a:srgbClr val="FFFF00"/>
                </a:solidFill>
                <a:latin typeface="Arial"/>
                <a:cs typeface="Arial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/>
                <a:cs typeface="Arial" charset="0"/>
              </a:rPr>
              <a:t>cố</a:t>
            </a:r>
            <a:endParaRPr lang="en-US" sz="2400" b="1" dirty="0">
              <a:solidFill>
                <a:srgbClr val="FFFF00"/>
              </a:solidFill>
              <a:latin typeface="Arial"/>
              <a:cs typeface="Arial" charset="0"/>
            </a:endParaRPr>
          </a:p>
        </p:txBody>
      </p:sp>
      <p:sp>
        <p:nvSpPr>
          <p:cNvPr id="1044" name="Text Box 23"/>
          <p:cNvSpPr txBox="1">
            <a:spLocks noChangeArrowheads="1"/>
          </p:cNvSpPr>
          <p:nvPr/>
        </p:nvSpPr>
        <p:spPr bwMode="auto">
          <a:xfrm>
            <a:off x="0" y="533400"/>
            <a:ext cx="9144000" cy="137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sz="2800" b="1">
                <a:solidFill>
                  <a:srgbClr val="800000"/>
                </a:solidFill>
              </a:rPr>
              <a:t>	</a:t>
            </a:r>
            <a:r>
              <a:rPr lang="en-US" sz="2800" b="1">
                <a:solidFill>
                  <a:srgbClr val="FFFF00"/>
                </a:solidFill>
              </a:rPr>
              <a:t> </a:t>
            </a:r>
            <a:r>
              <a:rPr lang="en-US" sz="2800" b="1">
                <a:solidFill>
                  <a:srgbClr val="800000"/>
                </a:solidFill>
              </a:rPr>
              <a:t>Chọn từ thích hợp trong ngoặc đơn để điền vào chỗ trống trong đoạn sau: </a:t>
            </a:r>
          </a:p>
        </p:txBody>
      </p:sp>
    </p:spTree>
    <p:controls>
      <p:control spid="1026" name="lbl1" r:id="rId2" imgW="1981080" imgH="380880"/>
      <p:control spid="1027" name="lbl3" r:id="rId3" imgW="2133720" imgH="380880"/>
      <p:control spid="1028" name="lbl2" r:id="rId4" imgW="2438280" imgH="380880"/>
      <p:control spid="1029" name="lbl7" r:id="rId5" imgW="2743200" imgH="380880"/>
      <p:control spid="1030" name="lbl8" r:id="rId6" imgW="2133720" imgH="380880"/>
      <p:control spid="1031" name="lblchamdiem" r:id="rId7" imgW="1752480" imgH="609480"/>
      <p:control spid="1032" name="lblamlai" r:id="rId8" imgW="1752480" imgH="609480"/>
      <p:control spid="1033" name="lbl4" r:id="rId9" imgW="1600200" imgH="380880"/>
      <p:control spid="1034" name="lbl6" r:id="rId10" imgW="1600200" imgH="380880"/>
      <p:control spid="1035" name="lbltam" r:id="rId11" imgW="1752480" imgH="380880"/>
      <p:control spid="1036" name="lbl5" r:id="rId12" imgW="1676520" imgH="380880"/>
    </p:controls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/>
          <p:cNvSpPr>
            <a:spLocks noChangeArrowheads="1"/>
          </p:cNvSpPr>
          <p:nvPr/>
        </p:nvSpPr>
        <p:spPr bwMode="auto">
          <a:xfrm>
            <a:off x="533400" y="152400"/>
            <a:ext cx="1874838" cy="574675"/>
          </a:xfrm>
          <a:prstGeom prst="roundRect">
            <a:avLst>
              <a:gd name="adj" fmla="val 16667"/>
            </a:avLst>
          </a:prstGeom>
          <a:solidFill>
            <a:srgbClr val="33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FF99"/>
                </a:solidFill>
              </a:rPr>
              <a:t>Bài tập 2: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838200" y="838200"/>
            <a:ext cx="81534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sz="2800" b="1">
                <a:solidFill>
                  <a:srgbClr val="800000"/>
                </a:solidFill>
              </a:rPr>
              <a:t>Em có nhận xét gì về những ý kiến dưới đây?</a:t>
            </a:r>
          </a:p>
        </p:txBody>
      </p:sp>
      <p:sp>
        <p:nvSpPr>
          <p:cNvPr id="94212" name="Text Box 4"/>
          <p:cNvSpPr txBox="1">
            <a:spLocks noChangeArrowheads="1"/>
          </p:cNvSpPr>
          <p:nvPr/>
        </p:nvSpPr>
        <p:spPr bwMode="auto">
          <a:xfrm>
            <a:off x="457200" y="1752600"/>
            <a:ext cx="8001000" cy="123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sz="2500">
                <a:solidFill>
                  <a:srgbClr val="800000"/>
                </a:solidFill>
              </a:rPr>
              <a:t>a. Những người khuyết tật dù cố gắng học hành cũng chẳng để làm gì.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457200" y="3184525"/>
            <a:ext cx="8001000" cy="123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sz="2500">
                <a:solidFill>
                  <a:srgbClr val="800000"/>
                </a:solidFill>
              </a:rPr>
              <a:t>b. Chỉ con nhà nghèo mới cần có chí vượt khó, còn con nhà giàu thì không cần. 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457200" y="4670425"/>
            <a:ext cx="8001000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sz="2500">
                <a:solidFill>
                  <a:srgbClr val="800000"/>
                </a:solidFill>
              </a:rPr>
              <a:t>c. Con trai mới cần có chí. </a:t>
            </a: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457200" y="5584825"/>
            <a:ext cx="8001000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sz="2500">
                <a:solidFill>
                  <a:srgbClr val="800000"/>
                </a:solidFill>
              </a:rPr>
              <a:t>d. “Có công mài sắt, có ngày nên kim.” (Tục ngữ)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250" autoRev="1" fill="hold"/>
                                        <p:tgtEl>
                                          <p:spTgt spid="942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250" autoRev="1" fill="hold"/>
                                        <p:tgtEl>
                                          <p:spTgt spid="942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942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>
              <a:latin typeface="Arial" charset="0"/>
            </a:endParaRPr>
          </a:p>
        </p:txBody>
      </p:sp>
      <p:pic>
        <p:nvPicPr>
          <p:cNvPr id="10243" name="Picture 3" descr="Hàng ngày, ông vẫn miệt mài đánh máy sáng tác. Ảnh: Lao Động.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09700" y="612775"/>
            <a:ext cx="6854825" cy="4627563"/>
          </a:xfrm>
          <a:noFill/>
        </p:spPr>
      </p:pic>
      <p:sp>
        <p:nvSpPr>
          <p:cNvPr id="95236" name="Text Box 4"/>
          <p:cNvSpPr txBox="1">
            <a:spLocks noChangeArrowheads="1"/>
          </p:cNvSpPr>
          <p:nvPr/>
        </p:nvSpPr>
        <p:spPr bwMode="auto">
          <a:xfrm>
            <a:off x="2379663" y="5559425"/>
            <a:ext cx="5356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Thầy giáo Nguyễn Ngọc Ký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5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Textured</Template>
  <TotalTime>3138</TotalTime>
  <Words>484</Words>
  <Application>Microsoft Office PowerPoint</Application>
  <PresentationFormat>On-screen Show (4:3)</PresentationFormat>
  <Paragraphs>53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Chúc các em học tốt !</vt:lpstr>
    </vt:vector>
  </TitlesOfParts>
  <Company>Thai Hung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Tr­êng tiÓu häc lª ngäc h©n líp 2e</dc:title>
  <dc:creator>TranTrung</dc:creator>
  <cp:lastModifiedBy>CSTeam</cp:lastModifiedBy>
  <cp:revision>203</cp:revision>
  <dcterms:created xsi:type="dcterms:W3CDTF">2005-03-07T15:19:15Z</dcterms:created>
  <dcterms:modified xsi:type="dcterms:W3CDTF">2016-06-30T02:30:47Z</dcterms:modified>
</cp:coreProperties>
</file>