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7" r:id="rId4"/>
    <p:sldId id="258" r:id="rId5"/>
    <p:sldId id="259" r:id="rId6"/>
    <p:sldId id="261" r:id="rId7"/>
    <p:sldId id="265" r:id="rId8"/>
    <p:sldId id="269" r:id="rId9"/>
    <p:sldId id="270" r:id="rId10"/>
    <p:sldId id="271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4" r:id="rId19"/>
    <p:sldId id="281" r:id="rId20"/>
    <p:sldId id="263" r:id="rId21"/>
    <p:sldId id="289" r:id="rId22"/>
    <p:sldId id="290" r:id="rId23"/>
    <p:sldId id="283" r:id="rId24"/>
    <p:sldId id="291" r:id="rId25"/>
    <p:sldId id="292" r:id="rId26"/>
    <p:sldId id="293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99"/>
    <a:srgbClr val="CCFF99"/>
    <a:srgbClr val="99FF99"/>
    <a:srgbClr val="99FFCC"/>
    <a:srgbClr val="FF0000"/>
    <a:srgbClr val="008000"/>
    <a:srgbClr val="9900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3740" autoAdjust="0"/>
  </p:normalViewPr>
  <p:slideViewPr>
    <p:cSldViewPr snapToGrid="0">
      <p:cViewPr varScale="1">
        <p:scale>
          <a:sx n="40" d="100"/>
          <a:sy n="40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C3A6-84E0-43B0-81C4-F58E7F47B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AB9A9-088E-42E6-8912-ABD0D60E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B0D0-BBCD-4FAC-B9A0-D54C53C6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45D9-4920-4FBE-9CC7-29CAB79A3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BE6A-62D0-4234-8BD0-4CAA70317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650C-204B-4B62-BCF9-A5062484C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C59C-FB8A-4A71-897C-C7B84C968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4A4C-6BCF-4870-95D1-3EB61EEFD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8FB3-17CA-4F16-AD7E-4FC44E41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3455-340B-49DF-A998-CE4ADDEB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EB67-5A09-4523-8653-E65E3F857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603E-4FAE-47C9-8103-016B8991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27D4E7-534D-46A5-9C07-B4597A01F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lET'sgO!\Desktop\chuyen%20de%20%20dao%20duc%205\em%20yeu%20truong%20em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ET'sgO!\Desktop\chuyen%20de%20%20dao%20duc%205\Duong%20le%20dinh%20Olympia%20-%20Dang%20cap%20nhat.mp3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chuyen%20de%20TLV%205%20-%20nhan\em%20yeu%20hoa%20binh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oc_tho_be_thao(20s215ms%20-%2004m24s827ms).avi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447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lumen-pflanzen1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38313"/>
            <a:ext cx="34290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021388"/>
            <a:ext cx="4876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267200" y="6021388"/>
            <a:ext cx="4876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8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8001000" cy="723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9539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Nhiệt liệt chào mừng các thầy cô giáo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 chi thi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247650"/>
            <a:ext cx="43624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6250" y="108585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6" name="Picture 4" descr="dsc_0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81000"/>
            <a:ext cx="42100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9238" y="266700"/>
            <a:ext cx="8894762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Bài 1: Những trường hợp nào dưới đây là biểu hiện của người có ý chí: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a. Nguyễn Ngọc Ký liệt cả hai tay, phải dùng chân để viết mà             vẫn học giỏi.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b. Nhà Hương ở xa, đường đến trường lại khó đi nhưng Hương vẫn thường xuyên đễn trường đúng giờ.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c. Vụ lúa này nhà bạn Phương mất mùa nên có khó khăn, Phương liền bỏ học.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71438" y="119062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90488" y="210502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09538" y="296227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5" grpId="0" animBg="1"/>
      <p:bldP spid="35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9238" y="266700"/>
            <a:ext cx="858996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33"/>
                </a:solidFill>
              </a:rPr>
              <a:t>Bài 1: Những trường hợp nào dưới đây là biểu hiện của người có ý chí: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a.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Nguyễn Ngọc Ký liệt cả hai tay, phải dùng chân để viết mà vẫn học giỏi.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 b. Nhà Hương ở xa, đường đến trường lại khó đi nhưng Hương vẫn thường xuyên đến trường đúng giờ.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 c. Vụ lúa này nhà bạn Phương mất mùa nên có khó khăn, Phương liền bỏ học.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 d. Chữ bạn Hiếu rất xấu nhưng sau hai năm kiên trì rèn luyện, nay Hiếu viết vừa đẹp vừa nhanh.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7638" y="115252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66688" y="204787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23838" y="294322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42888" y="3876675"/>
            <a:ext cx="5334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8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  <p:bldP spid="378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Bài tập 2 :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Em có nhận xét gì về những ý kiến dưới đây ?</a:t>
            </a:r>
            <a:endParaRPr lang="en-US" sz="4000" smtClean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3340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LcParenR"/>
            </a:pPr>
            <a:r>
              <a:rPr lang="en-US" sz="2800">
                <a:solidFill>
                  <a:srgbClr val="006600"/>
                </a:solidFill>
              </a:rPr>
              <a:t>Những người khuyết tật dù cố gắng học hành cũng chẳng để làm gì. </a:t>
            </a:r>
          </a:p>
          <a:p>
            <a:pPr marL="609600" indent="-609600">
              <a:spcBef>
                <a:spcPct val="20000"/>
              </a:spcBef>
            </a:pPr>
            <a:endParaRPr lang="en-US" sz="2800">
              <a:solidFill>
                <a:srgbClr val="006600"/>
              </a:solidFill>
            </a:endParaRPr>
          </a:p>
        </p:txBody>
      </p:sp>
      <p:pic>
        <p:nvPicPr>
          <p:cNvPr id="38916" name="Picture 4" descr="Bong ho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5233016-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660066"/>
                </a:solidFill>
              </a:rPr>
              <a:t>Bài tập 2 :</a:t>
            </a:r>
            <a:r>
              <a:rPr lang="en-US" sz="3600" smtClean="0">
                <a:solidFill>
                  <a:srgbClr val="660066"/>
                </a:solidFill>
              </a:rPr>
              <a:t> </a:t>
            </a:r>
            <a:endParaRPr lang="en-US" sz="2800" smtClean="0">
              <a:solidFill>
                <a:srgbClr val="660066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660066"/>
                </a:solidFill>
              </a:rPr>
              <a:t>Em có nhận xét gì về những ý kiến dưới đây ?</a:t>
            </a:r>
            <a:endParaRPr lang="en-US" sz="3600" smtClean="0">
              <a:solidFill>
                <a:srgbClr val="660066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19050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LcParenR"/>
            </a:pPr>
            <a:r>
              <a:rPr lang="en-US" sz="2800">
                <a:solidFill>
                  <a:schemeClr val="accent2"/>
                </a:solidFill>
              </a:rPr>
              <a:t>Những người khuyết tật dù cố gắng học hành cũng chẳng để làm gì. </a:t>
            </a:r>
            <a:endParaRPr lang="en-US" sz="2800">
              <a:solidFill>
                <a:srgbClr val="CC0099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b) Chỉ có con nhà nghèo mới cần có chí vượt khó , còn con nhà giàu thì không cần 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c) Con trai mới cần có chí.</a:t>
            </a:r>
          </a:p>
          <a:p>
            <a:pPr marL="609600" indent="-609600">
              <a:spcBef>
                <a:spcPct val="20000"/>
              </a:spcBef>
            </a:pP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0964" name="Picture 4" descr="Bong ho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81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Bong ho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ình ảnh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315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ình ảnh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33338"/>
            <a:ext cx="7788275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14600" y="609600"/>
            <a:ext cx="563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Thư viện thân thiện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icture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80988"/>
            <a:ext cx="86090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</a:rPr>
              <a:t>Bài tập 2 :</a:t>
            </a:r>
            <a:r>
              <a:rPr lang="en-US" sz="3600" smtClean="0">
                <a:solidFill>
                  <a:srgbClr val="0000FF"/>
                </a:solidFill>
              </a:rPr>
              <a:t> </a:t>
            </a:r>
            <a:endParaRPr lang="en-US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</a:rPr>
              <a:t>Em có nhận xét gì về những ý kiến dưới đây ?</a:t>
            </a:r>
            <a:endParaRPr lang="en-US" sz="360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0" y="20574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2800">
              <a:solidFill>
                <a:srgbClr val="006600"/>
              </a:solidFill>
            </a:endParaRPr>
          </a:p>
        </p:txBody>
      </p:sp>
      <p:pic>
        <p:nvPicPr>
          <p:cNvPr id="44036" name="Picture 4" descr="Bong ho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752600"/>
            <a:ext cx="527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bong hoa 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124450"/>
            <a:ext cx="52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Bong ho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4267200"/>
            <a:ext cx="527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Bong ho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990850"/>
            <a:ext cx="565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38200" y="1676400"/>
            <a:ext cx="70866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>
                <a:solidFill>
                  <a:srgbClr val="FF0000"/>
                </a:solidFill>
              </a:rPr>
              <a:t>a) Những người khuyết tật dù cố gắng học hành cũng chẳng để làm gì.</a:t>
            </a:r>
            <a:r>
              <a:rPr lang="en-US" sz="2800"/>
              <a:t> </a:t>
            </a:r>
          </a:p>
          <a:p>
            <a:pPr marL="342900" indent="-342900"/>
            <a:endParaRPr lang="en-US" sz="2800"/>
          </a:p>
          <a:p>
            <a:pPr marL="342900" indent="-342900"/>
            <a:r>
              <a:rPr lang="en-US" sz="2800">
                <a:solidFill>
                  <a:schemeClr val="accent2"/>
                </a:solidFill>
              </a:rPr>
              <a:t>b) Chỉ có con nhà nghèo mới cần có chí vượt khó , còn con nhà giàu thì không cần .</a:t>
            </a:r>
            <a:endParaRPr lang="en-US" sz="2800">
              <a:solidFill>
                <a:srgbClr val="CC0099"/>
              </a:solidFill>
            </a:endParaRPr>
          </a:p>
          <a:p>
            <a:pPr marL="342900" indent="-342900"/>
            <a:r>
              <a:rPr lang="en-US" sz="2800">
                <a:solidFill>
                  <a:srgbClr val="CC0099"/>
                </a:solidFill>
              </a:rPr>
              <a:t>c) Con trai mới cần có chí .</a:t>
            </a:r>
          </a:p>
          <a:p>
            <a:pPr marL="342900" indent="-342900"/>
            <a:endParaRPr lang="en-US" sz="2800">
              <a:solidFill>
                <a:schemeClr val="accent2"/>
              </a:solidFill>
            </a:endParaRPr>
          </a:p>
          <a:p>
            <a:pPr marL="342900" indent="-342900"/>
            <a:r>
              <a:rPr lang="en-US" sz="2800">
                <a:solidFill>
                  <a:schemeClr val="accent2"/>
                </a:solidFill>
              </a:rPr>
              <a:t>d)“Có công mài sắt có ngày nên kim”(Tục ngữ).</a:t>
            </a:r>
          </a:p>
          <a:p>
            <a:pPr marL="342900" indent="-342900"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em yeu truong em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796925"/>
            <a:ext cx="8520113" cy="5808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7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chemeClr val="bg1"/>
            </a:gs>
            <a:gs pos="100000">
              <a:srgbClr val="CC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2150" y="1012825"/>
            <a:ext cx="7924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Trong cuộc sống, ai cũng có thể gặp khó khăn, nhưng nếu có niềm tin và cố gắng vượt qua thì có thể thành công.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9750" y="3146425"/>
            <a:ext cx="79248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Không có việc gì khó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Chỉ sợ lòng không bền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Đào núi và lấp biển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Quyết chí ắt làm nên.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                                             (Hồ Chí Minh)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34988" y="166688"/>
            <a:ext cx="2457450" cy="830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990033"/>
                </a:solidFill>
              </a:rPr>
              <a:t>GHI NHỚ</a:t>
            </a:r>
            <a:endParaRPr lang="vi-VN" sz="3000" b="1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 descr="Picture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80988"/>
            <a:ext cx="86090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Duong le dinh Olympia - Dang cap nh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28000" y="6337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523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3" descr="anh trao thuwown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1788"/>
            <a:ext cx="8839200" cy="6526212"/>
          </a:xfrm>
          <a:noFill/>
        </p:spPr>
      </p:pic>
    </p:spTree>
  </p:cSld>
  <p:clrMapOvr>
    <a:masterClrMapping/>
  </p:clrMapOvr>
  <p:transition spd="slow" advClick="0" advTm="10000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4" descr="Picture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80988"/>
            <a:ext cx="86090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523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3" descr="anh trao thuwown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1788"/>
            <a:ext cx="8839200" cy="6526212"/>
          </a:xfrm>
          <a:noFill/>
        </p:spPr>
      </p:pic>
    </p:spTree>
  </p:cSld>
  <p:clrMapOvr>
    <a:masterClrMapping/>
  </p:clrMapOvr>
  <p:transition spd="slow" advClick="0" advTm="10000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9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447800" y="243840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66">
                    <a:alpha val="98822"/>
                  </a:srgb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thầy cô giáo mạnh khỏe!</a:t>
            </a:r>
          </a:p>
        </p:txBody>
      </p:sp>
      <p:pic>
        <p:nvPicPr>
          <p:cNvPr id="46084" name="em yeu hoa 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96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755775" y="763588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990033"/>
                </a:solidFill>
              </a:rPr>
              <a:t>KIỂM TRA BÀI CŨ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1963" y="2667000"/>
            <a:ext cx="8496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/>
              <a:t>    </a:t>
            </a:r>
            <a:r>
              <a:rPr lang="en-US" sz="3200" b="1"/>
              <a:t>Bạn nào gặp khó khăn trong học tập mà đã biết vượt qua?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33530" t="27083" r="33530" b="36459"/>
          <a:stretch>
            <a:fillRect/>
          </a:stretch>
        </p:blipFill>
        <p:spPr bwMode="auto">
          <a:xfrm>
            <a:off x="866775" y="0"/>
            <a:ext cx="8134350" cy="6764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58" name="j021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anh1"/>
          <p:cNvPicPr>
            <a:picLocks noChangeAspect="1" noChangeArrowheads="1"/>
          </p:cNvPicPr>
          <p:nvPr/>
        </p:nvPicPr>
        <p:blipFill>
          <a:blip r:embed="rId2"/>
          <a:srcRect l="32942" t="27083" r="34117" b="37418"/>
          <a:stretch>
            <a:fillRect/>
          </a:stretch>
        </p:blipFill>
        <p:spPr bwMode="auto">
          <a:xfrm>
            <a:off x="168275" y="273050"/>
            <a:ext cx="4276725" cy="3005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7" name="Picture 13" descr="5"/>
          <p:cNvPicPr>
            <a:picLocks noChangeAspect="1" noChangeArrowheads="1"/>
          </p:cNvPicPr>
          <p:nvPr/>
        </p:nvPicPr>
        <p:blipFill>
          <a:blip r:embed="rId3"/>
          <a:srcRect l="33530" t="27083" r="33530" b="36459"/>
          <a:stretch>
            <a:fillRect/>
          </a:stretch>
        </p:blipFill>
        <p:spPr bwMode="auto">
          <a:xfrm>
            <a:off x="180975" y="3638550"/>
            <a:ext cx="4267200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8" name="Picture 14" descr="6"/>
          <p:cNvPicPr>
            <a:picLocks noChangeAspect="1" noChangeArrowheads="1"/>
          </p:cNvPicPr>
          <p:nvPr/>
        </p:nvPicPr>
        <p:blipFill>
          <a:blip r:embed="rId4"/>
          <a:srcRect l="35883" t="27083" r="31177" b="37500"/>
          <a:stretch>
            <a:fillRect/>
          </a:stretch>
        </p:blipFill>
        <p:spPr bwMode="auto">
          <a:xfrm>
            <a:off x="4678363" y="3660775"/>
            <a:ext cx="4270375" cy="3001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9" name="Picture 15" descr="1"/>
          <p:cNvPicPr>
            <a:picLocks noChangeAspect="1" noChangeArrowheads="1"/>
          </p:cNvPicPr>
          <p:nvPr/>
        </p:nvPicPr>
        <p:blipFill>
          <a:blip r:embed="rId5"/>
          <a:srcRect l="30882" t="16602" r="35956" b="47266"/>
          <a:stretch>
            <a:fillRect/>
          </a:stretch>
        </p:blipFill>
        <p:spPr bwMode="auto">
          <a:xfrm>
            <a:off x="4705350" y="314325"/>
            <a:ext cx="4238625" cy="3000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49238" y="114300"/>
            <a:ext cx="8628062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Đạo Đức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Có chí thì nên (tiết 1)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Bài 1: Những trường hợp nào dưới đây là biểu hiện của người có ý chí: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a. Nguyễn Ngọc Ký liệt cả hai tay, phải dùng chân để viết mà vẫn học giỏi.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b. Nhà Hương ở xa, đường đến trường lại khó đi nhưng Hương vẫn thường xuyên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i học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úng giờ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c. Vụ lúa này nhà bạn Phương mất mùa nên có khó khăn, Phương liền bỏ học.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d. Chữ bạn Hiếu rất xấu nhưng sau hai năm kiên trì rèn luyện, nay Hiếu viết vừa đẹp vừa nhanh.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>
            <a:off x="454025" y="225425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Bài tập 1: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800000"/>
                </a:solidFill>
              </a:rPr>
              <a:t>Những trường hợp nào dưới đây là biểu hiện của người có ý chí?</a:t>
            </a:r>
          </a:p>
        </p:txBody>
      </p:sp>
      <p:sp>
        <p:nvSpPr>
          <p:cNvPr id="8196" name="Text Box 47"/>
          <p:cNvSpPr txBox="1">
            <a:spLocks noChangeArrowheads="1"/>
          </p:cNvSpPr>
          <p:nvPr/>
        </p:nvSpPr>
        <p:spPr bwMode="auto">
          <a:xfrm>
            <a:off x="606425" y="2211388"/>
            <a:ext cx="8766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0000FF"/>
                </a:solidFill>
              </a:rPr>
              <a:t>Nguyễn Ngọc Ký bị liệt cả hai tay, phải dùng chân để viết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mà vẫn học giỏi.</a:t>
            </a:r>
          </a:p>
        </p:txBody>
      </p:sp>
      <p:sp>
        <p:nvSpPr>
          <p:cNvPr id="19505" name="AutoShape 49"/>
          <p:cNvSpPr>
            <a:spLocks noChangeArrowheads="1"/>
          </p:cNvSpPr>
          <p:nvPr/>
        </p:nvSpPr>
        <p:spPr bwMode="auto">
          <a:xfrm>
            <a:off x="0" y="2162175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     </a:t>
            </a:r>
            <a:r>
              <a:rPr lang="en-US" sz="2800" smtClean="0">
                <a:solidFill>
                  <a:srgbClr val="0000FF"/>
                </a:solidFill>
              </a:rPr>
              <a:t>Nguyễn Ngọc Ký bị liệt cả hai tay, phải dùng chân </a:t>
            </a:r>
            <a:r>
              <a:rPr lang="vi-VN" sz="2800" smtClean="0">
                <a:solidFill>
                  <a:srgbClr val="0000FF"/>
                </a:solidFill>
              </a:rPr>
              <a:t>đ</a:t>
            </a:r>
            <a:r>
              <a:rPr lang="en-US" sz="2800" smtClean="0">
                <a:solidFill>
                  <a:srgbClr val="0000FF"/>
                </a:solidFill>
              </a:rPr>
              <a:t>ể viết mà vẫn học giỏi</a:t>
            </a:r>
          </a:p>
        </p:txBody>
      </p:sp>
      <p:pic>
        <p:nvPicPr>
          <p:cNvPr id="31747" name="Picture 3" descr="ngoc ki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MG_5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1676400"/>
            <a:ext cx="4321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688975"/>
            <a:ext cx="8401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>
                <a:solidFill>
                  <a:srgbClr val="FF0000"/>
                </a:solidFill>
              </a:rPr>
              <a:t>Bài 1: Những trường hợp nào dưới đây là biểu hiện của người có ý chí:</a:t>
            </a:r>
          </a:p>
          <a:p>
            <a:pPr marL="342900" indent="-342900">
              <a:buFontTx/>
              <a:buAutoNum type="alphaLcPeriod"/>
            </a:pPr>
            <a:r>
              <a:rPr lang="en-US" sz="2400">
                <a:solidFill>
                  <a:srgbClr val="0000FF"/>
                </a:solidFill>
              </a:rPr>
              <a:t>Nguyễn Ngọc Ký liệt cả hai tay, phải dùng chân để viết mà vẫn học giỏi.</a:t>
            </a:r>
          </a:p>
          <a:p>
            <a:pPr marL="342900" indent="-342900">
              <a:buFontTx/>
              <a:buAutoNum type="alphaLcPeriod"/>
            </a:pPr>
            <a:endParaRPr lang="en-US" sz="2400">
              <a:solidFill>
                <a:srgbClr val="0000FF"/>
              </a:solidFill>
            </a:endParaRPr>
          </a:p>
          <a:p>
            <a:pPr marL="342900" indent="-342900"/>
            <a:r>
              <a:rPr lang="en-US" sz="2400">
                <a:solidFill>
                  <a:srgbClr val="0000FF"/>
                </a:solidFill>
              </a:rPr>
              <a:t>b. Nhà Hương ở xa, đường đến trường lại khó đi nhưng Hương vẫn thường xuyên đến trường đúng giờ.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0" y="1514475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-25400" y="2625725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643</Words>
  <Application>Microsoft Office PowerPoint</Application>
  <PresentationFormat>On-screen Show (4:3)</PresentationFormat>
  <Paragraphs>56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56</cp:revision>
  <dcterms:created xsi:type="dcterms:W3CDTF">2011-09-28T04:28:57Z</dcterms:created>
  <dcterms:modified xsi:type="dcterms:W3CDTF">2016-06-30T02:30:44Z</dcterms:modified>
</cp:coreProperties>
</file>